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723" r:id="rId4"/>
  </p:sldMasterIdLst>
  <p:notesMasterIdLst>
    <p:notesMasterId r:id="rId44"/>
  </p:notesMasterIdLst>
  <p:handoutMasterIdLst>
    <p:handoutMasterId r:id="rId45"/>
  </p:handoutMasterIdLst>
  <p:sldIdLst>
    <p:sldId id="2147481903" r:id="rId5"/>
    <p:sldId id="2147481882" r:id="rId6"/>
    <p:sldId id="2147481877" r:id="rId7"/>
    <p:sldId id="2147481883" r:id="rId8"/>
    <p:sldId id="2147481894" r:id="rId9"/>
    <p:sldId id="318" r:id="rId10"/>
    <p:sldId id="757" r:id="rId11"/>
    <p:sldId id="269" r:id="rId12"/>
    <p:sldId id="2147481906" r:id="rId13"/>
    <p:sldId id="2147481921" r:id="rId14"/>
    <p:sldId id="2147481885" r:id="rId15"/>
    <p:sldId id="2147481900" r:id="rId16"/>
    <p:sldId id="2147481912" r:id="rId17"/>
    <p:sldId id="2147481904" r:id="rId18"/>
    <p:sldId id="2147481905" r:id="rId19"/>
    <p:sldId id="317" r:id="rId20"/>
    <p:sldId id="2147481901" r:id="rId21"/>
    <p:sldId id="2147481886" r:id="rId22"/>
    <p:sldId id="2147481945" r:id="rId23"/>
    <p:sldId id="2147481946" r:id="rId24"/>
    <p:sldId id="2147481947" r:id="rId25"/>
    <p:sldId id="2147481887" r:id="rId26"/>
    <p:sldId id="2147481944" r:id="rId27"/>
    <p:sldId id="2147481898" r:id="rId28"/>
    <p:sldId id="2147481907" r:id="rId29"/>
    <p:sldId id="761" r:id="rId30"/>
    <p:sldId id="2147481895" r:id="rId31"/>
    <p:sldId id="764" r:id="rId32"/>
    <p:sldId id="2147481888" r:id="rId33"/>
    <p:sldId id="763" r:id="rId34"/>
    <p:sldId id="2147481889" r:id="rId35"/>
    <p:sldId id="257" r:id="rId36"/>
    <p:sldId id="769" r:id="rId37"/>
    <p:sldId id="2147481911" r:id="rId38"/>
    <p:sldId id="2147481919" r:id="rId39"/>
    <p:sldId id="2147481920" r:id="rId40"/>
    <p:sldId id="6887" r:id="rId41"/>
    <p:sldId id="2147481942" r:id="rId42"/>
    <p:sldId id="2147481943" r:id="rId43"/>
  </p:sldIdLst>
  <p:sldSz cx="12192000" cy="6858000"/>
  <p:notesSz cx="6858000" cy="9144000"/>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8192D"/>
    <a:srgbClr val="A4A3B2"/>
    <a:srgbClr val="CFD6E8"/>
    <a:srgbClr val="F2F2F2"/>
    <a:srgbClr val="D18D85"/>
    <a:srgbClr val="525A72"/>
    <a:srgbClr val="ADADAD"/>
    <a:srgbClr val="828283"/>
    <a:srgbClr val="D0CFD7"/>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31754A-EF69-44AF-87DA-AF52641E5238}" v="1" dt="2024-06-04T11:05:39.885"/>
    <p1510:client id="{C48B7AD6-EBA0-4823-981A-78AB4E7E076F}" v="4" dt="2024-06-04T12:07:08.6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989" autoAdjust="0"/>
    <p:restoredTop sz="83458" autoAdjust="0"/>
  </p:normalViewPr>
  <p:slideViewPr>
    <p:cSldViewPr snapToGrid="0">
      <p:cViewPr varScale="1">
        <p:scale>
          <a:sx n="70" d="100"/>
          <a:sy n="70" d="100"/>
        </p:scale>
        <p:origin x="802" y="6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52"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gs" Target="tags/tag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A09DDA-0787-4B42-881F-6B3C2393185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431845B-8C18-C246-A0D1-61FFD19631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70301B5-88AD-1849-891D-EA2905EB5A88}" type="datetimeFigureOut">
              <a:rPr lang="en-US" smtClean="0"/>
              <a:t>6/4/2024</a:t>
            </a:fld>
            <a:endParaRPr lang="en-US"/>
          </a:p>
        </p:txBody>
      </p:sp>
      <p:sp>
        <p:nvSpPr>
          <p:cNvPr id="4" name="Footer Placeholder 3">
            <a:extLst>
              <a:ext uri="{FF2B5EF4-FFF2-40B4-BE49-F238E27FC236}">
                <a16:creationId xmlns:a16="http://schemas.microsoft.com/office/drawing/2014/main" id="{EC75FE6D-CCE1-E44E-89A4-77460EF6CCB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AD6315B-F8F9-5649-8DCB-C363E729D5E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3A602F4-4C0C-5F4F-8771-7E15167AE556}" type="slidenum">
              <a:rPr lang="en-US" smtClean="0"/>
              <a:t>‹#›</a:t>
            </a:fld>
            <a:endParaRPr lang="en-US"/>
          </a:p>
        </p:txBody>
      </p:sp>
    </p:spTree>
    <p:extLst>
      <p:ext uri="{BB962C8B-B14F-4D97-AF65-F5344CB8AC3E}">
        <p14:creationId xmlns:p14="http://schemas.microsoft.com/office/powerpoint/2010/main" val="19574555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0AB23-24A6-494C-BA00-B87242B78CB4}" type="datetimeFigureOut">
              <a:rPr lang="en-GB" smtClean="0"/>
              <a:t>04/06/2024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CA530D-631F-4981-98F0-E6C07C67E1A3}" type="slidenum">
              <a:rPr lang="en-GB" smtClean="0"/>
              <a:t>‹#›</a:t>
            </a:fld>
            <a:endParaRPr lang="en-GB"/>
          </a:p>
        </p:txBody>
      </p:sp>
    </p:spTree>
    <p:extLst>
      <p:ext uri="{BB962C8B-B14F-4D97-AF65-F5344CB8AC3E}">
        <p14:creationId xmlns:p14="http://schemas.microsoft.com/office/powerpoint/2010/main" val="31295411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dirty="0"/>
          </a:p>
        </p:txBody>
      </p:sp>
      <p:sp>
        <p:nvSpPr>
          <p:cNvPr id="4" name="Slide Number Placeholder 3"/>
          <p:cNvSpPr>
            <a:spLocks noGrp="1"/>
          </p:cNvSpPr>
          <p:nvPr>
            <p:ph type="sldNum" sz="quarter" idx="5"/>
          </p:nvPr>
        </p:nvSpPr>
        <p:spPr/>
        <p:txBody>
          <a:bodyPr/>
          <a:lstStyle/>
          <a:p>
            <a:fld id="{20CA530D-631F-4981-98F0-E6C07C67E1A3}" type="slidenum">
              <a:rPr lang="en-GB" smtClean="0"/>
              <a:t>1</a:t>
            </a:fld>
            <a:endParaRPr lang="en-GB"/>
          </a:p>
        </p:txBody>
      </p:sp>
    </p:spTree>
    <p:extLst>
      <p:ext uri="{BB962C8B-B14F-4D97-AF65-F5344CB8AC3E}">
        <p14:creationId xmlns:p14="http://schemas.microsoft.com/office/powerpoint/2010/main" val="245592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dirty="0"/>
          </a:p>
        </p:txBody>
      </p:sp>
      <p:sp>
        <p:nvSpPr>
          <p:cNvPr id="4" name="Slide Number Placeholder 3"/>
          <p:cNvSpPr>
            <a:spLocks noGrp="1"/>
          </p:cNvSpPr>
          <p:nvPr>
            <p:ph type="sldNum" sz="quarter" idx="5"/>
          </p:nvPr>
        </p:nvSpPr>
        <p:spPr/>
        <p:txBody>
          <a:bodyPr/>
          <a:lstStyle/>
          <a:p>
            <a:fld id="{20CA530D-631F-4981-98F0-E6C07C67E1A3}" type="slidenum">
              <a:rPr lang="en-GB" smtClean="0"/>
              <a:t>2</a:t>
            </a:fld>
            <a:endParaRPr lang="en-GB"/>
          </a:p>
        </p:txBody>
      </p:sp>
    </p:spTree>
    <p:extLst>
      <p:ext uri="{BB962C8B-B14F-4D97-AF65-F5344CB8AC3E}">
        <p14:creationId xmlns:p14="http://schemas.microsoft.com/office/powerpoint/2010/main" val="2067822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dirty="0"/>
          </a:p>
        </p:txBody>
      </p:sp>
      <p:sp>
        <p:nvSpPr>
          <p:cNvPr id="4" name="Slide Number Placeholder 3"/>
          <p:cNvSpPr>
            <a:spLocks noGrp="1"/>
          </p:cNvSpPr>
          <p:nvPr>
            <p:ph type="sldNum" sz="quarter" idx="5"/>
          </p:nvPr>
        </p:nvSpPr>
        <p:spPr/>
        <p:txBody>
          <a:bodyPr/>
          <a:lstStyle/>
          <a:p>
            <a:fld id="{20CA530D-631F-4981-98F0-E6C07C67E1A3}" type="slidenum">
              <a:rPr lang="en-GB" smtClean="0"/>
              <a:t>3</a:t>
            </a:fld>
            <a:endParaRPr lang="en-GB"/>
          </a:p>
        </p:txBody>
      </p:sp>
    </p:spTree>
    <p:extLst>
      <p:ext uri="{BB962C8B-B14F-4D97-AF65-F5344CB8AC3E}">
        <p14:creationId xmlns:p14="http://schemas.microsoft.com/office/powerpoint/2010/main" val="17815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0CA530D-631F-4981-98F0-E6C07C67E1A3}" type="slidenum">
              <a:rPr lang="en-GB" smtClean="0"/>
              <a:t>4</a:t>
            </a:fld>
            <a:endParaRPr lang="en-GB"/>
          </a:p>
        </p:txBody>
      </p:sp>
    </p:spTree>
    <p:extLst>
      <p:ext uri="{BB962C8B-B14F-4D97-AF65-F5344CB8AC3E}">
        <p14:creationId xmlns:p14="http://schemas.microsoft.com/office/powerpoint/2010/main" val="3661525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5</a:t>
            </a:fld>
            <a:endParaRPr lang="en-GB"/>
          </a:p>
        </p:txBody>
      </p:sp>
    </p:spTree>
    <p:extLst>
      <p:ext uri="{BB962C8B-B14F-4D97-AF65-F5344CB8AC3E}">
        <p14:creationId xmlns:p14="http://schemas.microsoft.com/office/powerpoint/2010/main" val="2677252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marL="228600" indent="-228600">
              <a:buFontTx/>
              <a:buAutoNum type="arabicPeriod"/>
              <a:defRPr/>
            </a:pPr>
            <a:endParaRPr lang="en-US" dirty="0"/>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16217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algn="just">
              <a:defRPr/>
            </a:pPr>
            <a:endParaRPr lang="lv-LV" dirty="0"/>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0324914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dirty="0"/>
          </a:p>
        </p:txBody>
      </p:sp>
      <p:sp>
        <p:nvSpPr>
          <p:cNvPr id="4" name="Slide Number Placeholder 3"/>
          <p:cNvSpPr>
            <a:spLocks noGrp="1"/>
          </p:cNvSpPr>
          <p:nvPr>
            <p:ph type="sldNum" sz="quarter" idx="5"/>
          </p:nvPr>
        </p:nvSpPr>
        <p:spPr/>
        <p:txBody>
          <a:bodyPr/>
          <a:lstStyle/>
          <a:p>
            <a:fld id="{20CA530D-631F-4981-98F0-E6C07C67E1A3}" type="slidenum">
              <a:rPr lang="en-GB" smtClean="0"/>
              <a:t>8</a:t>
            </a:fld>
            <a:endParaRPr lang="en-GB"/>
          </a:p>
        </p:txBody>
      </p:sp>
    </p:spTree>
    <p:extLst>
      <p:ext uri="{BB962C8B-B14F-4D97-AF65-F5344CB8AC3E}">
        <p14:creationId xmlns:p14="http://schemas.microsoft.com/office/powerpoint/2010/main" val="1906461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algn="just">
              <a:defRPr/>
            </a:pPr>
            <a:endParaRPr lang="lv-LV" dirty="0"/>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847287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algn="just">
              <a:defRPr/>
            </a:pPr>
            <a:endParaRPr lang="lv-LV" dirty="0"/>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4112573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11</a:t>
            </a:fld>
            <a:endParaRPr lang="en-GB"/>
          </a:p>
        </p:txBody>
      </p:sp>
    </p:spTree>
    <p:extLst>
      <p:ext uri="{BB962C8B-B14F-4D97-AF65-F5344CB8AC3E}">
        <p14:creationId xmlns:p14="http://schemas.microsoft.com/office/powerpoint/2010/main" val="1523656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52E2CA-09B2-CC0B-7A24-5A20194E00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49DB436-1DAB-1F2A-F580-35687AF547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lgn="just">
              <a:buFontTx/>
              <a:buNone/>
            </a:pPr>
            <a:endParaRPr lang="lv-LV" altLang="lv-LV" dirty="0">
              <a:cs typeface="Arial"/>
            </a:endParaRPr>
          </a:p>
        </p:txBody>
      </p:sp>
      <p:sp>
        <p:nvSpPr>
          <p:cNvPr id="4" name="Slide Number Placeholder 3">
            <a:extLst>
              <a:ext uri="{FF2B5EF4-FFF2-40B4-BE49-F238E27FC236}">
                <a16:creationId xmlns:a16="http://schemas.microsoft.com/office/drawing/2014/main" id="{1D0C0A3C-48A5-E3D4-EAE9-50BD5B4EC69B}"/>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105488-9511-49B5-9F91-2E31A796C863}" type="slidenum">
              <a:rPr lang="lv-LV" altLang="en-US">
                <a:latin typeface="Calibri" panose="020F0502020204030204" pitchFamily="34" charset="0"/>
              </a:rPr>
              <a:pPr/>
              <a:t>12</a:t>
            </a:fld>
            <a:endParaRPr lang="lv-LV" altLang="en-US">
              <a:latin typeface="Calibri" panose="020F0502020204030204" pitchFamily="34" charset="0"/>
            </a:endParaRPr>
          </a:p>
        </p:txBody>
      </p:sp>
    </p:spTree>
    <p:extLst>
      <p:ext uri="{BB962C8B-B14F-4D97-AF65-F5344CB8AC3E}">
        <p14:creationId xmlns:p14="http://schemas.microsoft.com/office/powerpoint/2010/main" val="24056334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52E2CA-09B2-CC0B-7A24-5A20194E00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49DB436-1DAB-1F2A-F580-35687AF547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lgn="just">
              <a:buFontTx/>
              <a:buNone/>
            </a:pPr>
            <a:endParaRPr lang="lv-LV" altLang="lv-LV" dirty="0"/>
          </a:p>
        </p:txBody>
      </p:sp>
      <p:sp>
        <p:nvSpPr>
          <p:cNvPr id="4" name="Slide Number Placeholder 3">
            <a:extLst>
              <a:ext uri="{FF2B5EF4-FFF2-40B4-BE49-F238E27FC236}">
                <a16:creationId xmlns:a16="http://schemas.microsoft.com/office/drawing/2014/main" id="{1D0C0A3C-48A5-E3D4-EAE9-50BD5B4EC69B}"/>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105488-9511-49B5-9F91-2E31A796C863}" type="slidenum">
              <a:rPr lang="lv-LV" altLang="en-US">
                <a:latin typeface="Calibri" panose="020F0502020204030204" pitchFamily="34" charset="0"/>
              </a:rPr>
              <a:pPr/>
              <a:t>13</a:t>
            </a:fld>
            <a:endParaRPr lang="lv-LV" altLang="en-US">
              <a:latin typeface="Calibri" panose="020F0502020204030204" pitchFamily="34" charset="0"/>
            </a:endParaRPr>
          </a:p>
        </p:txBody>
      </p:sp>
    </p:spTree>
    <p:extLst>
      <p:ext uri="{BB962C8B-B14F-4D97-AF65-F5344CB8AC3E}">
        <p14:creationId xmlns:p14="http://schemas.microsoft.com/office/powerpoint/2010/main" val="35579922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52E2CA-09B2-CC0B-7A24-5A20194E00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49DB436-1DAB-1F2A-F580-35687AF547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lgn="just">
              <a:buFontTx/>
              <a:buNone/>
            </a:pPr>
            <a:endParaRPr lang="lv-LV" altLang="lv-LV" dirty="0">
              <a:cs typeface="Arial"/>
            </a:endParaRPr>
          </a:p>
        </p:txBody>
      </p:sp>
      <p:sp>
        <p:nvSpPr>
          <p:cNvPr id="4" name="Slide Number Placeholder 3">
            <a:extLst>
              <a:ext uri="{FF2B5EF4-FFF2-40B4-BE49-F238E27FC236}">
                <a16:creationId xmlns:a16="http://schemas.microsoft.com/office/drawing/2014/main" id="{1D0C0A3C-48A5-E3D4-EAE9-50BD5B4EC69B}"/>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105488-9511-49B5-9F91-2E31A796C863}" type="slidenum">
              <a:rPr lang="lv-LV" altLang="en-US">
                <a:latin typeface="Calibri" panose="020F0502020204030204" pitchFamily="34" charset="0"/>
              </a:rPr>
              <a:pPr/>
              <a:t>14</a:t>
            </a:fld>
            <a:endParaRPr lang="lv-LV" altLang="en-US">
              <a:latin typeface="Calibri" panose="020F0502020204030204" pitchFamily="34" charset="0"/>
            </a:endParaRPr>
          </a:p>
        </p:txBody>
      </p:sp>
    </p:spTree>
    <p:extLst>
      <p:ext uri="{BB962C8B-B14F-4D97-AF65-F5344CB8AC3E}">
        <p14:creationId xmlns:p14="http://schemas.microsoft.com/office/powerpoint/2010/main" val="32346493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52E2CA-09B2-CC0B-7A24-5A20194E00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49DB436-1DAB-1F2A-F580-35687AF547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lgn="just">
              <a:buFontTx/>
              <a:buNone/>
            </a:pPr>
            <a:endParaRPr lang="lv-LV" altLang="lv-LV" dirty="0">
              <a:cs typeface="Arial"/>
            </a:endParaRPr>
          </a:p>
        </p:txBody>
      </p:sp>
      <p:sp>
        <p:nvSpPr>
          <p:cNvPr id="4" name="Slide Number Placeholder 3">
            <a:extLst>
              <a:ext uri="{FF2B5EF4-FFF2-40B4-BE49-F238E27FC236}">
                <a16:creationId xmlns:a16="http://schemas.microsoft.com/office/drawing/2014/main" id="{1D0C0A3C-48A5-E3D4-EAE9-50BD5B4EC69B}"/>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105488-9511-49B5-9F91-2E31A796C863}" type="slidenum">
              <a:rPr lang="lv-LV" altLang="en-US">
                <a:latin typeface="Calibri" panose="020F0502020204030204" pitchFamily="34" charset="0"/>
              </a:rPr>
              <a:pPr/>
              <a:t>15</a:t>
            </a:fld>
            <a:endParaRPr lang="lv-LV" altLang="en-US">
              <a:latin typeface="Calibri" panose="020F0502020204030204" pitchFamily="34" charset="0"/>
            </a:endParaRPr>
          </a:p>
        </p:txBody>
      </p:sp>
    </p:spTree>
    <p:extLst>
      <p:ext uri="{BB962C8B-B14F-4D97-AF65-F5344CB8AC3E}">
        <p14:creationId xmlns:p14="http://schemas.microsoft.com/office/powerpoint/2010/main" val="13894918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aida attēla vietturis 1">
            <a:extLst>
              <a:ext uri="{FF2B5EF4-FFF2-40B4-BE49-F238E27FC236}">
                <a16:creationId xmlns:a16="http://schemas.microsoft.com/office/drawing/2014/main" id="{40D96A1F-099B-A26A-4328-C6BB747F72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Piezīmju vietturis 2">
            <a:extLst>
              <a:ext uri="{FF2B5EF4-FFF2-40B4-BE49-F238E27FC236}">
                <a16:creationId xmlns:a16="http://schemas.microsoft.com/office/drawing/2014/main" id="{65CF0759-C772-EB39-7BB1-4809DEEAD9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endParaRPr lang="lv-LV" altLang="lv-LV" dirty="0"/>
          </a:p>
        </p:txBody>
      </p:sp>
      <p:sp>
        <p:nvSpPr>
          <p:cNvPr id="4" name="Slaida numura vietturis 3">
            <a:extLst>
              <a:ext uri="{FF2B5EF4-FFF2-40B4-BE49-F238E27FC236}">
                <a16:creationId xmlns:a16="http://schemas.microsoft.com/office/drawing/2014/main" id="{37AC2A57-FB0B-EAA8-BC18-1B39817BD5DB}"/>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A1DA7D3-307F-4D4A-A861-41A13283C77F}" type="slidenum">
              <a:rPr lang="lv-LV" altLang="en-US">
                <a:latin typeface="Calibri" panose="020F0502020204030204" pitchFamily="34" charset="0"/>
              </a:rPr>
              <a:pPr/>
              <a:t>16</a:t>
            </a:fld>
            <a:endParaRPr lang="lv-LV"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0CA530D-631F-4981-98F0-E6C07C67E1A3}" type="slidenum">
              <a:rPr lang="en-GB" smtClean="0"/>
              <a:t>17</a:t>
            </a:fld>
            <a:endParaRPr lang="en-GB"/>
          </a:p>
        </p:txBody>
      </p:sp>
    </p:spTree>
    <p:extLst>
      <p:ext uri="{BB962C8B-B14F-4D97-AF65-F5344CB8AC3E}">
        <p14:creationId xmlns:p14="http://schemas.microsoft.com/office/powerpoint/2010/main" val="12417419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18</a:t>
            </a:fld>
            <a:endParaRPr lang="en-GB"/>
          </a:p>
        </p:txBody>
      </p:sp>
    </p:spTree>
    <p:extLst>
      <p:ext uri="{BB962C8B-B14F-4D97-AF65-F5344CB8AC3E}">
        <p14:creationId xmlns:p14="http://schemas.microsoft.com/office/powerpoint/2010/main" val="38976670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dirty="0"/>
          </a:p>
        </p:txBody>
      </p:sp>
      <p:sp>
        <p:nvSpPr>
          <p:cNvPr id="4" name="Slide Number Placeholder 3"/>
          <p:cNvSpPr>
            <a:spLocks noGrp="1"/>
          </p:cNvSpPr>
          <p:nvPr>
            <p:ph type="sldNum" sz="quarter" idx="5"/>
          </p:nvPr>
        </p:nvSpPr>
        <p:spPr/>
        <p:txBody>
          <a:bodyPr/>
          <a:lstStyle/>
          <a:p>
            <a:fld id="{20CA530D-631F-4981-98F0-E6C07C67E1A3}" type="slidenum">
              <a:rPr lang="en-GB" smtClean="0"/>
              <a:t>19</a:t>
            </a:fld>
            <a:endParaRPr lang="en-GB"/>
          </a:p>
        </p:txBody>
      </p:sp>
    </p:spTree>
    <p:extLst>
      <p:ext uri="{BB962C8B-B14F-4D97-AF65-F5344CB8AC3E}">
        <p14:creationId xmlns:p14="http://schemas.microsoft.com/office/powerpoint/2010/main" val="14250110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algn="just">
              <a:defRPr/>
            </a:pPr>
            <a:endParaRPr lang="lv-LV" dirty="0"/>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0505886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22</a:t>
            </a:fld>
            <a:endParaRPr lang="en-GB"/>
          </a:p>
        </p:txBody>
      </p:sp>
    </p:spTree>
    <p:extLst>
      <p:ext uri="{BB962C8B-B14F-4D97-AF65-F5344CB8AC3E}">
        <p14:creationId xmlns:p14="http://schemas.microsoft.com/office/powerpoint/2010/main" val="26425900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0CA530D-631F-4981-98F0-E6C07C67E1A3}" type="slidenum">
              <a:rPr lang="en-GB" smtClean="0"/>
              <a:t>23</a:t>
            </a:fld>
            <a:endParaRPr lang="en-GB"/>
          </a:p>
        </p:txBody>
      </p:sp>
    </p:spTree>
    <p:extLst>
      <p:ext uri="{BB962C8B-B14F-4D97-AF65-F5344CB8AC3E}">
        <p14:creationId xmlns:p14="http://schemas.microsoft.com/office/powerpoint/2010/main" val="17958626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9AD1095B-2E13-F73D-1BC6-9F3EBB06155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6D50536E-54AA-FFCB-350B-1C7B214E01F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lv-LV" dirty="0">
              <a:cs typeface="Arial"/>
            </a:endParaRPr>
          </a:p>
        </p:txBody>
      </p:sp>
      <p:sp>
        <p:nvSpPr>
          <p:cNvPr id="4" name="Slide Number Placeholder 3">
            <a:extLst>
              <a:ext uri="{FF2B5EF4-FFF2-40B4-BE49-F238E27FC236}">
                <a16:creationId xmlns:a16="http://schemas.microsoft.com/office/drawing/2014/main" id="{35D2BBCC-1563-2CFC-EDF8-271D18FF5943}"/>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98E865-20AF-462E-9CB2-077B5ED71575}" type="slidenum">
              <a:rPr lang="lv-LV" altLang="en-US">
                <a:latin typeface="Calibri" panose="020F0502020204030204" pitchFamily="34" charset="0"/>
              </a:rPr>
              <a:pPr/>
              <a:t>24</a:t>
            </a:fld>
            <a:endParaRPr lang="lv-LV" altLang="en-US">
              <a:latin typeface="Calibri" panose="020F0502020204030204" pitchFamily="34" charset="0"/>
            </a:endParaRPr>
          </a:p>
        </p:txBody>
      </p:sp>
    </p:spTree>
    <p:extLst>
      <p:ext uri="{BB962C8B-B14F-4D97-AF65-F5344CB8AC3E}">
        <p14:creationId xmlns:p14="http://schemas.microsoft.com/office/powerpoint/2010/main" val="39758820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algn="just">
              <a:defRPr/>
            </a:pPr>
            <a:endParaRPr lang="en-US" dirty="0"/>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7149772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a:p>
        </p:txBody>
      </p:sp>
      <p:sp>
        <p:nvSpPr>
          <p:cNvPr id="4" name="Slide Number Placeholder 3"/>
          <p:cNvSpPr>
            <a:spLocks noGrp="1"/>
          </p:cNvSpPr>
          <p:nvPr>
            <p:ph type="sldNum" sz="quarter" idx="5"/>
          </p:nvPr>
        </p:nvSpPr>
        <p:spPr/>
        <p:txBody>
          <a:bodyPr/>
          <a:lstStyle/>
          <a:p>
            <a:fld id="{20CA530D-631F-4981-98F0-E6C07C67E1A3}" type="slidenum">
              <a:rPr lang="en-GB" smtClean="0"/>
              <a:t>27</a:t>
            </a:fld>
            <a:endParaRPr lang="en-GB"/>
          </a:p>
        </p:txBody>
      </p:sp>
    </p:spTree>
    <p:extLst>
      <p:ext uri="{BB962C8B-B14F-4D97-AF65-F5344CB8AC3E}">
        <p14:creationId xmlns:p14="http://schemas.microsoft.com/office/powerpoint/2010/main" val="30651096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algn="just">
              <a:defRPr/>
            </a:pPr>
            <a:endParaRPr lang="en-US" dirty="0"/>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9933069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29</a:t>
            </a:fld>
            <a:endParaRPr lang="en-GB"/>
          </a:p>
        </p:txBody>
      </p:sp>
    </p:spTree>
    <p:extLst>
      <p:ext uri="{BB962C8B-B14F-4D97-AF65-F5344CB8AC3E}">
        <p14:creationId xmlns:p14="http://schemas.microsoft.com/office/powerpoint/2010/main" val="29977803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algn="just">
              <a:defRPr/>
            </a:pPr>
            <a:endParaRPr lang="en-US" dirty="0"/>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8896766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31</a:t>
            </a:fld>
            <a:endParaRPr lang="en-GB"/>
          </a:p>
        </p:txBody>
      </p:sp>
    </p:spTree>
    <p:extLst>
      <p:ext uri="{BB962C8B-B14F-4D97-AF65-F5344CB8AC3E}">
        <p14:creationId xmlns:p14="http://schemas.microsoft.com/office/powerpoint/2010/main" val="30951583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0CA530D-631F-4981-98F0-E6C07C67E1A3}" type="slidenum">
              <a:rPr lang="en-GB" smtClean="0"/>
              <a:t>32</a:t>
            </a:fld>
            <a:endParaRPr lang="en-GB"/>
          </a:p>
        </p:txBody>
      </p:sp>
    </p:spTree>
    <p:extLst>
      <p:ext uri="{BB962C8B-B14F-4D97-AF65-F5344CB8AC3E}">
        <p14:creationId xmlns:p14="http://schemas.microsoft.com/office/powerpoint/2010/main" val="6758897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0CA530D-631F-4981-98F0-E6C07C67E1A3}" type="slidenum">
              <a:rPr lang="en-GB" smtClean="0"/>
              <a:t>33</a:t>
            </a:fld>
            <a:endParaRPr lang="en-GB"/>
          </a:p>
        </p:txBody>
      </p:sp>
    </p:spTree>
    <p:extLst>
      <p:ext uri="{BB962C8B-B14F-4D97-AF65-F5344CB8AC3E}">
        <p14:creationId xmlns:p14="http://schemas.microsoft.com/office/powerpoint/2010/main" val="31940865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dirty="0"/>
          </a:p>
        </p:txBody>
      </p:sp>
      <p:sp>
        <p:nvSpPr>
          <p:cNvPr id="4" name="Slide Number Placeholder 3"/>
          <p:cNvSpPr>
            <a:spLocks noGrp="1"/>
          </p:cNvSpPr>
          <p:nvPr>
            <p:ph type="sldNum" sz="quarter" idx="5"/>
          </p:nvPr>
        </p:nvSpPr>
        <p:spPr/>
        <p:txBody>
          <a:bodyPr/>
          <a:lstStyle/>
          <a:p>
            <a:fld id="{20CA530D-631F-4981-98F0-E6C07C67E1A3}" type="slidenum">
              <a:rPr lang="en-GB" smtClean="0"/>
              <a:t>34</a:t>
            </a:fld>
            <a:endParaRPr lang="en-GB"/>
          </a:p>
        </p:txBody>
      </p:sp>
    </p:spTree>
    <p:extLst>
      <p:ext uri="{BB962C8B-B14F-4D97-AF65-F5344CB8AC3E}">
        <p14:creationId xmlns:p14="http://schemas.microsoft.com/office/powerpoint/2010/main" val="13358431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dirty="0"/>
          </a:p>
        </p:txBody>
      </p:sp>
      <p:sp>
        <p:nvSpPr>
          <p:cNvPr id="4" name="Slide Number Placeholder 3"/>
          <p:cNvSpPr>
            <a:spLocks noGrp="1"/>
          </p:cNvSpPr>
          <p:nvPr>
            <p:ph type="sldNum" sz="quarter" idx="5"/>
          </p:nvPr>
        </p:nvSpPr>
        <p:spPr/>
        <p:txBody>
          <a:bodyPr/>
          <a:lstStyle/>
          <a:p>
            <a:fld id="{20CA530D-631F-4981-98F0-E6C07C67E1A3}" type="slidenum">
              <a:rPr lang="en-GB" smtClean="0"/>
              <a:t>35</a:t>
            </a:fld>
            <a:endParaRPr lang="en-GB"/>
          </a:p>
        </p:txBody>
      </p:sp>
    </p:spTree>
    <p:extLst>
      <p:ext uri="{BB962C8B-B14F-4D97-AF65-F5344CB8AC3E}">
        <p14:creationId xmlns:p14="http://schemas.microsoft.com/office/powerpoint/2010/main" val="33303846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0CA530D-631F-4981-98F0-E6C07C67E1A3}" type="slidenum">
              <a:rPr lang="en-GB" smtClean="0"/>
              <a:t>36</a:t>
            </a:fld>
            <a:endParaRPr lang="en-GB"/>
          </a:p>
        </p:txBody>
      </p:sp>
    </p:spTree>
    <p:extLst>
      <p:ext uri="{BB962C8B-B14F-4D97-AF65-F5344CB8AC3E}">
        <p14:creationId xmlns:p14="http://schemas.microsoft.com/office/powerpoint/2010/main" val="32013290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Arial"/>
                <a:ea typeface="Arial"/>
                <a:cs typeface="Arial"/>
                <a:sym typeface="Arial"/>
              </a:rPr>
              <a:t>37</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6426956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idi pildi kohatäide 1"/>
          <p:cNvSpPr>
            <a:spLocks noGrp="1" noRot="1" noChangeAspect="1"/>
          </p:cNvSpPr>
          <p:nvPr>
            <p:ph type="sldImg"/>
          </p:nvPr>
        </p:nvSpPr>
        <p:spPr>
          <a:xfrm>
            <a:off x="381000" y="685800"/>
            <a:ext cx="6096000" cy="3429000"/>
          </a:xfrm>
        </p:spPr>
      </p:sp>
      <p:sp>
        <p:nvSpPr>
          <p:cNvPr id="3" name="Märkmete kohatäide 2"/>
          <p:cNvSpPr>
            <a:spLocks noGrp="1"/>
          </p:cNvSpPr>
          <p:nvPr>
            <p:ph type="body" idx="1"/>
          </p:nvPr>
        </p:nvSpPr>
        <p:spPr/>
        <p:txBody>
          <a:bodyPr/>
          <a:lstStyle/>
          <a:p>
            <a:endParaRPr lang="et-EE" dirty="0"/>
          </a:p>
        </p:txBody>
      </p:sp>
    </p:spTree>
    <p:extLst>
      <p:ext uri="{BB962C8B-B14F-4D97-AF65-F5344CB8AC3E}">
        <p14:creationId xmlns:p14="http://schemas.microsoft.com/office/powerpoint/2010/main" val="3620291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idi pildi kohatäide 1"/>
          <p:cNvSpPr>
            <a:spLocks noGrp="1" noRot="1" noChangeAspect="1"/>
          </p:cNvSpPr>
          <p:nvPr>
            <p:ph type="sldImg"/>
          </p:nvPr>
        </p:nvSpPr>
        <p:spPr>
          <a:xfrm>
            <a:off x="381000" y="685800"/>
            <a:ext cx="6096000" cy="3429000"/>
          </a:xfrm>
        </p:spPr>
      </p:sp>
      <p:sp>
        <p:nvSpPr>
          <p:cNvPr id="3" name="Märkmete kohatäide 2"/>
          <p:cNvSpPr>
            <a:spLocks noGrp="1"/>
          </p:cNvSpPr>
          <p:nvPr>
            <p:ph type="body" idx="1"/>
          </p:nvPr>
        </p:nvSpPr>
        <p:spPr/>
        <p:txBody>
          <a:bodyPr/>
          <a:lstStyle/>
          <a:p>
            <a:endParaRPr lang="et-EE" dirty="0"/>
          </a:p>
        </p:txBody>
      </p:sp>
    </p:spTree>
    <p:extLst>
      <p:ext uri="{BB962C8B-B14F-4D97-AF65-F5344CB8AC3E}">
        <p14:creationId xmlns:p14="http://schemas.microsoft.com/office/powerpoint/2010/main" val="3184845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emf"/></Relationships>
</file>

<file path=ppt/slideLayouts/_rels/slideLayout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4.xml"/><Relationship Id="rId4" Type="http://schemas.openxmlformats.org/officeDocument/2006/relationships/image" Target="../media/image2.emf"/></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1">
    <p:spTree>
      <p:nvGrpSpPr>
        <p:cNvPr id="1" name=""/>
        <p:cNvGrpSpPr/>
        <p:nvPr/>
      </p:nvGrpSpPr>
      <p:grpSpPr>
        <a:xfrm>
          <a:off x="0" y="0"/>
          <a:ext cx="0" cy="0"/>
          <a:chOff x="0" y="0"/>
          <a:chExt cx="0" cy="0"/>
        </a:xfrm>
      </p:grpSpPr>
      <p:sp>
        <p:nvSpPr>
          <p:cNvPr id="9" name="Rectangle 8"/>
          <p:cNvSpPr/>
          <p:nvPr/>
        </p:nvSpPr>
        <p:spPr bwMode="hidden">
          <a:xfrm>
            <a:off x="0" y="0"/>
            <a:ext cx="8096250" cy="3429000"/>
          </a:xfrm>
          <a:prstGeom prst="rect">
            <a:avLst/>
          </a:prstGeom>
          <a:solidFill>
            <a:srgbClr val="4646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bwMode="hidden">
          <a:xfrm>
            <a:off x="0" y="3429000"/>
            <a:ext cx="8096250" cy="1143000"/>
          </a:xfrm>
          <a:prstGeom prst="rect">
            <a:avLst/>
          </a:prstGeom>
          <a:solidFill>
            <a:srgbClr val="D04A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bwMode="hidden">
          <a:xfrm>
            <a:off x="8096250" y="0"/>
            <a:ext cx="4095750" cy="3429000"/>
          </a:xfrm>
          <a:prstGeom prst="rect">
            <a:avLst/>
          </a:prstGeom>
          <a:solidFill>
            <a:srgbClr val="EB8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hasCustomPrompt="1"/>
          </p:nvPr>
        </p:nvSpPr>
        <p:spPr>
          <a:xfrm>
            <a:off x="442912" y="428625"/>
            <a:ext cx="7418388" cy="2428874"/>
          </a:xfrm>
        </p:spPr>
        <p:txBody>
          <a:bodyPr anchor="b" anchorCtr="0"/>
          <a:lstStyle>
            <a:lvl1pPr algn="l">
              <a:lnSpc>
                <a:spcPct val="85000"/>
              </a:lnSpc>
              <a:defRPr sz="6000">
                <a:solidFill>
                  <a:schemeClr val="bg1"/>
                </a:solidFill>
              </a:defRPr>
            </a:lvl1pPr>
          </a:lstStyle>
          <a:p>
            <a:r>
              <a:rPr lang="en-US"/>
              <a:t>[Presentation title]</a:t>
            </a:r>
            <a:endParaRPr lang="en-GB"/>
          </a:p>
        </p:txBody>
      </p:sp>
      <p:sp>
        <p:nvSpPr>
          <p:cNvPr id="3" name="Subtitle 2"/>
          <p:cNvSpPr>
            <a:spLocks noGrp="1"/>
          </p:cNvSpPr>
          <p:nvPr>
            <p:ph type="subTitle" idx="1" hasCustomPrompt="1"/>
          </p:nvPr>
        </p:nvSpPr>
        <p:spPr>
          <a:xfrm>
            <a:off x="442914" y="3749040"/>
            <a:ext cx="5473700" cy="594360"/>
          </a:xfrm>
        </p:spPr>
        <p:txBody>
          <a:bodyPr/>
          <a:lstStyle>
            <a:lvl1pPr marL="0" indent="0" algn="l">
              <a:lnSpc>
                <a:spcPct val="100000"/>
              </a:lnSpc>
              <a:spcBef>
                <a:spcPts val="0"/>
              </a:spcBef>
              <a:spcAft>
                <a:spcPts val="0"/>
              </a:spcAft>
              <a:buNone/>
              <a:defRPr sz="1600" b="0">
                <a:solidFill>
                  <a:schemeClr val="bg1"/>
                </a:solidFill>
              </a:defRPr>
            </a:lvl1pPr>
            <a:lvl2pPr marL="0" indent="0" algn="l">
              <a:lnSpc>
                <a:spcPct val="100000"/>
              </a:lnSpc>
              <a:spcBef>
                <a:spcPts val="0"/>
              </a:spcBef>
              <a:spcAft>
                <a:spcPts val="0"/>
              </a:spcAft>
              <a:buNone/>
              <a:defRPr sz="1600">
                <a:solidFill>
                  <a:schemeClr val="bg1"/>
                </a:solidFill>
              </a:defRPr>
            </a:lvl2pPr>
            <a:lvl3pPr marL="0" indent="0" algn="l">
              <a:lnSpc>
                <a:spcPct val="100000"/>
              </a:lnSpc>
              <a:spcBef>
                <a:spcPts val="0"/>
              </a:spcBef>
              <a:spcAft>
                <a:spcPts val="0"/>
              </a:spcAft>
              <a:buNone/>
              <a:defRPr sz="1600">
                <a:solidFill>
                  <a:schemeClr val="bg1"/>
                </a:solidFill>
              </a:defRPr>
            </a:lvl3pPr>
            <a:lvl4pPr marL="0" indent="0" algn="l">
              <a:lnSpc>
                <a:spcPct val="100000"/>
              </a:lnSpc>
              <a:spcBef>
                <a:spcPts val="0"/>
              </a:spcBef>
              <a:spcAft>
                <a:spcPts val="0"/>
              </a:spcAft>
              <a:buNone/>
              <a:defRPr sz="1600">
                <a:solidFill>
                  <a:schemeClr val="bg1"/>
                </a:solidFill>
              </a:defRPr>
            </a:lvl4pPr>
            <a:lvl5pPr marL="0" indent="0" algn="l">
              <a:lnSpc>
                <a:spcPct val="100000"/>
              </a:lnSpc>
              <a:spcBef>
                <a:spcPts val="0"/>
              </a:spcBef>
              <a:spcAft>
                <a:spcPts val="0"/>
              </a:spcAft>
              <a:buNone/>
              <a:defRPr sz="1600">
                <a:solidFill>
                  <a:schemeClr val="bg1"/>
                </a:solidFill>
              </a:defRPr>
            </a:lvl5pPr>
            <a:lvl6pPr marL="0" indent="0" algn="l">
              <a:lnSpc>
                <a:spcPct val="100000"/>
              </a:lnSpc>
              <a:spcBef>
                <a:spcPts val="0"/>
              </a:spcBef>
              <a:spcAft>
                <a:spcPts val="0"/>
              </a:spcAft>
              <a:buNone/>
              <a:defRPr sz="1600">
                <a:solidFill>
                  <a:schemeClr val="bg1"/>
                </a:solidFill>
              </a:defRPr>
            </a:lvl6pPr>
            <a:lvl7pPr marL="0" indent="0" algn="l">
              <a:lnSpc>
                <a:spcPct val="100000"/>
              </a:lnSpc>
              <a:spcBef>
                <a:spcPts val="0"/>
              </a:spcBef>
              <a:spcAft>
                <a:spcPts val="0"/>
              </a:spcAft>
              <a:buNone/>
              <a:defRPr sz="1600">
                <a:solidFill>
                  <a:schemeClr val="bg1"/>
                </a:solidFill>
              </a:defRPr>
            </a:lvl7pPr>
            <a:lvl8pPr marL="0" indent="0" algn="l">
              <a:lnSpc>
                <a:spcPct val="100000"/>
              </a:lnSpc>
              <a:spcBef>
                <a:spcPts val="0"/>
              </a:spcBef>
              <a:spcAft>
                <a:spcPts val="0"/>
              </a:spcAft>
              <a:buNone/>
              <a:defRPr sz="1600">
                <a:solidFill>
                  <a:schemeClr val="bg1"/>
                </a:solidFill>
              </a:defRPr>
            </a:lvl8pPr>
            <a:lvl9pPr marL="0" indent="0" algn="l">
              <a:lnSpc>
                <a:spcPct val="100000"/>
              </a:lnSpc>
              <a:spcBef>
                <a:spcPts val="0"/>
              </a:spcBef>
              <a:spcAft>
                <a:spcPts val="0"/>
              </a:spcAft>
              <a:buNone/>
              <a:defRPr sz="1600">
                <a:solidFill>
                  <a:schemeClr val="bg1"/>
                </a:solidFill>
              </a:defRPr>
            </a:lvl9pPr>
          </a:lstStyle>
          <a:p>
            <a:r>
              <a:rPr lang="en-US"/>
              <a:t>[Presentation subtitle]</a:t>
            </a:r>
          </a:p>
        </p:txBody>
      </p:sp>
    </p:spTree>
    <p:extLst>
      <p:ext uri="{BB962C8B-B14F-4D97-AF65-F5344CB8AC3E}">
        <p14:creationId xmlns:p14="http://schemas.microsoft.com/office/powerpoint/2010/main" val="2542230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Title Slide All Grey">
    <p:bg>
      <p:bgPr>
        <a:solidFill>
          <a:srgbClr val="464646"/>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42912" y="428625"/>
            <a:ext cx="7418388" cy="2428874"/>
          </a:xfrm>
        </p:spPr>
        <p:txBody>
          <a:bodyPr anchor="b" anchorCtr="0"/>
          <a:lstStyle>
            <a:lvl1pPr algn="l">
              <a:lnSpc>
                <a:spcPct val="85000"/>
              </a:lnSpc>
              <a:defRPr sz="6000">
                <a:solidFill>
                  <a:schemeClr val="bg1"/>
                </a:solidFill>
              </a:defRPr>
            </a:lvl1pPr>
          </a:lstStyle>
          <a:p>
            <a:r>
              <a:rPr lang="en-US"/>
              <a:t>[Presentation title]</a:t>
            </a:r>
            <a:endParaRPr lang="en-GB"/>
          </a:p>
        </p:txBody>
      </p:sp>
      <p:sp>
        <p:nvSpPr>
          <p:cNvPr id="3" name="Subtitle 2"/>
          <p:cNvSpPr>
            <a:spLocks noGrp="1"/>
          </p:cNvSpPr>
          <p:nvPr>
            <p:ph type="subTitle" idx="1" hasCustomPrompt="1"/>
          </p:nvPr>
        </p:nvSpPr>
        <p:spPr>
          <a:xfrm>
            <a:off x="442913" y="3749040"/>
            <a:ext cx="5473700" cy="594360"/>
          </a:xfrm>
        </p:spPr>
        <p:txBody>
          <a:bodyPr/>
          <a:lstStyle>
            <a:lvl1pPr marL="0" indent="0" algn="l">
              <a:lnSpc>
                <a:spcPct val="100000"/>
              </a:lnSpc>
              <a:spcBef>
                <a:spcPts val="0"/>
              </a:spcBef>
              <a:spcAft>
                <a:spcPts val="0"/>
              </a:spcAft>
              <a:buNone/>
              <a:defRPr sz="1600" b="0">
                <a:solidFill>
                  <a:schemeClr val="bg1"/>
                </a:solidFill>
              </a:defRPr>
            </a:lvl1pPr>
            <a:lvl2pPr marL="0" indent="0" algn="l">
              <a:lnSpc>
                <a:spcPct val="100000"/>
              </a:lnSpc>
              <a:spcBef>
                <a:spcPts val="0"/>
              </a:spcBef>
              <a:spcAft>
                <a:spcPts val="0"/>
              </a:spcAft>
              <a:buNone/>
              <a:defRPr sz="1600">
                <a:solidFill>
                  <a:schemeClr val="bg1"/>
                </a:solidFill>
              </a:defRPr>
            </a:lvl2pPr>
            <a:lvl3pPr marL="0" indent="0" algn="l">
              <a:lnSpc>
                <a:spcPct val="100000"/>
              </a:lnSpc>
              <a:spcBef>
                <a:spcPts val="0"/>
              </a:spcBef>
              <a:spcAft>
                <a:spcPts val="0"/>
              </a:spcAft>
              <a:buNone/>
              <a:defRPr sz="1600">
                <a:solidFill>
                  <a:schemeClr val="bg1"/>
                </a:solidFill>
              </a:defRPr>
            </a:lvl3pPr>
            <a:lvl4pPr marL="0" indent="0" algn="l">
              <a:lnSpc>
                <a:spcPct val="100000"/>
              </a:lnSpc>
              <a:spcBef>
                <a:spcPts val="0"/>
              </a:spcBef>
              <a:spcAft>
                <a:spcPts val="0"/>
              </a:spcAft>
              <a:buNone/>
              <a:defRPr sz="1600">
                <a:solidFill>
                  <a:schemeClr val="bg1"/>
                </a:solidFill>
              </a:defRPr>
            </a:lvl4pPr>
            <a:lvl5pPr marL="0" indent="0" algn="l">
              <a:lnSpc>
                <a:spcPct val="100000"/>
              </a:lnSpc>
              <a:spcBef>
                <a:spcPts val="0"/>
              </a:spcBef>
              <a:spcAft>
                <a:spcPts val="0"/>
              </a:spcAft>
              <a:buNone/>
              <a:defRPr sz="1600">
                <a:solidFill>
                  <a:schemeClr val="bg1"/>
                </a:solidFill>
              </a:defRPr>
            </a:lvl5pPr>
            <a:lvl6pPr marL="0" indent="0" algn="l">
              <a:lnSpc>
                <a:spcPct val="100000"/>
              </a:lnSpc>
              <a:spcBef>
                <a:spcPts val="0"/>
              </a:spcBef>
              <a:spcAft>
                <a:spcPts val="0"/>
              </a:spcAft>
              <a:buNone/>
              <a:defRPr sz="1600">
                <a:solidFill>
                  <a:schemeClr val="bg1"/>
                </a:solidFill>
              </a:defRPr>
            </a:lvl6pPr>
            <a:lvl7pPr marL="0" indent="0" algn="l">
              <a:lnSpc>
                <a:spcPct val="100000"/>
              </a:lnSpc>
              <a:spcBef>
                <a:spcPts val="0"/>
              </a:spcBef>
              <a:spcAft>
                <a:spcPts val="0"/>
              </a:spcAft>
              <a:buNone/>
              <a:defRPr sz="1600">
                <a:solidFill>
                  <a:schemeClr val="bg1"/>
                </a:solidFill>
              </a:defRPr>
            </a:lvl7pPr>
            <a:lvl8pPr marL="0" indent="0" algn="l">
              <a:lnSpc>
                <a:spcPct val="100000"/>
              </a:lnSpc>
              <a:spcBef>
                <a:spcPts val="0"/>
              </a:spcBef>
              <a:spcAft>
                <a:spcPts val="0"/>
              </a:spcAft>
              <a:buNone/>
              <a:defRPr sz="1600">
                <a:solidFill>
                  <a:schemeClr val="bg1"/>
                </a:solidFill>
              </a:defRPr>
            </a:lvl8pPr>
            <a:lvl9pPr marL="0" indent="0" algn="l">
              <a:lnSpc>
                <a:spcPct val="100000"/>
              </a:lnSpc>
              <a:spcBef>
                <a:spcPts val="0"/>
              </a:spcBef>
              <a:spcAft>
                <a:spcPts val="0"/>
              </a:spcAft>
              <a:buNone/>
              <a:defRPr sz="1600">
                <a:solidFill>
                  <a:schemeClr val="bg1"/>
                </a:solidFill>
              </a:defRPr>
            </a:lvl9pPr>
          </a:lstStyle>
          <a:p>
            <a:r>
              <a:rPr lang="en-US"/>
              <a:t>[Presentation subtitle]</a:t>
            </a:r>
          </a:p>
        </p:txBody>
      </p:sp>
    </p:spTree>
    <p:extLst>
      <p:ext uri="{BB962C8B-B14F-4D97-AF65-F5344CB8AC3E}">
        <p14:creationId xmlns:p14="http://schemas.microsoft.com/office/powerpoint/2010/main" val="391737643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442912" y="2103120"/>
            <a:ext cx="11306175" cy="4073842"/>
          </a:xfrm>
        </p:spPr>
        <p:txBody>
          <a:bodyPr/>
          <a:lstStyle>
            <a:lvl1pPr marL="730250" indent="-730250">
              <a:lnSpc>
                <a:spcPct val="90000"/>
              </a:lnSpc>
              <a:spcBef>
                <a:spcPts val="0"/>
              </a:spcBef>
              <a:spcAft>
                <a:spcPts val="600"/>
              </a:spcAft>
              <a:buClr>
                <a:schemeClr val="accent1"/>
              </a:buClr>
              <a:buFont typeface="+mj-lt"/>
              <a:buAutoNum type="arabicPeriod"/>
              <a:tabLst>
                <a:tab pos="10623550" algn="r"/>
              </a:tabLst>
              <a:defRPr sz="2800" b="0">
                <a:solidFill>
                  <a:schemeClr val="tx1"/>
                </a:solidFill>
              </a:defRPr>
            </a:lvl1pPr>
            <a:lvl2pPr marL="730250" indent="0">
              <a:buClr>
                <a:schemeClr val="accent4"/>
              </a:buClr>
              <a:buFont typeface="+mj-lt"/>
              <a:buNone/>
              <a:tabLst>
                <a:tab pos="10623550" algn="r"/>
              </a:tabLst>
              <a:defRPr sz="1600"/>
            </a:lvl2pPr>
            <a:lvl3pPr marL="914400" indent="-182563">
              <a:lnSpc>
                <a:spcPct val="100000"/>
              </a:lnSpc>
              <a:tabLst>
                <a:tab pos="10623550" algn="r"/>
              </a:tabLst>
              <a:defRPr/>
            </a:lvl3pPr>
            <a:lvl4pPr marL="1096963" indent="-182563">
              <a:lnSpc>
                <a:spcPct val="100000"/>
              </a:lnSpc>
              <a:tabLst>
                <a:tab pos="10623550" algn="r"/>
              </a:tabLst>
              <a:defRPr/>
            </a:lvl4pPr>
            <a:lvl5pPr marL="1279525" indent="-182563">
              <a:lnSpc>
                <a:spcPct val="100000"/>
              </a:lnSpc>
              <a:tabLst>
                <a:tab pos="10623550" algn="r"/>
              </a:tabLst>
              <a:defRPr/>
            </a:lvl5pPr>
            <a:lvl6pPr marL="1462088" indent="-182563">
              <a:lnSpc>
                <a:spcPct val="100000"/>
              </a:lnSpc>
              <a:tabLst>
                <a:tab pos="10623550" algn="r"/>
              </a:tabLst>
              <a:defRPr/>
            </a:lvl6pPr>
            <a:lvl7pPr marL="1644650" indent="-182563">
              <a:lnSpc>
                <a:spcPct val="100000"/>
              </a:lnSpc>
              <a:tabLst>
                <a:tab pos="10623550" algn="r"/>
              </a:tabLst>
              <a:defRPr/>
            </a:lvl7pPr>
            <a:lvl8pPr marL="1828800" indent="-182563">
              <a:lnSpc>
                <a:spcPct val="100000"/>
              </a:lnSpc>
              <a:tabLst>
                <a:tab pos="10623550" algn="r"/>
              </a:tabLst>
              <a:defRPr/>
            </a:lvl8pPr>
            <a:lvl9pPr marL="2011363" indent="-182563">
              <a:lnSpc>
                <a:spcPct val="100000"/>
              </a:lnSpc>
              <a:tabLst>
                <a:tab pos="10623550" algn="r"/>
              </a:tabLst>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GB"/>
              <a:t>Sixth level</a:t>
            </a:r>
          </a:p>
          <a:p>
            <a:pPr lvl="6"/>
            <a:r>
              <a:rPr lang="en-GB"/>
              <a:t>Seventh level</a:t>
            </a:r>
          </a:p>
          <a:p>
            <a:pPr lvl="7"/>
            <a:r>
              <a:rPr lang="en-GB"/>
              <a:t>Eighth level</a:t>
            </a:r>
          </a:p>
          <a:p>
            <a:pPr lvl="8"/>
            <a:r>
              <a:rPr lang="en-GB"/>
              <a:t>Ninth level</a:t>
            </a:r>
          </a:p>
        </p:txBody>
      </p:sp>
      <p:sp>
        <p:nvSpPr>
          <p:cNvPr id="2" name="Title 1"/>
          <p:cNvSpPr>
            <a:spLocks noGrp="1"/>
          </p:cNvSpPr>
          <p:nvPr>
            <p:ph type="title" hasCustomPrompt="1"/>
          </p:nvPr>
        </p:nvSpPr>
        <p:spPr>
          <a:xfrm>
            <a:off x="442913" y="432000"/>
            <a:ext cx="11306175" cy="1387275"/>
          </a:xfrm>
        </p:spPr>
        <p:txBody>
          <a:bodyPr/>
          <a:lstStyle>
            <a:lvl1pPr>
              <a:defRPr/>
            </a:lvl1pPr>
          </a:lstStyle>
          <a:p>
            <a:r>
              <a:rPr lang="en-US"/>
              <a:t>[Slide title]</a:t>
            </a:r>
            <a:endParaRPr lang="en-GB"/>
          </a:p>
        </p:txBody>
      </p:sp>
      <p:sp>
        <p:nvSpPr>
          <p:cNvPr id="6" name="Slide Number Placeholder 5">
            <a:extLst>
              <a:ext uri="{FF2B5EF4-FFF2-40B4-BE49-F238E27FC236}">
                <a16:creationId xmlns:a16="http://schemas.microsoft.com/office/drawing/2014/main" id="{7092926E-C7A2-1946-B74B-5EC49D3EAE3C}"/>
              </a:ext>
            </a:extLst>
          </p:cNvPr>
          <p:cNvSpPr>
            <a:spLocks noGrp="1"/>
          </p:cNvSpPr>
          <p:nvPr>
            <p:ph type="sldNum" sz="quarter" idx="11"/>
          </p:nvPr>
        </p:nvSpPr>
        <p:spPr/>
        <p:txBody>
          <a:bodyPr/>
          <a:lstStyle/>
          <a:p>
            <a:fld id="{7870704B-CE94-48CC-AF30-84932A1262A7}" type="slidenum">
              <a:rPr lang="en-GB" smtClean="0"/>
              <a:pPr/>
              <a:t>‹#›</a:t>
            </a:fld>
            <a:endParaRPr lang="en-GB"/>
          </a:p>
        </p:txBody>
      </p:sp>
      <p:sp>
        <p:nvSpPr>
          <p:cNvPr id="4" name="Date Placeholder 3">
            <a:extLst>
              <a:ext uri="{FF2B5EF4-FFF2-40B4-BE49-F238E27FC236}">
                <a16:creationId xmlns:a16="http://schemas.microsoft.com/office/drawing/2014/main" id="{2A29A14A-827E-1247-9162-E763C985ACD0}"/>
              </a:ext>
            </a:extLst>
          </p:cNvPr>
          <p:cNvSpPr>
            <a:spLocks noGrp="1"/>
          </p:cNvSpPr>
          <p:nvPr>
            <p:ph type="dt" sz="half" idx="12"/>
          </p:nvPr>
        </p:nvSpPr>
        <p:spPr/>
        <p:txBody>
          <a:bodyPr/>
          <a:lstStyle/>
          <a:p>
            <a:r>
              <a:rPr lang="en-US"/>
              <a:t>Date</a:t>
            </a:r>
          </a:p>
        </p:txBody>
      </p:sp>
      <p:sp>
        <p:nvSpPr>
          <p:cNvPr id="5" name="Footer Placeholder 4">
            <a:extLst>
              <a:ext uri="{FF2B5EF4-FFF2-40B4-BE49-F238E27FC236}">
                <a16:creationId xmlns:a16="http://schemas.microsoft.com/office/drawing/2014/main" id="{B0AE826D-197B-B84E-8B9B-E0610700761D}"/>
              </a:ext>
            </a:extLst>
          </p:cNvPr>
          <p:cNvSpPr>
            <a:spLocks noGrp="1"/>
          </p:cNvSpPr>
          <p:nvPr>
            <p:ph type="ftr" sz="quarter" idx="13"/>
          </p:nvPr>
        </p:nvSpPr>
        <p:spPr/>
        <p:txBody>
          <a:bodyPr/>
          <a:lstStyle/>
          <a:p>
            <a:pPr algn="l"/>
            <a:r>
              <a:rPr lang="en-US"/>
              <a:t>Presentation Title</a:t>
            </a:r>
          </a:p>
        </p:txBody>
      </p:sp>
    </p:spTree>
    <p:extLst>
      <p:ext uri="{BB962C8B-B14F-4D97-AF65-F5344CB8AC3E}">
        <p14:creationId xmlns:p14="http://schemas.microsoft.com/office/powerpoint/2010/main" val="212352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42913" y="432000"/>
            <a:ext cx="11306175" cy="1387275"/>
          </a:xfrm>
        </p:spPr>
        <p:txBody>
          <a:bodyPr/>
          <a:lstStyle>
            <a:lvl1pPr>
              <a:defRPr/>
            </a:lvl1pPr>
          </a:lstStyle>
          <a:p>
            <a:r>
              <a:rPr lang="en-US"/>
              <a:t>[Slide title]</a:t>
            </a:r>
            <a:endParaRPr lang="en-GB"/>
          </a:p>
        </p:txBody>
      </p:sp>
      <p:sp>
        <p:nvSpPr>
          <p:cNvPr id="3" name="Content Placeholder 2"/>
          <p:cNvSpPr>
            <a:spLocks noGrp="1"/>
          </p:cNvSpPr>
          <p:nvPr>
            <p:ph idx="1" hasCustomPrompt="1"/>
          </p:nvPr>
        </p:nvSpPr>
        <p:spPr>
          <a:xfrm>
            <a:off x="442913" y="2103120"/>
            <a:ext cx="7418387" cy="40738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Eighth level</a:t>
            </a:r>
          </a:p>
          <a:p>
            <a:pPr lvl="8"/>
            <a:r>
              <a:rPr lang="en-US"/>
              <a:t>Ninth level</a:t>
            </a:r>
            <a:endParaRPr lang="en-GB"/>
          </a:p>
        </p:txBody>
      </p:sp>
      <p:sp>
        <p:nvSpPr>
          <p:cNvPr id="6" name="Slide Number Placeholder 5">
            <a:extLst>
              <a:ext uri="{FF2B5EF4-FFF2-40B4-BE49-F238E27FC236}">
                <a16:creationId xmlns:a16="http://schemas.microsoft.com/office/drawing/2014/main" id="{D3433AD6-7E25-3440-A0A8-374B46CA701C}"/>
              </a:ext>
            </a:extLst>
          </p:cNvPr>
          <p:cNvSpPr>
            <a:spLocks noGrp="1"/>
          </p:cNvSpPr>
          <p:nvPr>
            <p:ph type="sldNum" sz="quarter" idx="11"/>
          </p:nvPr>
        </p:nvSpPr>
        <p:spPr/>
        <p:txBody>
          <a:bodyPr/>
          <a:lstStyle/>
          <a:p>
            <a:fld id="{7870704B-CE94-48CC-AF30-84932A1262A7}" type="slidenum">
              <a:rPr lang="en-GB" smtClean="0"/>
              <a:pPr/>
              <a:t>‹#›</a:t>
            </a:fld>
            <a:endParaRPr lang="en-GB"/>
          </a:p>
        </p:txBody>
      </p:sp>
      <p:sp>
        <p:nvSpPr>
          <p:cNvPr id="4" name="Date Placeholder 3">
            <a:extLst>
              <a:ext uri="{FF2B5EF4-FFF2-40B4-BE49-F238E27FC236}">
                <a16:creationId xmlns:a16="http://schemas.microsoft.com/office/drawing/2014/main" id="{FA1CAC76-AD94-234E-8386-FD25DC54D41B}"/>
              </a:ext>
            </a:extLst>
          </p:cNvPr>
          <p:cNvSpPr>
            <a:spLocks noGrp="1"/>
          </p:cNvSpPr>
          <p:nvPr>
            <p:ph type="dt" sz="half" idx="12"/>
          </p:nvPr>
        </p:nvSpPr>
        <p:spPr/>
        <p:txBody>
          <a:bodyPr/>
          <a:lstStyle/>
          <a:p>
            <a:r>
              <a:rPr lang="en-US"/>
              <a:t>Date</a:t>
            </a:r>
          </a:p>
        </p:txBody>
      </p:sp>
      <p:sp>
        <p:nvSpPr>
          <p:cNvPr id="5" name="Footer Placeholder 4">
            <a:extLst>
              <a:ext uri="{FF2B5EF4-FFF2-40B4-BE49-F238E27FC236}">
                <a16:creationId xmlns:a16="http://schemas.microsoft.com/office/drawing/2014/main" id="{89486007-FECF-0B43-98E4-BE646CA75FA9}"/>
              </a:ext>
            </a:extLst>
          </p:cNvPr>
          <p:cNvSpPr>
            <a:spLocks noGrp="1"/>
          </p:cNvSpPr>
          <p:nvPr>
            <p:ph type="ftr" sz="quarter" idx="13"/>
          </p:nvPr>
        </p:nvSpPr>
        <p:spPr/>
        <p:txBody>
          <a:bodyPr/>
          <a:lstStyle/>
          <a:p>
            <a:pPr algn="l"/>
            <a:r>
              <a:rPr lang="en-US"/>
              <a:t>Presentation Title</a:t>
            </a:r>
          </a:p>
        </p:txBody>
      </p:sp>
    </p:spTree>
    <p:extLst>
      <p:ext uri="{BB962C8B-B14F-4D97-AF65-F5344CB8AC3E}">
        <p14:creationId xmlns:p14="http://schemas.microsoft.com/office/powerpoint/2010/main" val="1177113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Full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42913" y="432000"/>
            <a:ext cx="11306175" cy="1387275"/>
          </a:xfrm>
        </p:spPr>
        <p:txBody>
          <a:bodyPr/>
          <a:lstStyle>
            <a:lvl1pPr>
              <a:defRPr/>
            </a:lvl1pPr>
          </a:lstStyle>
          <a:p>
            <a:r>
              <a:rPr lang="en-US"/>
              <a:t>[Slide title]</a:t>
            </a:r>
            <a:endParaRPr lang="en-GB"/>
          </a:p>
        </p:txBody>
      </p:sp>
      <p:sp>
        <p:nvSpPr>
          <p:cNvPr id="3" name="Content Placeholder 2"/>
          <p:cNvSpPr>
            <a:spLocks noGrp="1"/>
          </p:cNvSpPr>
          <p:nvPr>
            <p:ph idx="1" hasCustomPrompt="1"/>
          </p:nvPr>
        </p:nvSpPr>
        <p:spPr>
          <a:xfrm>
            <a:off x="442913" y="2103120"/>
            <a:ext cx="11306175" cy="40738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Eighth level</a:t>
            </a:r>
          </a:p>
          <a:p>
            <a:pPr lvl="8"/>
            <a:r>
              <a:rPr lang="en-US"/>
              <a:t>Ninth level</a:t>
            </a:r>
            <a:endParaRPr lang="en-GB"/>
          </a:p>
        </p:txBody>
      </p:sp>
      <p:sp>
        <p:nvSpPr>
          <p:cNvPr id="6" name="Slide Number Placeholder 5">
            <a:extLst>
              <a:ext uri="{FF2B5EF4-FFF2-40B4-BE49-F238E27FC236}">
                <a16:creationId xmlns:a16="http://schemas.microsoft.com/office/drawing/2014/main" id="{C7AE0E6F-13EB-BD40-A19F-F1CFDDB46584}"/>
              </a:ext>
            </a:extLst>
          </p:cNvPr>
          <p:cNvSpPr>
            <a:spLocks noGrp="1"/>
          </p:cNvSpPr>
          <p:nvPr>
            <p:ph type="sldNum" sz="quarter" idx="11"/>
          </p:nvPr>
        </p:nvSpPr>
        <p:spPr/>
        <p:txBody>
          <a:bodyPr/>
          <a:lstStyle/>
          <a:p>
            <a:fld id="{7870704B-CE94-48CC-AF30-84932A1262A7}" type="slidenum">
              <a:rPr lang="en-GB" smtClean="0"/>
              <a:pPr/>
              <a:t>‹#›</a:t>
            </a:fld>
            <a:endParaRPr lang="en-GB"/>
          </a:p>
        </p:txBody>
      </p:sp>
      <p:sp>
        <p:nvSpPr>
          <p:cNvPr id="4" name="Date Placeholder 3">
            <a:extLst>
              <a:ext uri="{FF2B5EF4-FFF2-40B4-BE49-F238E27FC236}">
                <a16:creationId xmlns:a16="http://schemas.microsoft.com/office/drawing/2014/main" id="{77EE818A-A3B1-A74B-A063-799FD726DC71}"/>
              </a:ext>
            </a:extLst>
          </p:cNvPr>
          <p:cNvSpPr>
            <a:spLocks noGrp="1"/>
          </p:cNvSpPr>
          <p:nvPr>
            <p:ph type="dt" sz="half" idx="12"/>
          </p:nvPr>
        </p:nvSpPr>
        <p:spPr/>
        <p:txBody>
          <a:bodyPr/>
          <a:lstStyle/>
          <a:p>
            <a:r>
              <a:rPr lang="en-US"/>
              <a:t>Date</a:t>
            </a:r>
          </a:p>
        </p:txBody>
      </p:sp>
      <p:sp>
        <p:nvSpPr>
          <p:cNvPr id="5" name="Footer Placeholder 4">
            <a:extLst>
              <a:ext uri="{FF2B5EF4-FFF2-40B4-BE49-F238E27FC236}">
                <a16:creationId xmlns:a16="http://schemas.microsoft.com/office/drawing/2014/main" id="{3EB0F34F-6B8E-584C-9E9F-165D07878245}"/>
              </a:ext>
            </a:extLst>
          </p:cNvPr>
          <p:cNvSpPr>
            <a:spLocks noGrp="1"/>
          </p:cNvSpPr>
          <p:nvPr>
            <p:ph type="ftr" sz="quarter" idx="13"/>
          </p:nvPr>
        </p:nvSpPr>
        <p:spPr/>
        <p:txBody>
          <a:bodyPr/>
          <a:lstStyle/>
          <a:p>
            <a:pPr algn="l"/>
            <a:r>
              <a:rPr lang="en-US"/>
              <a:t>Presentation Title</a:t>
            </a:r>
          </a:p>
        </p:txBody>
      </p:sp>
    </p:spTree>
    <p:extLst>
      <p:ext uri="{BB962C8B-B14F-4D97-AF65-F5344CB8AC3E}">
        <p14:creationId xmlns:p14="http://schemas.microsoft.com/office/powerpoint/2010/main" val="3258172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lvl1pPr>
          </a:lstStyle>
          <a:p>
            <a:r>
              <a:rPr lang="en-US"/>
              <a:t>[Slide title]</a:t>
            </a:r>
            <a:endParaRPr lang="en-GB"/>
          </a:p>
        </p:txBody>
      </p:sp>
      <p:sp>
        <p:nvSpPr>
          <p:cNvPr id="5" name="Slide Number Placeholder 4">
            <a:extLst>
              <a:ext uri="{FF2B5EF4-FFF2-40B4-BE49-F238E27FC236}">
                <a16:creationId xmlns:a16="http://schemas.microsoft.com/office/drawing/2014/main" id="{5AE750E3-3DF6-B94E-959B-C6E962A30CCF}"/>
              </a:ext>
            </a:extLst>
          </p:cNvPr>
          <p:cNvSpPr>
            <a:spLocks noGrp="1"/>
          </p:cNvSpPr>
          <p:nvPr>
            <p:ph type="sldNum" sz="quarter" idx="11"/>
          </p:nvPr>
        </p:nvSpPr>
        <p:spPr/>
        <p:txBody>
          <a:bodyPr/>
          <a:lstStyle/>
          <a:p>
            <a:fld id="{7870704B-CE94-48CC-AF30-84932A1262A7}" type="slidenum">
              <a:rPr lang="en-GB" smtClean="0"/>
              <a:pPr/>
              <a:t>‹#›</a:t>
            </a:fld>
            <a:endParaRPr lang="en-GB"/>
          </a:p>
        </p:txBody>
      </p:sp>
      <p:sp>
        <p:nvSpPr>
          <p:cNvPr id="3" name="Date Placeholder 2">
            <a:extLst>
              <a:ext uri="{FF2B5EF4-FFF2-40B4-BE49-F238E27FC236}">
                <a16:creationId xmlns:a16="http://schemas.microsoft.com/office/drawing/2014/main" id="{78ADAC9E-8878-DA41-A1D3-2D5C54FB456A}"/>
              </a:ext>
            </a:extLst>
          </p:cNvPr>
          <p:cNvSpPr>
            <a:spLocks noGrp="1"/>
          </p:cNvSpPr>
          <p:nvPr>
            <p:ph type="dt" sz="half" idx="12"/>
          </p:nvPr>
        </p:nvSpPr>
        <p:spPr/>
        <p:txBody>
          <a:bodyPr/>
          <a:lstStyle/>
          <a:p>
            <a:r>
              <a:rPr lang="en-US"/>
              <a:t>Date</a:t>
            </a:r>
          </a:p>
        </p:txBody>
      </p:sp>
      <p:sp>
        <p:nvSpPr>
          <p:cNvPr id="4" name="Footer Placeholder 3">
            <a:extLst>
              <a:ext uri="{FF2B5EF4-FFF2-40B4-BE49-F238E27FC236}">
                <a16:creationId xmlns:a16="http://schemas.microsoft.com/office/drawing/2014/main" id="{839088E2-6117-534E-A3B5-65400594E309}"/>
              </a:ext>
            </a:extLst>
          </p:cNvPr>
          <p:cNvSpPr>
            <a:spLocks noGrp="1"/>
          </p:cNvSpPr>
          <p:nvPr>
            <p:ph type="ftr" sz="quarter" idx="13"/>
          </p:nvPr>
        </p:nvSpPr>
        <p:spPr/>
        <p:txBody>
          <a:bodyPr/>
          <a:lstStyle/>
          <a:p>
            <a:pPr algn="l"/>
            <a:r>
              <a:rPr lang="en-US"/>
              <a:t>Presentation Title</a:t>
            </a:r>
          </a:p>
        </p:txBody>
      </p:sp>
    </p:spTree>
    <p:extLst>
      <p:ext uri="{BB962C8B-B14F-4D97-AF65-F5344CB8AC3E}">
        <p14:creationId xmlns:p14="http://schemas.microsoft.com/office/powerpoint/2010/main" val="1531588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251F687-9DDF-5971-6C01-48B246449A4A}"/>
              </a:ext>
            </a:extLst>
          </p:cNvPr>
          <p:cNvSpPr>
            <a:spLocks noGrp="1"/>
          </p:cNvSpPr>
          <p:nvPr>
            <p:ph type="pic" sz="quarter" idx="10"/>
          </p:nvPr>
        </p:nvSpPr>
        <p:spPr>
          <a:xfrm>
            <a:off x="0" y="0"/>
            <a:ext cx="12192000" cy="6858000"/>
          </a:xfrm>
        </p:spPr>
        <p:txBody>
          <a:bodyPr/>
          <a:lstStyle/>
          <a:p>
            <a:endParaRPr lang="en-GB"/>
          </a:p>
        </p:txBody>
      </p:sp>
    </p:spTree>
    <p:extLst>
      <p:ext uri="{BB962C8B-B14F-4D97-AF65-F5344CB8AC3E}">
        <p14:creationId xmlns:p14="http://schemas.microsoft.com/office/powerpoint/2010/main" val="1338605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userDrawn="1">
  <p:cSld name="1_Title Slide 1">
    <p:spTree>
      <p:nvGrpSpPr>
        <p:cNvPr id="1" name=""/>
        <p:cNvGrpSpPr/>
        <p:nvPr/>
      </p:nvGrpSpPr>
      <p:grpSpPr>
        <a:xfrm>
          <a:off x="0" y="0"/>
          <a:ext cx="0" cy="0"/>
          <a:chOff x="0" y="0"/>
          <a:chExt cx="0" cy="0"/>
        </a:xfrm>
      </p:grpSpPr>
      <p:graphicFrame>
        <p:nvGraphicFramePr>
          <p:cNvPr id="12" name="think-cell data - do not delete" hidden="1">
            <a:extLst>
              <a:ext uri="{FF2B5EF4-FFF2-40B4-BE49-F238E27FC236}">
                <a16:creationId xmlns:a16="http://schemas.microsoft.com/office/drawing/2014/main" id="{7EB58BF2-7720-951A-0737-25DCDFC44C9A}"/>
              </a:ext>
            </a:extLst>
          </p:cNvPr>
          <p:cNvGraphicFramePr>
            <a:graphicFrameLocks noChangeAspect="1"/>
          </p:cNvGraphicFramePr>
          <p:nvPr userDrawn="1">
            <p:custDataLst>
              <p:tags r:id="rId1"/>
            </p:custDataLst>
            <p:extLst>
              <p:ext uri="{D42A27DB-BD31-4B8C-83A1-F6EECF244321}">
                <p14:modId xmlns:p14="http://schemas.microsoft.com/office/powerpoint/2010/main" val="229590276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12" name="think-cell data - do not delete" hidden="1">
                        <a:extLst>
                          <a:ext uri="{FF2B5EF4-FFF2-40B4-BE49-F238E27FC236}">
                            <a16:creationId xmlns:a16="http://schemas.microsoft.com/office/drawing/2014/main" id="{7EB58BF2-7720-951A-0737-25DCDFC44C9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Picture 7">
            <a:extLst>
              <a:ext uri="{FF2B5EF4-FFF2-40B4-BE49-F238E27FC236}">
                <a16:creationId xmlns:a16="http://schemas.microsoft.com/office/drawing/2014/main" id="{9C024489-97EC-1D48-A1FA-019C1228618C}"/>
              </a:ext>
            </a:extLst>
          </p:cNvPr>
          <p:cNvPicPr>
            <a:picLocks noChangeAspect="1"/>
          </p:cNvPicPr>
          <p:nvPr userDrawn="1"/>
        </p:nvPicPr>
        <p:blipFill>
          <a:blip r:embed="rId5"/>
          <a:stretch>
            <a:fillRect/>
          </a:stretch>
        </p:blipFill>
        <p:spPr bwMode="gray">
          <a:xfrm>
            <a:off x="185139" y="5330952"/>
            <a:ext cx="1636776" cy="1351185"/>
          </a:xfrm>
          <a:prstGeom prst="rect">
            <a:avLst/>
          </a:prstGeom>
        </p:spPr>
      </p:pic>
      <p:sp>
        <p:nvSpPr>
          <p:cNvPr id="14" name="Picture Placeholder 13">
            <a:extLst>
              <a:ext uri="{FF2B5EF4-FFF2-40B4-BE49-F238E27FC236}">
                <a16:creationId xmlns:a16="http://schemas.microsoft.com/office/drawing/2014/main" id="{A6EC04CA-D2F1-3C13-C6B0-7A92F7B31B2A}"/>
              </a:ext>
            </a:extLst>
          </p:cNvPr>
          <p:cNvSpPr>
            <a:spLocks noGrp="1"/>
          </p:cNvSpPr>
          <p:nvPr>
            <p:ph type="pic" sz="quarter" idx="10"/>
          </p:nvPr>
        </p:nvSpPr>
        <p:spPr>
          <a:xfrm>
            <a:off x="4327525" y="0"/>
            <a:ext cx="7864475" cy="6858000"/>
          </a:xfrm>
        </p:spPr>
        <p:txBody>
          <a:bodyPr/>
          <a:lstStyle/>
          <a:p>
            <a:endParaRPr lang="en-GB"/>
          </a:p>
        </p:txBody>
      </p:sp>
      <p:grpSp>
        <p:nvGrpSpPr>
          <p:cNvPr id="4" name="Group 3">
            <a:extLst>
              <a:ext uri="{FF2B5EF4-FFF2-40B4-BE49-F238E27FC236}">
                <a16:creationId xmlns:a16="http://schemas.microsoft.com/office/drawing/2014/main" id="{0B63678F-DB3A-4415-7580-95B39A40636E}"/>
              </a:ext>
            </a:extLst>
          </p:cNvPr>
          <p:cNvGrpSpPr/>
          <p:nvPr userDrawn="1"/>
        </p:nvGrpSpPr>
        <p:grpSpPr>
          <a:xfrm>
            <a:off x="0" y="0"/>
            <a:ext cx="8914102" cy="6858001"/>
            <a:chOff x="0" y="0"/>
            <a:chExt cx="8914102" cy="6858001"/>
          </a:xfrm>
        </p:grpSpPr>
        <p:sp>
          <p:nvSpPr>
            <p:cNvPr id="5" name="Freeform 13">
              <a:extLst>
                <a:ext uri="{FF2B5EF4-FFF2-40B4-BE49-F238E27FC236}">
                  <a16:creationId xmlns:a16="http://schemas.microsoft.com/office/drawing/2014/main" id="{3FECC16A-B1FD-FAF5-EB5C-6894270D0777}"/>
                </a:ext>
              </a:extLst>
            </p:cNvPr>
            <p:cNvSpPr/>
            <p:nvPr userDrawn="1"/>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46464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6" name="Picture 5">
              <a:extLst>
                <a:ext uri="{FF2B5EF4-FFF2-40B4-BE49-F238E27FC236}">
                  <a16:creationId xmlns:a16="http://schemas.microsoft.com/office/drawing/2014/main" id="{C11D32D6-B442-BFC3-1C38-B121D9F32369}"/>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bwMode="black">
            <a:xfrm>
              <a:off x="185139" y="5330952"/>
              <a:ext cx="1636776" cy="1351184"/>
            </a:xfrm>
            <a:prstGeom prst="rect">
              <a:avLst/>
            </a:prstGeom>
          </p:spPr>
        </p:pic>
      </p:grpSp>
      <p:sp>
        <p:nvSpPr>
          <p:cNvPr id="2" name="Title 1"/>
          <p:cNvSpPr>
            <a:spLocks noGrp="1"/>
          </p:cNvSpPr>
          <p:nvPr>
            <p:ph type="ctrTitle" hasCustomPrompt="1"/>
          </p:nvPr>
        </p:nvSpPr>
        <p:spPr>
          <a:xfrm>
            <a:off x="442912" y="428625"/>
            <a:ext cx="7418388" cy="2428874"/>
          </a:xfrm>
        </p:spPr>
        <p:txBody>
          <a:bodyPr vert="horz" anchor="b" anchorCtr="0"/>
          <a:lstStyle>
            <a:lvl1pPr algn="l">
              <a:lnSpc>
                <a:spcPct val="85000"/>
              </a:lnSpc>
              <a:defRPr sz="6000">
                <a:solidFill>
                  <a:schemeClr val="bg1"/>
                </a:solidFill>
              </a:defRPr>
            </a:lvl1pPr>
          </a:lstStyle>
          <a:p>
            <a:r>
              <a:rPr lang="en-US"/>
              <a:t>[Presentation title]</a:t>
            </a:r>
            <a:endParaRPr lang="en-GB"/>
          </a:p>
        </p:txBody>
      </p:sp>
      <p:sp>
        <p:nvSpPr>
          <p:cNvPr id="3" name="Subtitle 2"/>
          <p:cNvSpPr>
            <a:spLocks noGrp="1"/>
          </p:cNvSpPr>
          <p:nvPr>
            <p:ph type="subTitle" idx="1" hasCustomPrompt="1"/>
          </p:nvPr>
        </p:nvSpPr>
        <p:spPr>
          <a:xfrm>
            <a:off x="442914" y="3749040"/>
            <a:ext cx="5473700" cy="594360"/>
          </a:xfrm>
        </p:spPr>
        <p:txBody>
          <a:bodyPr/>
          <a:lstStyle>
            <a:lvl1pPr marL="0" indent="0" algn="l">
              <a:lnSpc>
                <a:spcPct val="100000"/>
              </a:lnSpc>
              <a:spcBef>
                <a:spcPts val="0"/>
              </a:spcBef>
              <a:spcAft>
                <a:spcPts val="0"/>
              </a:spcAft>
              <a:buNone/>
              <a:defRPr sz="1600" b="0">
                <a:solidFill>
                  <a:schemeClr val="bg1"/>
                </a:solidFill>
              </a:defRPr>
            </a:lvl1pPr>
            <a:lvl2pPr marL="0" indent="0" algn="l">
              <a:lnSpc>
                <a:spcPct val="100000"/>
              </a:lnSpc>
              <a:spcBef>
                <a:spcPts val="0"/>
              </a:spcBef>
              <a:spcAft>
                <a:spcPts val="0"/>
              </a:spcAft>
              <a:buNone/>
              <a:defRPr sz="1600">
                <a:solidFill>
                  <a:schemeClr val="bg1"/>
                </a:solidFill>
              </a:defRPr>
            </a:lvl2pPr>
            <a:lvl3pPr marL="0" indent="0" algn="l">
              <a:lnSpc>
                <a:spcPct val="100000"/>
              </a:lnSpc>
              <a:spcBef>
                <a:spcPts val="0"/>
              </a:spcBef>
              <a:spcAft>
                <a:spcPts val="0"/>
              </a:spcAft>
              <a:buNone/>
              <a:defRPr sz="1600">
                <a:solidFill>
                  <a:schemeClr val="bg1"/>
                </a:solidFill>
              </a:defRPr>
            </a:lvl3pPr>
            <a:lvl4pPr marL="0" indent="0" algn="l">
              <a:lnSpc>
                <a:spcPct val="100000"/>
              </a:lnSpc>
              <a:spcBef>
                <a:spcPts val="0"/>
              </a:spcBef>
              <a:spcAft>
                <a:spcPts val="0"/>
              </a:spcAft>
              <a:buNone/>
              <a:defRPr sz="1600">
                <a:solidFill>
                  <a:schemeClr val="bg1"/>
                </a:solidFill>
              </a:defRPr>
            </a:lvl4pPr>
            <a:lvl5pPr marL="0" indent="0" algn="l">
              <a:lnSpc>
                <a:spcPct val="100000"/>
              </a:lnSpc>
              <a:spcBef>
                <a:spcPts val="0"/>
              </a:spcBef>
              <a:spcAft>
                <a:spcPts val="0"/>
              </a:spcAft>
              <a:buNone/>
              <a:defRPr sz="1600">
                <a:solidFill>
                  <a:schemeClr val="bg1"/>
                </a:solidFill>
              </a:defRPr>
            </a:lvl5pPr>
            <a:lvl6pPr marL="0" indent="0" algn="l">
              <a:lnSpc>
                <a:spcPct val="100000"/>
              </a:lnSpc>
              <a:spcBef>
                <a:spcPts val="0"/>
              </a:spcBef>
              <a:spcAft>
                <a:spcPts val="0"/>
              </a:spcAft>
              <a:buNone/>
              <a:defRPr sz="1600">
                <a:solidFill>
                  <a:schemeClr val="bg1"/>
                </a:solidFill>
              </a:defRPr>
            </a:lvl6pPr>
            <a:lvl7pPr marL="0" indent="0" algn="l">
              <a:lnSpc>
                <a:spcPct val="100000"/>
              </a:lnSpc>
              <a:spcBef>
                <a:spcPts val="0"/>
              </a:spcBef>
              <a:spcAft>
                <a:spcPts val="0"/>
              </a:spcAft>
              <a:buNone/>
              <a:defRPr sz="1600">
                <a:solidFill>
                  <a:schemeClr val="bg1"/>
                </a:solidFill>
              </a:defRPr>
            </a:lvl7pPr>
            <a:lvl8pPr marL="0" indent="0" algn="l">
              <a:lnSpc>
                <a:spcPct val="100000"/>
              </a:lnSpc>
              <a:spcBef>
                <a:spcPts val="0"/>
              </a:spcBef>
              <a:spcAft>
                <a:spcPts val="0"/>
              </a:spcAft>
              <a:buNone/>
              <a:defRPr sz="1600">
                <a:solidFill>
                  <a:schemeClr val="bg1"/>
                </a:solidFill>
              </a:defRPr>
            </a:lvl8pPr>
            <a:lvl9pPr marL="0" indent="0" algn="l">
              <a:lnSpc>
                <a:spcPct val="100000"/>
              </a:lnSpc>
              <a:spcBef>
                <a:spcPts val="0"/>
              </a:spcBef>
              <a:spcAft>
                <a:spcPts val="0"/>
              </a:spcAft>
              <a:buNone/>
              <a:defRPr sz="1600">
                <a:solidFill>
                  <a:schemeClr val="bg1"/>
                </a:solidFill>
              </a:defRPr>
            </a:lvl9pPr>
          </a:lstStyle>
          <a:p>
            <a:r>
              <a:rPr lang="en-US"/>
              <a:t>[Presentation subtitle]</a:t>
            </a:r>
          </a:p>
        </p:txBody>
      </p:sp>
    </p:spTree>
    <p:extLst>
      <p:ext uri="{BB962C8B-B14F-4D97-AF65-F5344CB8AC3E}">
        <p14:creationId xmlns:p14="http://schemas.microsoft.com/office/powerpoint/2010/main" val="1614261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EAA63D08-C1EF-1209-D92A-F9340ECB7028}"/>
              </a:ext>
            </a:extLst>
          </p:cNvPr>
          <p:cNvGraphicFramePr>
            <a:graphicFrameLocks noChangeAspect="1"/>
          </p:cNvGraphicFramePr>
          <p:nvPr userDrawn="1">
            <p:custDataLst>
              <p:tags r:id="rId1"/>
            </p:custDataLst>
            <p:extLst>
              <p:ext uri="{D42A27DB-BD31-4B8C-83A1-F6EECF244321}">
                <p14:modId xmlns:p14="http://schemas.microsoft.com/office/powerpoint/2010/main" val="147428179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73" imgH="473" progId="TCLayout.ActiveDocument.1">
                  <p:embed/>
                </p:oleObj>
              </mc:Choice>
              <mc:Fallback>
                <p:oleObj name="think-cell Slide" r:id="rId3" imgW="473" imgH="473" progId="TCLayout.ActiveDocument.1">
                  <p:embed/>
                  <p:pic>
                    <p:nvPicPr>
                      <p:cNvPr id="7" name="think-cell data - do not delete" hidden="1">
                        <a:extLst>
                          <a:ext uri="{FF2B5EF4-FFF2-40B4-BE49-F238E27FC236}">
                            <a16:creationId xmlns:a16="http://schemas.microsoft.com/office/drawing/2014/main" id="{EAA63D08-C1EF-1209-D92A-F9340ECB702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le 1"/>
          <p:cNvSpPr>
            <a:spLocks noGrp="1"/>
          </p:cNvSpPr>
          <p:nvPr>
            <p:ph type="title" hasCustomPrompt="1"/>
          </p:nvPr>
        </p:nvSpPr>
        <p:spPr>
          <a:xfrm>
            <a:off x="442913" y="432001"/>
            <a:ext cx="11306175" cy="1387274"/>
          </a:xfrm>
        </p:spPr>
        <p:txBody>
          <a:bodyPr vert="horz"/>
          <a:lstStyle>
            <a:lvl1pPr>
              <a:defRPr/>
            </a:lvl1pPr>
          </a:lstStyle>
          <a:p>
            <a:r>
              <a:rPr lang="en-GB"/>
              <a:t>[Slide title]</a:t>
            </a:r>
          </a:p>
        </p:txBody>
      </p:sp>
      <p:sp>
        <p:nvSpPr>
          <p:cNvPr id="8" name="Slide Number Placeholder 7">
            <a:extLst>
              <a:ext uri="{FF2B5EF4-FFF2-40B4-BE49-F238E27FC236}">
                <a16:creationId xmlns:a16="http://schemas.microsoft.com/office/drawing/2014/main" id="{60EBCCBD-1A86-40AC-A00D-684E435E0AEB}"/>
              </a:ext>
            </a:extLst>
          </p:cNvPr>
          <p:cNvSpPr>
            <a:spLocks noGrp="1"/>
          </p:cNvSpPr>
          <p:nvPr>
            <p:ph type="sldNum" sz="quarter" idx="12"/>
          </p:nvPr>
        </p:nvSpPr>
        <p:spPr>
          <a:xfrm>
            <a:off x="9984296" y="6492240"/>
            <a:ext cx="1764792" cy="137160"/>
          </a:xfrm>
        </p:spPr>
        <p:txBody>
          <a:bodyPr vert="horz" lIns="0" tIns="0" rIns="0" bIns="0" rtlCol="0" anchor="b" anchorCtr="0">
            <a:noAutofit/>
          </a:bodyPr>
          <a:lstStyle>
            <a:lvl1pPr algn="r">
              <a:defRPr lang="en-GB" smtClean="0"/>
            </a:lvl1pPr>
          </a:lstStyle>
          <a:p>
            <a:fld id="{3EC6AC87-B589-456E-9CA9-7CF796F27D61}" type="slidenum">
              <a:rPr lang="en-GB" smtClean="0"/>
              <a:pPr/>
              <a:t>‹#›</a:t>
            </a:fld>
            <a:endParaRPr lang="en-GB"/>
          </a:p>
        </p:txBody>
      </p:sp>
      <p:sp>
        <p:nvSpPr>
          <p:cNvPr id="5" name="Text Placeholder 4">
            <a:extLst>
              <a:ext uri="{FF2B5EF4-FFF2-40B4-BE49-F238E27FC236}">
                <a16:creationId xmlns:a16="http://schemas.microsoft.com/office/drawing/2014/main" id="{9A6E1836-B134-C7A2-6A2C-A5A30EA0AF47}"/>
              </a:ext>
            </a:extLst>
          </p:cNvPr>
          <p:cNvSpPr>
            <a:spLocks noGrp="1"/>
          </p:cNvSpPr>
          <p:nvPr>
            <p:ph type="body" sz="quarter" idx="13" hasCustomPrompt="1"/>
          </p:nvPr>
        </p:nvSpPr>
        <p:spPr>
          <a:xfrm>
            <a:off x="442913" y="6328730"/>
            <a:ext cx="7418387" cy="138113"/>
          </a:xfrm>
        </p:spPr>
        <p:txBody>
          <a:bodyPr anchor="b"/>
          <a:lstStyle>
            <a:lvl1pPr>
              <a:spcAft>
                <a:spcPts val="0"/>
              </a:spcAft>
              <a:defRPr sz="750" b="0">
                <a:solidFill>
                  <a:schemeClr val="tx1"/>
                </a:solidFill>
              </a:defRPr>
            </a:lvl1pPr>
          </a:lstStyle>
          <a:p>
            <a:pPr lvl="0"/>
            <a:r>
              <a:rPr lang="en-US"/>
              <a:t>Footer</a:t>
            </a:r>
            <a:endParaRPr lang="pl-PL"/>
          </a:p>
        </p:txBody>
      </p:sp>
    </p:spTree>
    <p:extLst>
      <p:ext uri="{BB962C8B-B14F-4D97-AF65-F5344CB8AC3E}">
        <p14:creationId xmlns:p14="http://schemas.microsoft.com/office/powerpoint/2010/main" val="3949422904"/>
      </p:ext>
    </p:extLst>
  </p:cSld>
  <p:clrMapOvr>
    <a:masterClrMapping/>
  </p:clrMapOvr>
  <p:hf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ags" Target="../tags/tag2.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BDF1E139-02A0-D3E0-47D5-064566FB3C6C}"/>
              </a:ext>
            </a:extLst>
          </p:cNvPr>
          <p:cNvGraphicFramePr>
            <a:graphicFrameLocks noChangeAspect="1"/>
          </p:cNvGraphicFramePr>
          <p:nvPr userDrawn="1">
            <p:custDataLst>
              <p:tags r:id="rId11"/>
            </p:custDataLst>
            <p:extLst>
              <p:ext uri="{D42A27DB-BD31-4B8C-83A1-F6EECF244321}">
                <p14:modId xmlns:p14="http://schemas.microsoft.com/office/powerpoint/2010/main" val="88829349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12" imgW="473" imgH="476" progId="TCLayout.ActiveDocument.1">
                  <p:embed/>
                </p:oleObj>
              </mc:Choice>
              <mc:Fallback>
                <p:oleObj name="think-cell Slide" r:id="rId12" imgW="473" imgH="476" progId="TCLayout.ActiveDocument.1">
                  <p:embed/>
                  <p:pic>
                    <p:nvPicPr>
                      <p:cNvPr id="11" name="think-cell data - do not delete" hidden="1">
                        <a:extLst>
                          <a:ext uri="{FF2B5EF4-FFF2-40B4-BE49-F238E27FC236}">
                            <a16:creationId xmlns:a16="http://schemas.microsoft.com/office/drawing/2014/main" id="{BDF1E139-02A0-D3E0-47D5-064566FB3C6C}"/>
                          </a:ext>
                        </a:extLst>
                      </p:cNvPr>
                      <p:cNvPicPr/>
                      <p:nvPr/>
                    </p:nvPicPr>
                    <p:blipFill>
                      <a:blip r:embed="rId13"/>
                      <a:stretch>
                        <a:fillRect/>
                      </a:stretch>
                    </p:blipFill>
                    <p:spPr>
                      <a:xfrm>
                        <a:off x="1588" y="1588"/>
                        <a:ext cx="1588" cy="1588"/>
                      </a:xfrm>
                      <a:prstGeom prst="rect">
                        <a:avLst/>
                      </a:prstGeom>
                    </p:spPr>
                  </p:pic>
                </p:oleObj>
              </mc:Fallback>
            </mc:AlternateContent>
          </a:graphicData>
        </a:graphic>
      </p:graphicFrame>
      <p:sp>
        <p:nvSpPr>
          <p:cNvPr id="2" name="Title Placeholder 1"/>
          <p:cNvSpPr>
            <a:spLocks noGrp="1"/>
          </p:cNvSpPr>
          <p:nvPr>
            <p:ph type="title"/>
          </p:nvPr>
        </p:nvSpPr>
        <p:spPr>
          <a:xfrm>
            <a:off x="442913" y="432001"/>
            <a:ext cx="11306175" cy="1387274"/>
          </a:xfrm>
          <a:prstGeom prst="rect">
            <a:avLst/>
          </a:prstGeom>
        </p:spPr>
        <p:txBody>
          <a:bodyPr vert="horz" lIns="0" tIns="0" rIns="0" bIns="0" rtlCol="0" anchor="t" anchorCtr="0">
            <a:normAutofit/>
          </a:bodyPr>
          <a:lstStyle/>
          <a:p>
            <a:r>
              <a:rPr lang="en-US"/>
              <a:t>[Slide title]</a:t>
            </a:r>
            <a:endParaRPr lang="en-GB"/>
          </a:p>
        </p:txBody>
      </p:sp>
      <p:sp>
        <p:nvSpPr>
          <p:cNvPr id="3" name="Text Placeholder 2"/>
          <p:cNvSpPr>
            <a:spLocks noGrp="1"/>
          </p:cNvSpPr>
          <p:nvPr>
            <p:ph type="body" idx="1"/>
          </p:nvPr>
        </p:nvSpPr>
        <p:spPr>
          <a:xfrm>
            <a:off x="442913" y="2103438"/>
            <a:ext cx="11306175" cy="4068762"/>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Slide Number Placeholder 5"/>
          <p:cNvSpPr>
            <a:spLocks noGrp="1"/>
          </p:cNvSpPr>
          <p:nvPr>
            <p:ph type="sldNum" sz="quarter" idx="4"/>
          </p:nvPr>
        </p:nvSpPr>
        <p:spPr>
          <a:xfrm>
            <a:off x="9984296" y="6492240"/>
            <a:ext cx="1764792" cy="137160"/>
          </a:xfrm>
          <a:prstGeom prst="rect">
            <a:avLst/>
          </a:prstGeom>
        </p:spPr>
        <p:txBody>
          <a:bodyPr vert="horz" lIns="0" tIns="0" rIns="0" bIns="0" rtlCol="0" anchor="b" anchorCtr="0">
            <a:noAutofit/>
          </a:bodyPr>
          <a:lstStyle>
            <a:lvl1pPr algn="r">
              <a:defRPr sz="750">
                <a:solidFill>
                  <a:schemeClr val="tx1"/>
                </a:solidFill>
              </a:defRPr>
            </a:lvl1pPr>
          </a:lstStyle>
          <a:p>
            <a:fld id="{7870704B-CE94-48CC-AF30-84932A1262A7}" type="slidenum">
              <a:rPr lang="en-GB" smtClean="0"/>
              <a:pPr/>
              <a:t>‹#›</a:t>
            </a:fld>
            <a:endParaRPr lang="en-GB"/>
          </a:p>
        </p:txBody>
      </p:sp>
      <p:sp>
        <p:nvSpPr>
          <p:cNvPr id="4" name="Date Placeholder 3">
            <a:extLst>
              <a:ext uri="{FF2B5EF4-FFF2-40B4-BE49-F238E27FC236}">
                <a16:creationId xmlns:a16="http://schemas.microsoft.com/office/drawing/2014/main" id="{CAC161DD-0A25-2B4E-956E-04296B5905CA}"/>
              </a:ext>
            </a:extLst>
          </p:cNvPr>
          <p:cNvSpPr>
            <a:spLocks noGrp="1"/>
          </p:cNvSpPr>
          <p:nvPr>
            <p:ph type="dt" sz="half" idx="2"/>
          </p:nvPr>
        </p:nvSpPr>
        <p:spPr>
          <a:xfrm>
            <a:off x="9984296" y="6355080"/>
            <a:ext cx="1764792" cy="137160"/>
          </a:xfrm>
          <a:prstGeom prst="rect">
            <a:avLst/>
          </a:prstGeom>
        </p:spPr>
        <p:txBody>
          <a:bodyPr vert="horz" lIns="0" tIns="0" rIns="0" bIns="0" rtlCol="0" anchor="b" anchorCtr="0"/>
          <a:lstStyle>
            <a:lvl1pPr algn="r">
              <a:defRPr sz="750">
                <a:solidFill>
                  <a:schemeClr val="tx1"/>
                </a:solidFill>
              </a:defRPr>
            </a:lvl1pPr>
          </a:lstStyle>
          <a:p>
            <a:r>
              <a:rPr lang="en-US"/>
              <a:t>Date</a:t>
            </a:r>
          </a:p>
        </p:txBody>
      </p:sp>
      <p:sp>
        <p:nvSpPr>
          <p:cNvPr id="5" name="Footer Placeholder 4">
            <a:extLst>
              <a:ext uri="{FF2B5EF4-FFF2-40B4-BE49-F238E27FC236}">
                <a16:creationId xmlns:a16="http://schemas.microsoft.com/office/drawing/2014/main" id="{BE929DBE-EF12-9845-B0FD-DF795B823DF1}"/>
              </a:ext>
            </a:extLst>
          </p:cNvPr>
          <p:cNvSpPr>
            <a:spLocks noGrp="1"/>
          </p:cNvSpPr>
          <p:nvPr>
            <p:ph type="ftr" sz="quarter" idx="3"/>
          </p:nvPr>
        </p:nvSpPr>
        <p:spPr>
          <a:xfrm>
            <a:off x="442912" y="6355080"/>
            <a:ext cx="5473701" cy="137160"/>
          </a:xfrm>
          <a:prstGeom prst="rect">
            <a:avLst/>
          </a:prstGeom>
        </p:spPr>
        <p:txBody>
          <a:bodyPr vert="horz" lIns="0" tIns="0" rIns="0" bIns="0" rtlCol="0" anchor="b" anchorCtr="0"/>
          <a:lstStyle>
            <a:lvl1pPr algn="ctr">
              <a:defRPr sz="750">
                <a:solidFill>
                  <a:schemeClr val="tx1"/>
                </a:solidFill>
              </a:defRPr>
            </a:lvl1pPr>
          </a:lstStyle>
          <a:p>
            <a:pPr algn="l"/>
            <a:r>
              <a:rPr lang="en-US"/>
              <a:t>Presentation Title</a:t>
            </a:r>
          </a:p>
        </p:txBody>
      </p:sp>
      <p:sp>
        <p:nvSpPr>
          <p:cNvPr id="7" name="Taisnstūris 6">
            <a:extLst>
              <a:ext uri="{FF2B5EF4-FFF2-40B4-BE49-F238E27FC236}">
                <a16:creationId xmlns:a16="http://schemas.microsoft.com/office/drawing/2014/main" id="{63E851BA-B8BB-2702-B86D-20AD460A0DF5}"/>
              </a:ext>
            </a:extLst>
          </p:cNvPr>
          <p:cNvSpPr/>
          <p:nvPr userDrawn="1"/>
        </p:nvSpPr>
        <p:spPr>
          <a:xfrm>
            <a:off x="12385782" y="0"/>
            <a:ext cx="635096" cy="809893"/>
          </a:xfrm>
          <a:prstGeom prst="rect">
            <a:avLst/>
          </a:prstGeom>
          <a:solidFill>
            <a:srgbClr val="A4A3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Taisnstūris 3">
            <a:extLst>
              <a:ext uri="{FF2B5EF4-FFF2-40B4-BE49-F238E27FC236}">
                <a16:creationId xmlns:a16="http://schemas.microsoft.com/office/drawing/2014/main" id="{50E95C0F-8774-A267-ABD5-C160A521BF21}"/>
              </a:ext>
            </a:extLst>
          </p:cNvPr>
          <p:cNvSpPr/>
          <p:nvPr userDrawn="1"/>
        </p:nvSpPr>
        <p:spPr>
          <a:xfrm>
            <a:off x="12385675" y="1008559"/>
            <a:ext cx="635000" cy="809625"/>
          </a:xfrm>
          <a:prstGeom prst="rect">
            <a:avLst/>
          </a:prstGeom>
          <a:solidFill>
            <a:srgbClr val="A819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9" name="Taisnstūris 4">
            <a:extLst>
              <a:ext uri="{FF2B5EF4-FFF2-40B4-BE49-F238E27FC236}">
                <a16:creationId xmlns:a16="http://schemas.microsoft.com/office/drawing/2014/main" id="{9810CCF4-4A0E-52CF-E13A-1455B3A5ABA6}"/>
              </a:ext>
            </a:extLst>
          </p:cNvPr>
          <p:cNvSpPr/>
          <p:nvPr userDrawn="1"/>
        </p:nvSpPr>
        <p:spPr>
          <a:xfrm>
            <a:off x="12398375" y="1984646"/>
            <a:ext cx="635000" cy="809625"/>
          </a:xfrm>
          <a:prstGeom prst="rect">
            <a:avLst/>
          </a:pr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0" name="Taisnstūris 7">
            <a:extLst>
              <a:ext uri="{FF2B5EF4-FFF2-40B4-BE49-F238E27FC236}">
                <a16:creationId xmlns:a16="http://schemas.microsoft.com/office/drawing/2014/main" id="{D4090F41-BFA7-8A67-74A6-EB2D7C953272}"/>
              </a:ext>
            </a:extLst>
          </p:cNvPr>
          <p:cNvSpPr/>
          <p:nvPr userDrawn="1"/>
        </p:nvSpPr>
        <p:spPr>
          <a:xfrm>
            <a:off x="12410575" y="2912953"/>
            <a:ext cx="635000" cy="809625"/>
          </a:xfrm>
          <a:prstGeom prst="rect">
            <a:avLst/>
          </a:prstGeom>
          <a:solidFill>
            <a:srgbClr val="D18D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2" name="Taisnstūris 5">
            <a:extLst>
              <a:ext uri="{FF2B5EF4-FFF2-40B4-BE49-F238E27FC236}">
                <a16:creationId xmlns:a16="http://schemas.microsoft.com/office/drawing/2014/main" id="{B83CF65C-03A7-7EC9-5804-6400B083E93E}"/>
              </a:ext>
            </a:extLst>
          </p:cNvPr>
          <p:cNvSpPr/>
          <p:nvPr userDrawn="1"/>
        </p:nvSpPr>
        <p:spPr>
          <a:xfrm>
            <a:off x="12410575" y="3848479"/>
            <a:ext cx="635000" cy="809625"/>
          </a:xfrm>
          <a:prstGeom prst="rect">
            <a:avLst/>
          </a:prstGeom>
          <a:solidFill>
            <a:srgbClr val="D0CF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3" name="Rectangle 12">
            <a:extLst>
              <a:ext uri="{FF2B5EF4-FFF2-40B4-BE49-F238E27FC236}">
                <a16:creationId xmlns:a16="http://schemas.microsoft.com/office/drawing/2014/main" id="{3F428ECB-3D2A-3AEC-F360-70BE10E66E7F}"/>
              </a:ext>
            </a:extLst>
          </p:cNvPr>
          <p:cNvSpPr/>
          <p:nvPr userDrawn="1"/>
        </p:nvSpPr>
        <p:spPr>
          <a:xfrm>
            <a:off x="12410575" y="4780352"/>
            <a:ext cx="635000" cy="809625"/>
          </a:xfrm>
          <a:prstGeom prst="rect">
            <a:avLst/>
          </a:prstGeom>
          <a:solidFill>
            <a:srgbClr val="CFD6E8"/>
          </a:solidFill>
          <a:ln>
            <a:solidFill>
              <a:srgbClr val="CFD6E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3011101579"/>
      </p:ext>
    </p:extLst>
  </p:cSld>
  <p:clrMap bg1="lt1" tx1="dk1" bg2="lt2" tx2="dk2" accent1="accent1" accent2="accent2" accent3="accent3" accent4="accent4" accent5="accent5" accent6="accent6" hlink="hlink" folHlink="folHlink"/>
  <p:sldLayoutIdLst>
    <p:sldLayoutId id="2147483725" r:id="rId1"/>
    <p:sldLayoutId id="2147483728" r:id="rId2"/>
    <p:sldLayoutId id="2147483740" r:id="rId3"/>
    <p:sldLayoutId id="2147483741" r:id="rId4"/>
    <p:sldLayoutId id="2147483742" r:id="rId5"/>
    <p:sldLayoutId id="2147483786" r:id="rId6"/>
    <p:sldLayoutId id="2147483787" r:id="rId7"/>
    <p:sldLayoutId id="2147483788" r:id="rId8"/>
    <p:sldLayoutId id="2147483789" r:id="rId9"/>
  </p:sldLayoutIdLst>
  <p:hf hdr="0"/>
  <p:txStyles>
    <p:titleStyle>
      <a:lvl1pPr algn="l" defTabSz="914400" rtl="0" eaLnBrk="1" latinLnBrk="0" hangingPunct="1">
        <a:lnSpc>
          <a:spcPct val="85000"/>
        </a:lnSpc>
        <a:spcBef>
          <a:spcPct val="0"/>
        </a:spcBef>
        <a:buNone/>
        <a:defRPr sz="32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600" kern="1200">
          <a:solidFill>
            <a:schemeClr val="tx1"/>
          </a:solidFill>
          <a:latin typeface="+mn-lt"/>
          <a:ea typeface="+mn-ea"/>
          <a:cs typeface="+mn-cs"/>
        </a:defRPr>
      </a:lvl1pPr>
      <a:lvl2pPr marL="457200" algn="l" defTabSz="914400" rtl="0" eaLnBrk="1" latinLnBrk="0" hangingPunct="1">
        <a:defRPr sz="1600" kern="1200">
          <a:solidFill>
            <a:schemeClr val="tx1"/>
          </a:solidFill>
          <a:latin typeface="+mn-lt"/>
          <a:ea typeface="+mn-ea"/>
          <a:cs typeface="+mn-cs"/>
        </a:defRPr>
      </a:lvl2pPr>
      <a:lvl3pPr marL="914400" algn="l" defTabSz="914400" rtl="0" eaLnBrk="1" latinLnBrk="0" hangingPunct="1">
        <a:defRPr sz="1600" kern="1200">
          <a:solidFill>
            <a:schemeClr val="tx1"/>
          </a:solidFill>
          <a:latin typeface="+mn-lt"/>
          <a:ea typeface="+mn-ea"/>
          <a:cs typeface="+mn-cs"/>
        </a:defRPr>
      </a:lvl3pPr>
      <a:lvl4pPr marL="1371600" algn="l" defTabSz="914400" rtl="0" eaLnBrk="1" latinLnBrk="0" hangingPunct="1">
        <a:defRPr sz="1600" kern="1200">
          <a:solidFill>
            <a:schemeClr val="tx1"/>
          </a:solidFill>
          <a:latin typeface="+mn-lt"/>
          <a:ea typeface="+mn-ea"/>
          <a:cs typeface="+mn-cs"/>
        </a:defRPr>
      </a:lvl4pPr>
      <a:lvl5pPr marL="1828800" algn="l" defTabSz="914400" rtl="0" eaLnBrk="1" latinLnBrk="0" hangingPunct="1">
        <a:defRPr sz="1600" kern="1200">
          <a:solidFill>
            <a:schemeClr val="tx1"/>
          </a:solidFill>
          <a:latin typeface="+mn-lt"/>
          <a:ea typeface="+mn-ea"/>
          <a:cs typeface="+mn-cs"/>
        </a:defRPr>
      </a:lvl5pPr>
      <a:lvl6pPr marL="2286000" algn="l" defTabSz="914400" rtl="0" eaLnBrk="1" latinLnBrk="0" hangingPunct="1">
        <a:defRPr sz="1600" kern="1200">
          <a:solidFill>
            <a:schemeClr val="tx1"/>
          </a:solidFill>
          <a:latin typeface="+mn-lt"/>
          <a:ea typeface="+mn-ea"/>
          <a:cs typeface="+mn-cs"/>
        </a:defRPr>
      </a:lvl6pPr>
      <a:lvl7pPr marL="2743200" algn="l" defTabSz="914400" rtl="0" eaLnBrk="1" latinLnBrk="0" hangingPunct="1">
        <a:defRPr sz="1600" kern="1200">
          <a:solidFill>
            <a:schemeClr val="tx1"/>
          </a:solidFill>
          <a:latin typeface="+mn-lt"/>
          <a:ea typeface="+mn-ea"/>
          <a:cs typeface="+mn-cs"/>
        </a:defRPr>
      </a:lvl7pPr>
      <a:lvl8pPr marL="3200400" algn="l" defTabSz="914400" rtl="0" eaLnBrk="1" latinLnBrk="0" hangingPunct="1">
        <a:defRPr sz="1600" kern="1200">
          <a:solidFill>
            <a:schemeClr val="tx1"/>
          </a:solidFill>
          <a:latin typeface="+mn-lt"/>
          <a:ea typeface="+mn-ea"/>
          <a:cs typeface="+mn-cs"/>
        </a:defRPr>
      </a:lvl8pPr>
      <a:lvl9pPr marL="3657600" algn="l" defTabSz="914400" rtl="0" eaLnBrk="1" latinLnBrk="0" hangingPunct="1">
        <a:defRPr sz="1600" kern="1200">
          <a:solidFill>
            <a:schemeClr val="tx1"/>
          </a:solidFill>
          <a:latin typeface="+mn-lt"/>
          <a:ea typeface="+mn-ea"/>
          <a:cs typeface="+mn-cs"/>
        </a:defRPr>
      </a:lvl9pPr>
    </p:otherStyle>
  </p:txStyles>
  <p:extLst>
    <p:ext uri="{27BBF7A9-308A-43DC-89C8-2F10F3537804}">
      <p15:sldGuideLst xmlns:p15="http://schemas.microsoft.com/office/powerpoint/2012/main">
        <p15:guide id="0" pos="3840" userDrawn="1">
          <p15:clr>
            <a:srgbClr val="F26B43"/>
          </p15:clr>
        </p15:guide>
        <p15:guide id="1" pos="279" userDrawn="1">
          <p15:clr>
            <a:srgbClr val="F26B43"/>
          </p15:clr>
        </p15:guide>
        <p15:guide id="2" pos="7401" userDrawn="1">
          <p15:clr>
            <a:srgbClr val="F26B43"/>
          </p15:clr>
        </p15:guide>
        <p15:guide id="3" pos="3953" userDrawn="1">
          <p15:clr>
            <a:srgbClr val="F26B43"/>
          </p15:clr>
        </p15:guide>
        <p15:guide id="4" pos="3727" userDrawn="1">
          <p15:clr>
            <a:srgbClr val="F26B43"/>
          </p15:clr>
        </p15:guide>
        <p15:guide id="5" orient="horz" pos="3888" userDrawn="1">
          <p15:clr>
            <a:srgbClr val="F26B43"/>
          </p15:clr>
        </p15:guide>
        <p15:guide id="6" pos="2726" userDrawn="1">
          <p15:clr>
            <a:srgbClr val="F26B43"/>
          </p15:clr>
        </p15:guide>
        <p15:guide id="7" pos="2502" userDrawn="1">
          <p15:clr>
            <a:srgbClr val="F26B43"/>
          </p15:clr>
        </p15:guide>
        <p15:guide id="8" pos="4952" userDrawn="1">
          <p15:clr>
            <a:srgbClr val="F26B43"/>
          </p15:clr>
        </p15:guide>
        <p15:guide id="9" pos="5177" userDrawn="1">
          <p15:clr>
            <a:srgbClr val="F26B43"/>
          </p15:clr>
        </p15:guide>
        <p15:guide id="10" orient="horz" pos="2160" userDrawn="1">
          <p15:clr>
            <a:srgbClr val="F26B43"/>
          </p15:clr>
        </p15:guide>
        <p15:guide id="11" orient="horz" pos="1325" userDrawn="1">
          <p15:clr>
            <a:srgbClr val="F26B43"/>
          </p15:clr>
        </p15:guide>
        <p15:guide id="12" orient="horz" pos="1146" userDrawn="1">
          <p15:clr>
            <a:srgbClr val="F26B43"/>
          </p15:clr>
        </p15:guide>
        <p15:guide id="13" orient="horz" pos="27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10.jpe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likumi.lv/ta/id/241413-katastrofu-medicinas-sistemas-organizesanas-noteikumi"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hyperlink" Target="https://www.nmpd.gov.lv/lv/media/769/download"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likumi.lv/ta/id/58439-valsts-energetiskas-krizes-centra-nolikums"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hyperlink" Target="https://likumi.lv/ta/id/49833-energetikas-likum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hyperlink" Target="https://likumi.lv/ta/id/317006-par-valsts-civilas-aizsardzibas-planu"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28.svg"/></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hyperlink" Target="https://likumi.lv/ta/id/255713-par-arkartejo-situaciju-un-iznemuma-stavokli" TargetMode="Externa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33.xml.rels><?xml version="1.0" encoding="UTF-8" standalone="yes"?>
<Relationships xmlns="http://schemas.openxmlformats.org/package/2006/relationships"><Relationship Id="rId3" Type="http://schemas.openxmlformats.org/officeDocument/2006/relationships/hyperlink" Target="https://likumi.lv/ta/id/218821-kartiba-kada-valsts-augstakas-amatpersonas-apzinojamas-valsts-apdraudejuma-gadijuma-un-par-arkartas-notikumiem-valsti" TargetMode="External"/><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hyperlink" Target="https://likumi.lv/ta/id/255713-par-arkartejo-situaciju-un-iznemuma-stavokli" TargetMode="External"/><Relationship Id="rId7"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image" Target="../media/image37.png"/><Relationship Id="rId5" Type="http://schemas.openxmlformats.org/officeDocument/2006/relationships/image" Target="../media/image35.png"/><Relationship Id="rId4" Type="http://schemas.openxmlformats.org/officeDocument/2006/relationships/image" Target="../media/image34.png"/></Relationships>
</file>

<file path=ppt/slides/_rels/slide35.xml.rels><?xml version="1.0" encoding="UTF-8" standalone="yes"?>
<Relationships xmlns="http://schemas.openxmlformats.org/package/2006/relationships"><Relationship Id="rId3" Type="http://schemas.openxmlformats.org/officeDocument/2006/relationships/hyperlink" Target="https://likumi.lv/ta/id/255713-par-arkartejo-situaciju-un-iznemuma-stavokli" TargetMode="External"/><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4.xml"/><Relationship Id="rId1" Type="http://schemas.openxmlformats.org/officeDocument/2006/relationships/slideLayout" Target="../slideLayouts/slideLayout6.xml"/><Relationship Id="rId4" Type="http://schemas.openxmlformats.org/officeDocument/2006/relationships/hyperlink" Target="https://likumi.lv/ta/id/255713-par-arkartejo-situaciju-un-iznemuma-stavokli"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Placeholder 25">
            <a:extLst>
              <a:ext uri="{FF2B5EF4-FFF2-40B4-BE49-F238E27FC236}">
                <a16:creationId xmlns:a16="http://schemas.microsoft.com/office/drawing/2014/main" id="{A8C3F200-32A6-2E24-E3A8-CE9C652847BE}"/>
              </a:ext>
            </a:extLst>
          </p:cNvPr>
          <p:cNvPicPr>
            <a:picLocks noGrp="1" noChangeAspect="1"/>
          </p:cNvPicPr>
          <p:nvPr>
            <p:ph type="pic" sz="quarter" idx="10"/>
          </p:nvPr>
        </p:nvPicPr>
        <p:blipFill>
          <a:blip r:embed="rId3"/>
          <a:srcRect t="8277" b="8277"/>
          <a:stretch/>
        </p:blipFill>
        <p:spPr>
          <a:xfrm>
            <a:off x="0" y="0"/>
            <a:ext cx="12192000" cy="6858000"/>
          </a:xfrm>
        </p:spPr>
      </p:pic>
      <p:sp>
        <p:nvSpPr>
          <p:cNvPr id="22" name="Rectangle 21">
            <a:extLst>
              <a:ext uri="{FF2B5EF4-FFF2-40B4-BE49-F238E27FC236}">
                <a16:creationId xmlns:a16="http://schemas.microsoft.com/office/drawing/2014/main" id="{1DD6BAA7-6B8B-B5D1-983C-47F7088D2D65}"/>
              </a:ext>
            </a:extLst>
          </p:cNvPr>
          <p:cNvSpPr/>
          <p:nvPr/>
        </p:nvSpPr>
        <p:spPr>
          <a:xfrm>
            <a:off x="0" y="-1"/>
            <a:ext cx="12192000" cy="6858001"/>
          </a:xfrm>
          <a:prstGeom prst="rect">
            <a:avLst/>
          </a:prstGeom>
          <a:solidFill>
            <a:schemeClr val="tx1">
              <a:alpha val="50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12" name="TextBox 11">
            <a:extLst>
              <a:ext uri="{FF2B5EF4-FFF2-40B4-BE49-F238E27FC236}">
                <a16:creationId xmlns:a16="http://schemas.microsoft.com/office/drawing/2014/main" id="{03235C0C-4E25-DCDB-7AAF-D34D32C9063E}"/>
              </a:ext>
            </a:extLst>
          </p:cNvPr>
          <p:cNvSpPr txBox="1"/>
          <p:nvPr/>
        </p:nvSpPr>
        <p:spPr>
          <a:xfrm>
            <a:off x="0" y="857851"/>
            <a:ext cx="10113199" cy="2055102"/>
          </a:xfrm>
          <a:prstGeom prst="rect">
            <a:avLst/>
          </a:prstGeom>
          <a:solidFill>
            <a:srgbClr val="525A72"/>
          </a:solidFill>
        </p:spPr>
        <p:txBody>
          <a:bodyPr wrap="square" lIns="468000" tIns="108000" rIns="108000" bIns="108000" anchor="ctr">
            <a:noAutofit/>
          </a:bodyPr>
          <a:lstStyle/>
          <a:p>
            <a:pPr>
              <a:lnSpc>
                <a:spcPct val="90000"/>
              </a:lnSpc>
            </a:pPr>
            <a:r>
              <a:rPr lang="lv-LV" sz="4400" dirty="0">
                <a:solidFill>
                  <a:schemeClr val="bg1"/>
                </a:solidFill>
                <a:latin typeface="+mj-lt"/>
              </a:rPr>
              <a:t>3. modulis. Civilās aizsardzības sistēmas normatīvais un politikas plānošanas ietvars Latvijā</a:t>
            </a:r>
          </a:p>
        </p:txBody>
      </p:sp>
      <p:sp>
        <p:nvSpPr>
          <p:cNvPr id="25" name="TextBox 24">
            <a:extLst>
              <a:ext uri="{FF2B5EF4-FFF2-40B4-BE49-F238E27FC236}">
                <a16:creationId xmlns:a16="http://schemas.microsoft.com/office/drawing/2014/main" id="{C5F92662-E52F-874B-DE9C-B6CFC65D240B}"/>
              </a:ext>
            </a:extLst>
          </p:cNvPr>
          <p:cNvSpPr txBox="1"/>
          <p:nvPr/>
        </p:nvSpPr>
        <p:spPr>
          <a:xfrm>
            <a:off x="442911" y="3456928"/>
            <a:ext cx="10113199" cy="1007181"/>
          </a:xfrm>
          <a:prstGeom prst="rect">
            <a:avLst/>
          </a:prstGeom>
          <a:noFill/>
        </p:spPr>
        <p:txBody>
          <a:bodyPr wrap="square" lIns="72000" tIns="72000" rIns="72000" bIns="72000">
            <a:spAutoFit/>
          </a:bodyPr>
          <a:lstStyle/>
          <a:p>
            <a:r>
              <a:rPr lang="lv-LV" sz="1400" b="0" i="0">
                <a:solidFill>
                  <a:schemeClr val="bg1"/>
                </a:solidFill>
                <a:effectLst/>
                <a:latin typeface="+mj-lt"/>
              </a:rPr>
              <a:t>Izstrādāts Eiropas Komisijas Civilās aizsardzības finanšu instrumenta „Track1” programmas projekta “Visaptverošas civilās aizsardzības un katastrofas pārvaldīšanas apmācības izveide valsts institūcijām, pašvaldību civilās aizsardzības komisijām, augstskolām, Ugunsdrošības un civilās aizsardzības koledžai, kā arī drošības padomu izveide sabiedrībai” (ECHO/SUB/2022/TRACK1/884396) ietvaros</a:t>
            </a:r>
            <a:endParaRPr lang="lv-LV" sz="1400">
              <a:solidFill>
                <a:schemeClr val="bg1"/>
              </a:solidFill>
              <a:latin typeface="+mj-lt"/>
            </a:endParaRPr>
          </a:p>
        </p:txBody>
      </p:sp>
      <p:sp>
        <p:nvSpPr>
          <p:cNvPr id="9" name="TextBox 8">
            <a:extLst>
              <a:ext uri="{FF2B5EF4-FFF2-40B4-BE49-F238E27FC236}">
                <a16:creationId xmlns:a16="http://schemas.microsoft.com/office/drawing/2014/main" id="{BD7EB4A5-E45C-47EC-09CF-8C999B13144C}"/>
              </a:ext>
            </a:extLst>
          </p:cNvPr>
          <p:cNvSpPr txBox="1"/>
          <p:nvPr/>
        </p:nvSpPr>
        <p:spPr>
          <a:xfrm>
            <a:off x="0" y="435446"/>
            <a:ext cx="5334000" cy="422405"/>
          </a:xfrm>
          <a:prstGeom prst="rect">
            <a:avLst/>
          </a:prstGeom>
          <a:solidFill>
            <a:srgbClr val="CFD6E8"/>
          </a:solidFill>
        </p:spPr>
        <p:txBody>
          <a:bodyPr wrap="square" lIns="468000" tIns="72000" rIns="72000" bIns="72000">
            <a:spAutoFit/>
          </a:bodyPr>
          <a:lstStyle/>
          <a:p>
            <a:r>
              <a:rPr lang="lv-LV" sz="1800" dirty="0">
                <a:latin typeface="+mj-lt"/>
              </a:rPr>
              <a:t>Civilā aizsardzība un katastrofas pārvaldīšana</a:t>
            </a:r>
            <a:endParaRPr lang="en-GB" dirty="0"/>
          </a:p>
        </p:txBody>
      </p:sp>
      <p:sp>
        <p:nvSpPr>
          <p:cNvPr id="19" name="Rectangle 18">
            <a:extLst>
              <a:ext uri="{FF2B5EF4-FFF2-40B4-BE49-F238E27FC236}">
                <a16:creationId xmlns:a16="http://schemas.microsoft.com/office/drawing/2014/main" id="{31360893-6094-04D4-3781-0EAD58A1B608}"/>
              </a:ext>
            </a:extLst>
          </p:cNvPr>
          <p:cNvSpPr/>
          <p:nvPr/>
        </p:nvSpPr>
        <p:spPr>
          <a:xfrm>
            <a:off x="0" y="4952770"/>
            <a:ext cx="11034402" cy="190523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pic>
        <p:nvPicPr>
          <p:cNvPr id="11" name="Picture 4" descr="Valsts ugunsdzēsības un glābšanas dienests">
            <a:extLst>
              <a:ext uri="{FF2B5EF4-FFF2-40B4-BE49-F238E27FC236}">
                <a16:creationId xmlns:a16="http://schemas.microsoft.com/office/drawing/2014/main" id="{D3834ACF-3CA3-E767-EFCC-DCB3CB76CC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71195" y="5339519"/>
            <a:ext cx="1422523" cy="127847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8906F70F-A346-CE1C-604E-C814C368EDB5}"/>
              </a:ext>
            </a:extLst>
          </p:cNvPr>
          <p:cNvPicPr>
            <a:picLocks noChangeAspect="1"/>
          </p:cNvPicPr>
          <p:nvPr/>
        </p:nvPicPr>
        <p:blipFill>
          <a:blip r:embed="rId5"/>
          <a:stretch>
            <a:fillRect/>
          </a:stretch>
        </p:blipFill>
        <p:spPr>
          <a:xfrm>
            <a:off x="302336" y="5185164"/>
            <a:ext cx="1566523" cy="1587180"/>
          </a:xfrm>
          <a:prstGeom prst="rect">
            <a:avLst/>
          </a:prstGeom>
        </p:spPr>
      </p:pic>
      <p:sp>
        <p:nvSpPr>
          <p:cNvPr id="13" name="Rectangle 12">
            <a:extLst>
              <a:ext uri="{FF2B5EF4-FFF2-40B4-BE49-F238E27FC236}">
                <a16:creationId xmlns:a16="http://schemas.microsoft.com/office/drawing/2014/main" id="{0C5D88B1-D717-ACB8-1CC6-5FD5E37AC03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14" name="Rectangle 13">
            <a:extLst>
              <a:ext uri="{FF2B5EF4-FFF2-40B4-BE49-F238E27FC236}">
                <a16:creationId xmlns:a16="http://schemas.microsoft.com/office/drawing/2014/main" id="{BECC70D6-4932-221C-EABA-6937F376022A}"/>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15" name="Rectangle 14">
            <a:extLst>
              <a:ext uri="{FF2B5EF4-FFF2-40B4-BE49-F238E27FC236}">
                <a16:creationId xmlns:a16="http://schemas.microsoft.com/office/drawing/2014/main" id="{20E77B47-979D-E6D5-D405-AE342CC4CCF7}"/>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3" name="Taisnstūris 6">
            <a:extLst>
              <a:ext uri="{FF2B5EF4-FFF2-40B4-BE49-F238E27FC236}">
                <a16:creationId xmlns:a16="http://schemas.microsoft.com/office/drawing/2014/main" id="{37267F3F-3C79-EF9D-4013-2A14E3EBFE3F}"/>
              </a:ext>
            </a:extLst>
          </p:cNvPr>
          <p:cNvSpPr/>
          <p:nvPr/>
        </p:nvSpPr>
        <p:spPr>
          <a:xfrm>
            <a:off x="12385782" y="0"/>
            <a:ext cx="635096" cy="809893"/>
          </a:xfrm>
          <a:prstGeom prst="rect">
            <a:avLst/>
          </a:prstGeom>
          <a:solidFill>
            <a:srgbClr val="A4A3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4" name="Taisnstūris 3">
            <a:extLst>
              <a:ext uri="{FF2B5EF4-FFF2-40B4-BE49-F238E27FC236}">
                <a16:creationId xmlns:a16="http://schemas.microsoft.com/office/drawing/2014/main" id="{94123E11-711D-5A13-033D-AE9D77328D6B}"/>
              </a:ext>
            </a:extLst>
          </p:cNvPr>
          <p:cNvSpPr/>
          <p:nvPr/>
        </p:nvSpPr>
        <p:spPr>
          <a:xfrm>
            <a:off x="12385675" y="1008559"/>
            <a:ext cx="635000" cy="809625"/>
          </a:xfrm>
          <a:prstGeom prst="rect">
            <a:avLst/>
          </a:prstGeom>
          <a:solidFill>
            <a:srgbClr val="A819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5" name="Taisnstūris 4">
            <a:extLst>
              <a:ext uri="{FF2B5EF4-FFF2-40B4-BE49-F238E27FC236}">
                <a16:creationId xmlns:a16="http://schemas.microsoft.com/office/drawing/2014/main" id="{1A4E8801-B52C-477A-BE05-598045550E0E}"/>
              </a:ext>
            </a:extLst>
          </p:cNvPr>
          <p:cNvSpPr/>
          <p:nvPr/>
        </p:nvSpPr>
        <p:spPr>
          <a:xfrm>
            <a:off x="12410575" y="1949922"/>
            <a:ext cx="635000" cy="809625"/>
          </a:xfrm>
          <a:prstGeom prst="rect">
            <a:avLst/>
          </a:pr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6" name="Taisnstūris 7">
            <a:extLst>
              <a:ext uri="{FF2B5EF4-FFF2-40B4-BE49-F238E27FC236}">
                <a16:creationId xmlns:a16="http://schemas.microsoft.com/office/drawing/2014/main" id="{BEA22475-3583-8047-B9BE-F5D5E10ED608}"/>
              </a:ext>
            </a:extLst>
          </p:cNvPr>
          <p:cNvSpPr/>
          <p:nvPr/>
        </p:nvSpPr>
        <p:spPr>
          <a:xfrm>
            <a:off x="12410575" y="2912953"/>
            <a:ext cx="635000" cy="809625"/>
          </a:xfrm>
          <a:prstGeom prst="rect">
            <a:avLst/>
          </a:prstGeom>
          <a:solidFill>
            <a:srgbClr val="D18D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7" name="Taisnstūris 5">
            <a:extLst>
              <a:ext uri="{FF2B5EF4-FFF2-40B4-BE49-F238E27FC236}">
                <a16:creationId xmlns:a16="http://schemas.microsoft.com/office/drawing/2014/main" id="{11DB0F86-0170-F6DC-6FA0-DC797009A96A}"/>
              </a:ext>
            </a:extLst>
          </p:cNvPr>
          <p:cNvSpPr/>
          <p:nvPr/>
        </p:nvSpPr>
        <p:spPr>
          <a:xfrm>
            <a:off x="12410575" y="3848479"/>
            <a:ext cx="635000" cy="809625"/>
          </a:xfrm>
          <a:prstGeom prst="rect">
            <a:avLst/>
          </a:prstGeom>
          <a:solidFill>
            <a:srgbClr val="D0CF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Rectangle 7">
            <a:extLst>
              <a:ext uri="{FF2B5EF4-FFF2-40B4-BE49-F238E27FC236}">
                <a16:creationId xmlns:a16="http://schemas.microsoft.com/office/drawing/2014/main" id="{17E8C80F-695C-E6A6-B494-95F1A03A429E}"/>
              </a:ext>
            </a:extLst>
          </p:cNvPr>
          <p:cNvSpPr/>
          <p:nvPr/>
        </p:nvSpPr>
        <p:spPr>
          <a:xfrm>
            <a:off x="12410575" y="4780352"/>
            <a:ext cx="635000" cy="809625"/>
          </a:xfrm>
          <a:prstGeom prst="rect">
            <a:avLst/>
          </a:prstGeom>
          <a:solidFill>
            <a:srgbClr val="CFD6E8"/>
          </a:solidFill>
          <a:ln>
            <a:solidFill>
              <a:srgbClr val="CFD6E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9F36931A-ACCC-7B2A-CED4-8445987E292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17" name="Rectangle 16">
            <a:extLst>
              <a:ext uri="{FF2B5EF4-FFF2-40B4-BE49-F238E27FC236}">
                <a16:creationId xmlns:a16="http://schemas.microsoft.com/office/drawing/2014/main" id="{27D077D9-38D3-223A-3C73-BAE9AEC947C8}"/>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Tree>
    <p:extLst>
      <p:ext uri="{BB962C8B-B14F-4D97-AF65-F5344CB8AC3E}">
        <p14:creationId xmlns:p14="http://schemas.microsoft.com/office/powerpoint/2010/main" val="310194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41C4F-F07F-7C71-88DD-EEFC9A9A1906}"/>
              </a:ext>
            </a:extLst>
          </p:cNvPr>
          <p:cNvSpPr>
            <a:spLocks noGrp="1"/>
          </p:cNvSpPr>
          <p:nvPr>
            <p:ph type="title"/>
          </p:nvPr>
        </p:nvSpPr>
        <p:spPr>
          <a:xfrm>
            <a:off x="442914" y="432001"/>
            <a:ext cx="5473700" cy="1387274"/>
          </a:xfrm>
        </p:spPr>
        <p:txBody>
          <a:bodyPr vert="horz">
            <a:normAutofit/>
          </a:bodyPr>
          <a:lstStyle/>
          <a:p>
            <a:r>
              <a:rPr lang="lv-LV" dirty="0"/>
              <a:t>Mērķi</a:t>
            </a:r>
          </a:p>
        </p:txBody>
      </p:sp>
      <p:sp>
        <p:nvSpPr>
          <p:cNvPr id="3" name="TextBox 2">
            <a:extLst>
              <a:ext uri="{FF2B5EF4-FFF2-40B4-BE49-F238E27FC236}">
                <a16:creationId xmlns:a16="http://schemas.microsoft.com/office/drawing/2014/main" id="{4EF6DB77-182C-C281-1C2F-C2E2D9AB6583}"/>
              </a:ext>
            </a:extLst>
          </p:cNvPr>
          <p:cNvSpPr txBox="1"/>
          <p:nvPr/>
        </p:nvSpPr>
        <p:spPr>
          <a:xfrm>
            <a:off x="6280209" y="1832844"/>
            <a:ext cx="5473702" cy="2510653"/>
          </a:xfrm>
          <a:prstGeom prst="rect">
            <a:avLst/>
          </a:prstGeom>
          <a:solidFill>
            <a:schemeClr val="bg1">
              <a:lumMod val="95000"/>
            </a:schemeClr>
          </a:solidFill>
        </p:spPr>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marL="0" lvl="1">
              <a:spcAft>
                <a:spcPts val="600"/>
              </a:spcAft>
              <a:buSzPct val="100000"/>
            </a:pPr>
            <a:r>
              <a:rPr lang="lv-LV" sz="1400" b="1" dirty="0">
                <a:cs typeface="Arial"/>
              </a:rPr>
              <a:t>Apmācības dalībnieki:</a:t>
            </a:r>
          </a:p>
          <a:p>
            <a:pPr marL="285750" lvl="1" indent="-285750">
              <a:spcAft>
                <a:spcPts val="600"/>
              </a:spcAft>
              <a:buSzPct val="100000"/>
              <a:buBlip>
                <a:blip r:embed="rId3"/>
              </a:buBlip>
            </a:pPr>
            <a:r>
              <a:rPr lang="lv-LV" sz="1400" dirty="0">
                <a:cs typeface="Arial"/>
              </a:rPr>
              <a:t>spēj paskaidrot normatīvo aktu hierarhiju, kas nosaka civilās aizsardzības tiesisko regulējumu;</a:t>
            </a:r>
          </a:p>
          <a:p>
            <a:pPr marL="285750" lvl="1" indent="-285750">
              <a:spcAft>
                <a:spcPts val="600"/>
              </a:spcAft>
              <a:buSzPct val="100000"/>
              <a:buBlip>
                <a:blip r:embed="rId3"/>
              </a:buBlip>
            </a:pPr>
            <a:r>
              <a:rPr lang="lv-LV" sz="1400" dirty="0">
                <a:cs typeface="Arial"/>
              </a:rPr>
              <a:t>izprot civilās aizsardzības plānošanas dokumentus un procesu;</a:t>
            </a:r>
          </a:p>
          <a:p>
            <a:pPr marL="285750" lvl="1" indent="-285750">
              <a:spcAft>
                <a:spcPts val="600"/>
              </a:spcAft>
              <a:buSzPct val="100000"/>
              <a:buBlip>
                <a:blip r:embed="rId3"/>
              </a:buBlip>
            </a:pPr>
            <a:r>
              <a:rPr lang="lv-LV" sz="1400" dirty="0">
                <a:cs typeface="Arial"/>
              </a:rPr>
              <a:t>izprot civilās aizsardzības sistēmas organizatorisko struktūru;</a:t>
            </a:r>
          </a:p>
          <a:p>
            <a:pPr marL="285750" lvl="1" indent="-285750">
              <a:spcAft>
                <a:spcPts val="600"/>
              </a:spcAft>
              <a:buSzPct val="100000"/>
              <a:buBlip>
                <a:blip r:embed="rId3"/>
              </a:buBlip>
            </a:pPr>
            <a:r>
              <a:rPr lang="lv-LV" sz="1400" dirty="0">
                <a:cs typeface="Arial"/>
              </a:rPr>
              <a:t>izprot gadījumus, kad nepieciešams izsludināt īpašos tiesiskos režīmus.</a:t>
            </a:r>
          </a:p>
        </p:txBody>
      </p:sp>
      <p:sp>
        <p:nvSpPr>
          <p:cNvPr id="4" name="Title 1">
            <a:extLst>
              <a:ext uri="{FF2B5EF4-FFF2-40B4-BE49-F238E27FC236}">
                <a16:creationId xmlns:a16="http://schemas.microsoft.com/office/drawing/2014/main" id="{DE559977-5422-3158-C786-2983A20A2674}"/>
              </a:ext>
            </a:extLst>
          </p:cNvPr>
          <p:cNvSpPr txBox="1">
            <a:spLocks/>
          </p:cNvSpPr>
          <p:nvPr/>
        </p:nvSpPr>
        <p:spPr>
          <a:xfrm>
            <a:off x="6280210" y="432001"/>
            <a:ext cx="5473700" cy="1387274"/>
          </a:xfrm>
          <a:prstGeom prst="rect">
            <a:avLst/>
          </a:prstGeom>
        </p:spPr>
        <p:txBody>
          <a:bodyPr vert="horz" lIns="0" tIns="0" rIns="0" bIns="0" rtlCol="0" anchor="t" anchorCtr="0">
            <a:normAutofit fontScale="97500"/>
          </a:bodyPr>
          <a:lstStyle>
            <a:lvl1pPr algn="l" defTabSz="914400" rtl="0" eaLnBrk="1" latinLnBrk="0" hangingPunct="1">
              <a:lnSpc>
                <a:spcPct val="85000"/>
              </a:lnSpc>
              <a:spcBef>
                <a:spcPct val="0"/>
              </a:spcBef>
              <a:buNone/>
              <a:defRPr sz="3200" kern="1200">
                <a:solidFill>
                  <a:schemeClr val="tx1"/>
                </a:solidFill>
                <a:latin typeface="+mj-lt"/>
                <a:ea typeface="+mj-ea"/>
                <a:cs typeface="+mj-cs"/>
              </a:defRPr>
            </a:lvl1pPr>
          </a:lstStyle>
          <a:p>
            <a:pPr>
              <a:spcAft>
                <a:spcPts val="600"/>
              </a:spcAft>
              <a:buSzPct val="100000"/>
            </a:pPr>
            <a:r>
              <a:rPr lang="lv-LV" sz="3600" dirty="0">
                <a:latin typeface="Georgia"/>
                <a:cs typeface="Arial"/>
              </a:rPr>
              <a:t>Sasniedzamie rezultāti</a:t>
            </a:r>
            <a:endParaRPr lang="lv-LV" sz="3600" dirty="0">
              <a:cs typeface="Arial"/>
            </a:endParaRPr>
          </a:p>
        </p:txBody>
      </p:sp>
      <p:sp>
        <p:nvSpPr>
          <p:cNvPr id="6" name="TextBox 5">
            <a:extLst>
              <a:ext uri="{FF2B5EF4-FFF2-40B4-BE49-F238E27FC236}">
                <a16:creationId xmlns:a16="http://schemas.microsoft.com/office/drawing/2014/main" id="{2CB3F9F5-858C-1D21-4D13-EAEDABE2E74A}"/>
              </a:ext>
            </a:extLst>
          </p:cNvPr>
          <p:cNvSpPr txBox="1"/>
          <p:nvPr/>
        </p:nvSpPr>
        <p:spPr>
          <a:xfrm>
            <a:off x="442911" y="1832843"/>
            <a:ext cx="5473702" cy="2509817"/>
          </a:xfrm>
          <a:prstGeom prst="rect">
            <a:avLst/>
          </a:prstGeom>
          <a:solidFill>
            <a:schemeClr val="bg1">
              <a:lumMod val="95000"/>
            </a:schemeClr>
          </a:solidFill>
        </p:spPr>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spcAft>
                <a:spcPts val="600"/>
              </a:spcAft>
            </a:pPr>
            <a:r>
              <a:rPr lang="lv-LV" sz="1400" b="1" dirty="0">
                <a:cs typeface="Arial"/>
              </a:rPr>
              <a:t>Iepazīstināt apmācības dalībniekus: </a:t>
            </a:r>
          </a:p>
          <a:p>
            <a:pPr marL="342900" lvl="0" indent="-342900" algn="just">
              <a:buFont typeface="Symbol" panose="05050102010706020507" pitchFamily="18" charset="2"/>
              <a:buBlip>
                <a:blip r:embed="rId4"/>
              </a:buBlip>
            </a:pPr>
            <a:r>
              <a:rPr lang="lv-LV" sz="1400" kern="100" dirty="0">
                <a:solidFill>
                  <a:schemeClr val="tx1"/>
                </a:solidFill>
                <a:effectLst/>
                <a:cs typeface="Arial" panose="020B0604020202020204" pitchFamily="34" charset="0"/>
              </a:rPr>
              <a:t>valsts civilās aizsardzības lomu nacionālās drošības sistēmā;</a:t>
            </a:r>
          </a:p>
          <a:p>
            <a:pPr marL="342900" lvl="0" indent="-342900" algn="just">
              <a:buFont typeface="Symbol" panose="05050102010706020507" pitchFamily="18" charset="2"/>
              <a:buBlip>
                <a:blip r:embed="rId4"/>
              </a:buBlip>
            </a:pPr>
            <a:r>
              <a:rPr lang="lv-LV" sz="1400" kern="100" dirty="0">
                <a:solidFill>
                  <a:schemeClr val="tx1"/>
                </a:solidFill>
                <a:effectLst/>
                <a:cs typeface="Arial" panose="020B0604020202020204" pitchFamily="34" charset="0"/>
              </a:rPr>
              <a:t>valsts civilās aizsardzības tiesisko regulējumu un politikas plānošanas ietvaru;</a:t>
            </a:r>
          </a:p>
          <a:p>
            <a:pPr marL="342900" lvl="0" indent="-342900" algn="just">
              <a:buFont typeface="Symbol" panose="05050102010706020507" pitchFamily="18" charset="2"/>
              <a:buBlip>
                <a:blip r:embed="rId4"/>
              </a:buBlip>
            </a:pPr>
            <a:r>
              <a:rPr lang="lv-LV" sz="1400" kern="100" dirty="0">
                <a:cs typeface="Arial" panose="020B0604020202020204" pitchFamily="34" charset="0"/>
              </a:rPr>
              <a:t>no normatīvā regulējuma izrietošajiem civilās aizsardzības sistēmas nozīmīgākajiem principiem</a:t>
            </a:r>
            <a:r>
              <a:rPr lang="lv-LV" sz="1400" kern="100" dirty="0">
                <a:solidFill>
                  <a:schemeClr val="tx1"/>
                </a:solidFill>
                <a:effectLst/>
                <a:cs typeface="Arial" panose="020B0604020202020204" pitchFamily="34" charset="0"/>
              </a:rPr>
              <a:t>;</a:t>
            </a:r>
          </a:p>
          <a:p>
            <a:pPr marL="342900" lvl="0" indent="-342900" algn="just">
              <a:buFont typeface="Symbol" panose="05050102010706020507" pitchFamily="18" charset="2"/>
              <a:buBlip>
                <a:blip r:embed="rId4"/>
              </a:buBlip>
            </a:pPr>
            <a:r>
              <a:rPr lang="lv-LV" sz="1400" kern="100" dirty="0">
                <a:solidFill>
                  <a:schemeClr val="tx1"/>
                </a:solidFill>
                <a:effectLst/>
                <a:cs typeface="Arial" panose="020B0604020202020204" pitchFamily="34" charset="0"/>
              </a:rPr>
              <a:t>īpašajiem tiesiskajiem režīmiem</a:t>
            </a:r>
            <a:r>
              <a:rPr lang="lv-LV" sz="1400" kern="100">
                <a:cs typeface="Arial" panose="020B0604020202020204" pitchFamily="34" charset="0"/>
              </a:rPr>
              <a:t>.</a:t>
            </a:r>
            <a:endParaRPr lang="lv-LV" sz="1400" kern="100" dirty="0">
              <a:solidFill>
                <a:schemeClr val="tx1"/>
              </a:solidFill>
              <a:effectLst/>
              <a:cs typeface="Arial" panose="020B0604020202020204" pitchFamily="34" charset="0"/>
            </a:endParaRPr>
          </a:p>
        </p:txBody>
      </p:sp>
      <p:sp>
        <p:nvSpPr>
          <p:cNvPr id="8" name="Rectangle 7">
            <a:extLst>
              <a:ext uri="{FF2B5EF4-FFF2-40B4-BE49-F238E27FC236}">
                <a16:creationId xmlns:a16="http://schemas.microsoft.com/office/drawing/2014/main" id="{B6BFA0E2-7135-FFE5-3283-2EDC43146D38}"/>
              </a:ext>
            </a:extLst>
          </p:cNvPr>
          <p:cNvSpPr/>
          <p:nvPr/>
        </p:nvSpPr>
        <p:spPr>
          <a:xfrm>
            <a:off x="442911" y="955542"/>
            <a:ext cx="5473700"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dirty="0"/>
          </a:p>
        </p:txBody>
      </p:sp>
      <p:sp>
        <p:nvSpPr>
          <p:cNvPr id="9" name="Rectangle 8">
            <a:extLst>
              <a:ext uri="{FF2B5EF4-FFF2-40B4-BE49-F238E27FC236}">
                <a16:creationId xmlns:a16="http://schemas.microsoft.com/office/drawing/2014/main" id="{A8B3E759-01F6-3FCC-7165-6B1BE6AFC21E}"/>
              </a:ext>
            </a:extLst>
          </p:cNvPr>
          <p:cNvSpPr/>
          <p:nvPr/>
        </p:nvSpPr>
        <p:spPr>
          <a:xfrm>
            <a:off x="6281995" y="955047"/>
            <a:ext cx="5473700" cy="576263"/>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dirty="0"/>
          </a:p>
        </p:txBody>
      </p:sp>
      <p:sp>
        <p:nvSpPr>
          <p:cNvPr id="24" name="Freeform 128">
            <a:extLst>
              <a:ext uri="{FF2B5EF4-FFF2-40B4-BE49-F238E27FC236}">
                <a16:creationId xmlns:a16="http://schemas.microsoft.com/office/drawing/2014/main" id="{19F3A3EA-1A15-1B4C-8DCB-26EE245E8AFC}"/>
              </a:ext>
            </a:extLst>
          </p:cNvPr>
          <p:cNvSpPr>
            <a:spLocks noChangeAspect="1" noEditPoints="1"/>
          </p:cNvSpPr>
          <p:nvPr/>
        </p:nvSpPr>
        <p:spPr bwMode="auto">
          <a:xfrm>
            <a:off x="8801060" y="1026929"/>
            <a:ext cx="432000" cy="433227"/>
          </a:xfrm>
          <a:custGeom>
            <a:avLst/>
            <a:gdLst>
              <a:gd name="T0" fmla="*/ 0 w 576"/>
              <a:gd name="T1" fmla="*/ 0 h 576"/>
              <a:gd name="T2" fmla="*/ 0 w 576"/>
              <a:gd name="T3" fmla="*/ 576 h 576"/>
              <a:gd name="T4" fmla="*/ 576 w 576"/>
              <a:gd name="T5" fmla="*/ 576 h 576"/>
              <a:gd name="T6" fmla="*/ 576 w 576"/>
              <a:gd name="T7" fmla="*/ 0 h 576"/>
              <a:gd name="T8" fmla="*/ 0 w 576"/>
              <a:gd name="T9" fmla="*/ 0 h 576"/>
              <a:gd name="T10" fmla="*/ 551 w 576"/>
              <a:gd name="T11" fmla="*/ 551 h 576"/>
              <a:gd name="T12" fmla="*/ 25 w 576"/>
              <a:gd name="T13" fmla="*/ 551 h 576"/>
              <a:gd name="T14" fmla="*/ 25 w 576"/>
              <a:gd name="T15" fmla="*/ 25 h 576"/>
              <a:gd name="T16" fmla="*/ 551 w 576"/>
              <a:gd name="T17" fmla="*/ 25 h 576"/>
              <a:gd name="T18" fmla="*/ 551 w 576"/>
              <a:gd name="T19" fmla="*/ 551 h 576"/>
              <a:gd name="T20" fmla="*/ 130 w 576"/>
              <a:gd name="T21" fmla="*/ 215 h 576"/>
              <a:gd name="T22" fmla="*/ 176 w 576"/>
              <a:gd name="T23" fmla="*/ 169 h 576"/>
              <a:gd name="T24" fmla="*/ 130 w 576"/>
              <a:gd name="T25" fmla="*/ 124 h 576"/>
              <a:gd name="T26" fmla="*/ 85 w 576"/>
              <a:gd name="T27" fmla="*/ 169 h 576"/>
              <a:gd name="T28" fmla="*/ 130 w 576"/>
              <a:gd name="T29" fmla="*/ 215 h 576"/>
              <a:gd name="T30" fmla="*/ 130 w 576"/>
              <a:gd name="T31" fmla="*/ 148 h 576"/>
              <a:gd name="T32" fmla="*/ 151 w 576"/>
              <a:gd name="T33" fmla="*/ 169 h 576"/>
              <a:gd name="T34" fmla="*/ 130 w 576"/>
              <a:gd name="T35" fmla="*/ 190 h 576"/>
              <a:gd name="T36" fmla="*/ 109 w 576"/>
              <a:gd name="T37" fmla="*/ 169 h 576"/>
              <a:gd name="T38" fmla="*/ 130 w 576"/>
              <a:gd name="T39" fmla="*/ 148 h 576"/>
              <a:gd name="T40" fmla="*/ 494 w 576"/>
              <a:gd name="T41" fmla="*/ 182 h 576"/>
              <a:gd name="T42" fmla="*/ 217 w 576"/>
              <a:gd name="T43" fmla="*/ 182 h 576"/>
              <a:gd name="T44" fmla="*/ 217 w 576"/>
              <a:gd name="T45" fmla="*/ 157 h 576"/>
              <a:gd name="T46" fmla="*/ 494 w 576"/>
              <a:gd name="T47" fmla="*/ 157 h 576"/>
              <a:gd name="T48" fmla="*/ 494 w 576"/>
              <a:gd name="T49" fmla="*/ 182 h 576"/>
              <a:gd name="T50" fmla="*/ 130 w 576"/>
              <a:gd name="T51" fmla="*/ 358 h 576"/>
              <a:gd name="T52" fmla="*/ 176 w 576"/>
              <a:gd name="T53" fmla="*/ 312 h 576"/>
              <a:gd name="T54" fmla="*/ 130 w 576"/>
              <a:gd name="T55" fmla="*/ 267 h 576"/>
              <a:gd name="T56" fmla="*/ 85 w 576"/>
              <a:gd name="T57" fmla="*/ 312 h 576"/>
              <a:gd name="T58" fmla="*/ 130 w 576"/>
              <a:gd name="T59" fmla="*/ 358 h 576"/>
              <a:gd name="T60" fmla="*/ 130 w 576"/>
              <a:gd name="T61" fmla="*/ 291 h 576"/>
              <a:gd name="T62" fmla="*/ 151 w 576"/>
              <a:gd name="T63" fmla="*/ 312 h 576"/>
              <a:gd name="T64" fmla="*/ 130 w 576"/>
              <a:gd name="T65" fmla="*/ 333 h 576"/>
              <a:gd name="T66" fmla="*/ 109 w 576"/>
              <a:gd name="T67" fmla="*/ 312 h 576"/>
              <a:gd name="T68" fmla="*/ 130 w 576"/>
              <a:gd name="T69" fmla="*/ 291 h 576"/>
              <a:gd name="T70" fmla="*/ 494 w 576"/>
              <a:gd name="T71" fmla="*/ 325 h 576"/>
              <a:gd name="T72" fmla="*/ 217 w 576"/>
              <a:gd name="T73" fmla="*/ 325 h 576"/>
              <a:gd name="T74" fmla="*/ 217 w 576"/>
              <a:gd name="T75" fmla="*/ 300 h 576"/>
              <a:gd name="T76" fmla="*/ 494 w 576"/>
              <a:gd name="T77" fmla="*/ 300 h 576"/>
              <a:gd name="T78" fmla="*/ 494 w 576"/>
              <a:gd name="T79" fmla="*/ 325 h 576"/>
              <a:gd name="T80" fmla="*/ 130 w 576"/>
              <a:gd name="T81" fmla="*/ 501 h 576"/>
              <a:gd name="T82" fmla="*/ 176 w 576"/>
              <a:gd name="T83" fmla="*/ 455 h 576"/>
              <a:gd name="T84" fmla="*/ 130 w 576"/>
              <a:gd name="T85" fmla="*/ 410 h 576"/>
              <a:gd name="T86" fmla="*/ 85 w 576"/>
              <a:gd name="T87" fmla="*/ 455 h 576"/>
              <a:gd name="T88" fmla="*/ 130 w 576"/>
              <a:gd name="T89" fmla="*/ 501 h 576"/>
              <a:gd name="T90" fmla="*/ 130 w 576"/>
              <a:gd name="T91" fmla="*/ 434 h 576"/>
              <a:gd name="T92" fmla="*/ 151 w 576"/>
              <a:gd name="T93" fmla="*/ 455 h 576"/>
              <a:gd name="T94" fmla="*/ 130 w 576"/>
              <a:gd name="T95" fmla="*/ 476 h 576"/>
              <a:gd name="T96" fmla="*/ 109 w 576"/>
              <a:gd name="T97" fmla="*/ 455 h 576"/>
              <a:gd name="T98" fmla="*/ 130 w 576"/>
              <a:gd name="T99" fmla="*/ 434 h 576"/>
              <a:gd name="T100" fmla="*/ 494 w 576"/>
              <a:gd name="T101" fmla="*/ 468 h 576"/>
              <a:gd name="T102" fmla="*/ 217 w 576"/>
              <a:gd name="T103" fmla="*/ 468 h 576"/>
              <a:gd name="T104" fmla="*/ 217 w 576"/>
              <a:gd name="T105" fmla="*/ 443 h 576"/>
              <a:gd name="T106" fmla="*/ 494 w 576"/>
              <a:gd name="T107" fmla="*/ 443 h 576"/>
              <a:gd name="T108" fmla="*/ 494 w 576"/>
              <a:gd name="T109" fmla="*/ 468 h 5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576" h="576">
                <a:moveTo>
                  <a:pt x="0" y="0"/>
                </a:moveTo>
                <a:cubicBezTo>
                  <a:pt x="0" y="576"/>
                  <a:pt x="0" y="576"/>
                  <a:pt x="0" y="576"/>
                </a:cubicBezTo>
                <a:cubicBezTo>
                  <a:pt x="576" y="576"/>
                  <a:pt x="576" y="576"/>
                  <a:pt x="576" y="576"/>
                </a:cubicBezTo>
                <a:cubicBezTo>
                  <a:pt x="576" y="0"/>
                  <a:pt x="576" y="0"/>
                  <a:pt x="576" y="0"/>
                </a:cubicBezTo>
                <a:lnTo>
                  <a:pt x="0" y="0"/>
                </a:lnTo>
                <a:close/>
                <a:moveTo>
                  <a:pt x="551" y="551"/>
                </a:moveTo>
                <a:cubicBezTo>
                  <a:pt x="25" y="551"/>
                  <a:pt x="25" y="551"/>
                  <a:pt x="25" y="551"/>
                </a:cubicBezTo>
                <a:cubicBezTo>
                  <a:pt x="25" y="25"/>
                  <a:pt x="25" y="25"/>
                  <a:pt x="25" y="25"/>
                </a:cubicBezTo>
                <a:cubicBezTo>
                  <a:pt x="551" y="25"/>
                  <a:pt x="551" y="25"/>
                  <a:pt x="551" y="25"/>
                </a:cubicBezTo>
                <a:lnTo>
                  <a:pt x="551" y="551"/>
                </a:lnTo>
                <a:close/>
                <a:moveTo>
                  <a:pt x="130" y="215"/>
                </a:moveTo>
                <a:cubicBezTo>
                  <a:pt x="155" y="215"/>
                  <a:pt x="176" y="194"/>
                  <a:pt x="176" y="169"/>
                </a:cubicBezTo>
                <a:cubicBezTo>
                  <a:pt x="176" y="144"/>
                  <a:pt x="155" y="124"/>
                  <a:pt x="130" y="124"/>
                </a:cubicBezTo>
                <a:cubicBezTo>
                  <a:pt x="105" y="124"/>
                  <a:pt x="85" y="144"/>
                  <a:pt x="85" y="169"/>
                </a:cubicBezTo>
                <a:cubicBezTo>
                  <a:pt x="85" y="194"/>
                  <a:pt x="105" y="215"/>
                  <a:pt x="130" y="215"/>
                </a:cubicBezTo>
                <a:close/>
                <a:moveTo>
                  <a:pt x="130" y="148"/>
                </a:moveTo>
                <a:cubicBezTo>
                  <a:pt x="142" y="148"/>
                  <a:pt x="151" y="158"/>
                  <a:pt x="151" y="169"/>
                </a:cubicBezTo>
                <a:cubicBezTo>
                  <a:pt x="151" y="181"/>
                  <a:pt x="142" y="190"/>
                  <a:pt x="130" y="190"/>
                </a:cubicBezTo>
                <a:cubicBezTo>
                  <a:pt x="119" y="190"/>
                  <a:pt x="109" y="181"/>
                  <a:pt x="109" y="169"/>
                </a:cubicBezTo>
                <a:cubicBezTo>
                  <a:pt x="109" y="158"/>
                  <a:pt x="119" y="148"/>
                  <a:pt x="130" y="148"/>
                </a:cubicBezTo>
                <a:close/>
                <a:moveTo>
                  <a:pt x="494" y="182"/>
                </a:moveTo>
                <a:cubicBezTo>
                  <a:pt x="217" y="182"/>
                  <a:pt x="217" y="182"/>
                  <a:pt x="217" y="182"/>
                </a:cubicBezTo>
                <a:cubicBezTo>
                  <a:pt x="217" y="157"/>
                  <a:pt x="217" y="157"/>
                  <a:pt x="217" y="157"/>
                </a:cubicBezTo>
                <a:cubicBezTo>
                  <a:pt x="494" y="157"/>
                  <a:pt x="494" y="157"/>
                  <a:pt x="494" y="157"/>
                </a:cubicBezTo>
                <a:lnTo>
                  <a:pt x="494" y="182"/>
                </a:lnTo>
                <a:close/>
                <a:moveTo>
                  <a:pt x="130" y="358"/>
                </a:moveTo>
                <a:cubicBezTo>
                  <a:pt x="155" y="358"/>
                  <a:pt x="176" y="337"/>
                  <a:pt x="176" y="312"/>
                </a:cubicBezTo>
                <a:cubicBezTo>
                  <a:pt x="176" y="287"/>
                  <a:pt x="155" y="267"/>
                  <a:pt x="130" y="267"/>
                </a:cubicBezTo>
                <a:cubicBezTo>
                  <a:pt x="105" y="267"/>
                  <a:pt x="85" y="287"/>
                  <a:pt x="85" y="312"/>
                </a:cubicBezTo>
                <a:cubicBezTo>
                  <a:pt x="85" y="337"/>
                  <a:pt x="105" y="358"/>
                  <a:pt x="130" y="358"/>
                </a:cubicBezTo>
                <a:close/>
                <a:moveTo>
                  <a:pt x="130" y="291"/>
                </a:moveTo>
                <a:cubicBezTo>
                  <a:pt x="142" y="291"/>
                  <a:pt x="151" y="301"/>
                  <a:pt x="151" y="312"/>
                </a:cubicBezTo>
                <a:cubicBezTo>
                  <a:pt x="151" y="324"/>
                  <a:pt x="142" y="333"/>
                  <a:pt x="130" y="333"/>
                </a:cubicBezTo>
                <a:cubicBezTo>
                  <a:pt x="119" y="333"/>
                  <a:pt x="109" y="324"/>
                  <a:pt x="109" y="312"/>
                </a:cubicBezTo>
                <a:cubicBezTo>
                  <a:pt x="109" y="301"/>
                  <a:pt x="119" y="291"/>
                  <a:pt x="130" y="291"/>
                </a:cubicBezTo>
                <a:close/>
                <a:moveTo>
                  <a:pt x="494" y="325"/>
                </a:moveTo>
                <a:cubicBezTo>
                  <a:pt x="217" y="325"/>
                  <a:pt x="217" y="325"/>
                  <a:pt x="217" y="325"/>
                </a:cubicBezTo>
                <a:cubicBezTo>
                  <a:pt x="217" y="300"/>
                  <a:pt x="217" y="300"/>
                  <a:pt x="217" y="300"/>
                </a:cubicBezTo>
                <a:cubicBezTo>
                  <a:pt x="494" y="300"/>
                  <a:pt x="494" y="300"/>
                  <a:pt x="494" y="300"/>
                </a:cubicBezTo>
                <a:lnTo>
                  <a:pt x="494" y="325"/>
                </a:lnTo>
                <a:close/>
                <a:moveTo>
                  <a:pt x="130" y="501"/>
                </a:moveTo>
                <a:cubicBezTo>
                  <a:pt x="155" y="501"/>
                  <a:pt x="176" y="480"/>
                  <a:pt x="176" y="455"/>
                </a:cubicBezTo>
                <a:cubicBezTo>
                  <a:pt x="176" y="430"/>
                  <a:pt x="155" y="410"/>
                  <a:pt x="130" y="410"/>
                </a:cubicBezTo>
                <a:cubicBezTo>
                  <a:pt x="105" y="410"/>
                  <a:pt x="85" y="430"/>
                  <a:pt x="85" y="455"/>
                </a:cubicBezTo>
                <a:cubicBezTo>
                  <a:pt x="85" y="480"/>
                  <a:pt x="105" y="501"/>
                  <a:pt x="130" y="501"/>
                </a:cubicBezTo>
                <a:close/>
                <a:moveTo>
                  <a:pt x="130" y="434"/>
                </a:moveTo>
                <a:cubicBezTo>
                  <a:pt x="142" y="434"/>
                  <a:pt x="151" y="444"/>
                  <a:pt x="151" y="455"/>
                </a:cubicBezTo>
                <a:cubicBezTo>
                  <a:pt x="151" y="467"/>
                  <a:pt x="142" y="476"/>
                  <a:pt x="130" y="476"/>
                </a:cubicBezTo>
                <a:cubicBezTo>
                  <a:pt x="119" y="476"/>
                  <a:pt x="109" y="467"/>
                  <a:pt x="109" y="455"/>
                </a:cubicBezTo>
                <a:cubicBezTo>
                  <a:pt x="109" y="444"/>
                  <a:pt x="119" y="434"/>
                  <a:pt x="130" y="434"/>
                </a:cubicBezTo>
                <a:close/>
                <a:moveTo>
                  <a:pt x="494" y="468"/>
                </a:moveTo>
                <a:cubicBezTo>
                  <a:pt x="217" y="468"/>
                  <a:pt x="217" y="468"/>
                  <a:pt x="217" y="468"/>
                </a:cubicBezTo>
                <a:cubicBezTo>
                  <a:pt x="217" y="443"/>
                  <a:pt x="217" y="443"/>
                  <a:pt x="217" y="443"/>
                </a:cubicBezTo>
                <a:cubicBezTo>
                  <a:pt x="494" y="443"/>
                  <a:pt x="494" y="443"/>
                  <a:pt x="494" y="443"/>
                </a:cubicBezTo>
                <a:lnTo>
                  <a:pt x="494" y="468"/>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lv-LV" altLang="ja-JP" sz="700" b="1" dirty="0">
              <a:solidFill>
                <a:schemeClr val="accent1"/>
              </a:solidFill>
            </a:endParaRPr>
          </a:p>
        </p:txBody>
      </p:sp>
      <p:sp>
        <p:nvSpPr>
          <p:cNvPr id="25" name="Freeform 106">
            <a:extLst>
              <a:ext uri="{FF2B5EF4-FFF2-40B4-BE49-F238E27FC236}">
                <a16:creationId xmlns:a16="http://schemas.microsoft.com/office/drawing/2014/main" id="{014F40D3-F5E9-404A-8FA7-2C2BFB358B3B}"/>
              </a:ext>
            </a:extLst>
          </p:cNvPr>
          <p:cNvSpPr/>
          <p:nvPr/>
        </p:nvSpPr>
        <p:spPr>
          <a:xfrm>
            <a:off x="2963762" y="1027542"/>
            <a:ext cx="432000" cy="432000"/>
          </a:xfrm>
          <a:custGeom>
            <a:avLst/>
            <a:gdLst>
              <a:gd name="connsiteX0" fmla="*/ 280334 w 456085"/>
              <a:gd name="connsiteY0" fmla="*/ 112874 h 455929"/>
              <a:gd name="connsiteX1" fmla="*/ 86213 w 456085"/>
              <a:gd name="connsiteY1" fmla="*/ 112874 h 455929"/>
              <a:gd name="connsiteX2" fmla="*/ 86213 w 456085"/>
              <a:gd name="connsiteY2" fmla="*/ 93402 h 455929"/>
              <a:gd name="connsiteX3" fmla="*/ 280334 w 456085"/>
              <a:gd name="connsiteY3" fmla="*/ 93402 h 455929"/>
              <a:gd name="connsiteX4" fmla="*/ 86213 w 456085"/>
              <a:gd name="connsiteY4" fmla="*/ 194783 h 455929"/>
              <a:gd name="connsiteX5" fmla="*/ 371583 w 456085"/>
              <a:gd name="connsiteY5" fmla="*/ 194783 h 455929"/>
              <a:gd name="connsiteX6" fmla="*/ 371583 w 456085"/>
              <a:gd name="connsiteY6" fmla="*/ 175311 h 455929"/>
              <a:gd name="connsiteX7" fmla="*/ 86213 w 456085"/>
              <a:gd name="connsiteY7" fmla="*/ 175311 h 455929"/>
              <a:gd name="connsiteX8" fmla="*/ 456086 w 456085"/>
              <a:gd name="connsiteY8" fmla="*/ 97043 h 455929"/>
              <a:gd name="connsiteX9" fmla="*/ 456086 w 456085"/>
              <a:gd name="connsiteY9" fmla="*/ 455930 h 455929"/>
              <a:gd name="connsiteX10" fmla="*/ 0 w 456085"/>
              <a:gd name="connsiteY10" fmla="*/ 455930 h 455929"/>
              <a:gd name="connsiteX11" fmla="*/ 0 w 456085"/>
              <a:gd name="connsiteY11" fmla="*/ 0 h 455929"/>
              <a:gd name="connsiteX12" fmla="*/ 359231 w 456085"/>
              <a:gd name="connsiteY12" fmla="*/ 0 h 455929"/>
              <a:gd name="connsiteX13" fmla="*/ 364837 w 456085"/>
              <a:gd name="connsiteY13" fmla="*/ 94637 h 455929"/>
              <a:gd name="connsiteX14" fmla="*/ 426124 w 456085"/>
              <a:gd name="connsiteY14" fmla="*/ 94637 h 455929"/>
              <a:gd name="connsiteX15" fmla="*/ 364837 w 456085"/>
              <a:gd name="connsiteY15" fmla="*/ 33372 h 455929"/>
              <a:gd name="connsiteX16" fmla="*/ 436607 w 456085"/>
              <a:gd name="connsiteY16" fmla="*/ 436585 h 455929"/>
              <a:gd name="connsiteX17" fmla="*/ 436607 w 456085"/>
              <a:gd name="connsiteY17" fmla="*/ 113982 h 455929"/>
              <a:gd name="connsiteX18" fmla="*/ 345358 w 456085"/>
              <a:gd name="connsiteY18" fmla="*/ 113982 h 455929"/>
              <a:gd name="connsiteX19" fmla="*/ 345358 w 456085"/>
              <a:gd name="connsiteY19" fmla="*/ 19472 h 455929"/>
              <a:gd name="connsiteX20" fmla="*/ 19479 w 456085"/>
              <a:gd name="connsiteY20" fmla="*/ 19472 h 455929"/>
              <a:gd name="connsiteX21" fmla="*/ 19479 w 456085"/>
              <a:gd name="connsiteY21" fmla="*/ 436490 h 455929"/>
              <a:gd name="connsiteX22" fmla="*/ 280619 w 456085"/>
              <a:gd name="connsiteY22" fmla="*/ 336027 h 455929"/>
              <a:gd name="connsiteX23" fmla="*/ 360878 w 456085"/>
              <a:gd name="connsiteY23" fmla="*/ 255891 h 455929"/>
              <a:gd name="connsiteX24" fmla="*/ 374592 w 456085"/>
              <a:gd name="connsiteY24" fmla="*/ 269284 h 455929"/>
              <a:gd name="connsiteX25" fmla="*/ 280619 w 456085"/>
              <a:gd name="connsiteY25" fmla="*/ 363003 h 455929"/>
              <a:gd name="connsiteX26" fmla="*/ 242834 w 456085"/>
              <a:gd name="connsiteY26" fmla="*/ 325008 h 455929"/>
              <a:gd name="connsiteX27" fmla="*/ 256548 w 456085"/>
              <a:gd name="connsiteY27" fmla="*/ 311806 h 455929"/>
              <a:gd name="connsiteX28" fmla="*/ 281190 w 456085"/>
              <a:gd name="connsiteY28" fmla="*/ 253168 h 455929"/>
              <a:gd name="connsiteX29" fmla="*/ 329680 w 456085"/>
              <a:gd name="connsiteY29" fmla="*/ 270392 h 455929"/>
              <a:gd name="connsiteX30" fmla="*/ 317613 w 456085"/>
              <a:gd name="connsiteY30" fmla="*/ 285115 h 455929"/>
              <a:gd name="connsiteX31" fmla="*/ 281190 w 456085"/>
              <a:gd name="connsiteY31" fmla="*/ 272070 h 455929"/>
              <a:gd name="connsiteX32" fmla="*/ 224179 w 456085"/>
              <a:gd name="connsiteY32" fmla="*/ 329061 h 455929"/>
              <a:gd name="connsiteX33" fmla="*/ 281190 w 456085"/>
              <a:gd name="connsiteY33" fmla="*/ 386052 h 455929"/>
              <a:gd name="connsiteX34" fmla="*/ 338200 w 456085"/>
              <a:gd name="connsiteY34" fmla="*/ 329283 h 455929"/>
              <a:gd name="connsiteX35" fmla="*/ 337187 w 456085"/>
              <a:gd name="connsiteY35" fmla="*/ 317885 h 455929"/>
              <a:gd name="connsiteX36" fmla="*/ 355747 w 456085"/>
              <a:gd name="connsiteY36" fmla="*/ 314053 h 455929"/>
              <a:gd name="connsiteX37" fmla="*/ 357236 w 456085"/>
              <a:gd name="connsiteY37" fmla="*/ 329283 h 455929"/>
              <a:gd name="connsiteX38" fmla="*/ 281221 w 456085"/>
              <a:gd name="connsiteY38" fmla="*/ 405271 h 455929"/>
              <a:gd name="connsiteX39" fmla="*/ 205207 w 456085"/>
              <a:gd name="connsiteY39" fmla="*/ 329283 h 455929"/>
              <a:gd name="connsiteX40" fmla="*/ 205207 w 456085"/>
              <a:gd name="connsiteY40" fmla="*/ 329283 h 455929"/>
              <a:gd name="connsiteX41" fmla="*/ 281000 w 456085"/>
              <a:gd name="connsiteY41" fmla="*/ 253073 h 455929"/>
              <a:gd name="connsiteX42" fmla="*/ 281190 w 456085"/>
              <a:gd name="connsiteY42" fmla="*/ 253073 h 455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56085" h="455929">
                <a:moveTo>
                  <a:pt x="280334" y="112874"/>
                </a:moveTo>
                <a:lnTo>
                  <a:pt x="86213" y="112874"/>
                </a:lnTo>
                <a:lnTo>
                  <a:pt x="86213" y="93402"/>
                </a:lnTo>
                <a:lnTo>
                  <a:pt x="280334" y="93402"/>
                </a:lnTo>
                <a:close/>
                <a:moveTo>
                  <a:pt x="86213" y="194783"/>
                </a:moveTo>
                <a:lnTo>
                  <a:pt x="371583" y="194783"/>
                </a:lnTo>
                <a:lnTo>
                  <a:pt x="371583" y="175311"/>
                </a:lnTo>
                <a:lnTo>
                  <a:pt x="86213" y="175311"/>
                </a:lnTo>
                <a:close/>
                <a:moveTo>
                  <a:pt x="456086" y="97043"/>
                </a:moveTo>
                <a:lnTo>
                  <a:pt x="456086" y="455930"/>
                </a:lnTo>
                <a:lnTo>
                  <a:pt x="0" y="455930"/>
                </a:lnTo>
                <a:lnTo>
                  <a:pt x="0" y="0"/>
                </a:lnTo>
                <a:lnTo>
                  <a:pt x="359231" y="0"/>
                </a:lnTo>
                <a:close/>
                <a:moveTo>
                  <a:pt x="364837" y="94637"/>
                </a:moveTo>
                <a:lnTo>
                  <a:pt x="426124" y="94637"/>
                </a:lnTo>
                <a:lnTo>
                  <a:pt x="364837" y="33372"/>
                </a:lnTo>
                <a:close/>
                <a:moveTo>
                  <a:pt x="436607" y="436585"/>
                </a:moveTo>
                <a:lnTo>
                  <a:pt x="436607" y="113982"/>
                </a:lnTo>
                <a:lnTo>
                  <a:pt x="345358" y="113982"/>
                </a:lnTo>
                <a:lnTo>
                  <a:pt x="345358" y="19472"/>
                </a:lnTo>
                <a:lnTo>
                  <a:pt x="19479" y="19472"/>
                </a:lnTo>
                <a:lnTo>
                  <a:pt x="19479" y="436490"/>
                </a:lnTo>
                <a:close/>
                <a:moveTo>
                  <a:pt x="280619" y="336027"/>
                </a:moveTo>
                <a:lnTo>
                  <a:pt x="360878" y="255891"/>
                </a:lnTo>
                <a:lnTo>
                  <a:pt x="374592" y="269284"/>
                </a:lnTo>
                <a:lnTo>
                  <a:pt x="280619" y="363003"/>
                </a:lnTo>
                <a:lnTo>
                  <a:pt x="242834" y="325008"/>
                </a:lnTo>
                <a:lnTo>
                  <a:pt x="256548" y="311806"/>
                </a:lnTo>
                <a:close/>
                <a:moveTo>
                  <a:pt x="281190" y="253168"/>
                </a:moveTo>
                <a:cubicBezTo>
                  <a:pt x="298844" y="253222"/>
                  <a:pt x="315950" y="259297"/>
                  <a:pt x="329680" y="270392"/>
                </a:cubicBezTo>
                <a:lnTo>
                  <a:pt x="317613" y="285115"/>
                </a:lnTo>
                <a:cubicBezTo>
                  <a:pt x="307294" y="276781"/>
                  <a:pt x="294457" y="272184"/>
                  <a:pt x="281190" y="272070"/>
                </a:cubicBezTo>
                <a:cubicBezTo>
                  <a:pt x="249704" y="272070"/>
                  <a:pt x="224179" y="297586"/>
                  <a:pt x="224179" y="329061"/>
                </a:cubicBezTo>
                <a:cubicBezTo>
                  <a:pt x="224179" y="360536"/>
                  <a:pt x="249704" y="386052"/>
                  <a:pt x="281190" y="386052"/>
                </a:cubicBezTo>
                <a:cubicBezTo>
                  <a:pt x="312590" y="386052"/>
                  <a:pt x="338077" y="360672"/>
                  <a:pt x="338200" y="329283"/>
                </a:cubicBezTo>
                <a:cubicBezTo>
                  <a:pt x="338210" y="325461"/>
                  <a:pt x="337868" y="321646"/>
                  <a:pt x="337187" y="317885"/>
                </a:cubicBezTo>
                <a:lnTo>
                  <a:pt x="355747" y="314053"/>
                </a:lnTo>
                <a:cubicBezTo>
                  <a:pt x="356760" y="319065"/>
                  <a:pt x="357261" y="324169"/>
                  <a:pt x="357236" y="329283"/>
                </a:cubicBezTo>
                <a:cubicBezTo>
                  <a:pt x="357236" y="371250"/>
                  <a:pt x="323203" y="405271"/>
                  <a:pt x="281221" y="405271"/>
                </a:cubicBezTo>
                <a:cubicBezTo>
                  <a:pt x="239239" y="405271"/>
                  <a:pt x="205207" y="371250"/>
                  <a:pt x="205207" y="329283"/>
                </a:cubicBezTo>
                <a:lnTo>
                  <a:pt x="205207" y="329283"/>
                </a:lnTo>
                <a:cubicBezTo>
                  <a:pt x="205083" y="287315"/>
                  <a:pt x="239018" y="253196"/>
                  <a:pt x="281000" y="253073"/>
                </a:cubicBezTo>
                <a:cubicBezTo>
                  <a:pt x="281063" y="253073"/>
                  <a:pt x="281126" y="253073"/>
                  <a:pt x="281190" y="253073"/>
                </a:cubicBezTo>
                <a:close/>
              </a:path>
            </a:pathLst>
          </a:custGeom>
          <a:solidFill>
            <a:schemeClr val="bg1"/>
          </a:solidFill>
          <a:ln w="316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lv-LV" dirty="0"/>
          </a:p>
        </p:txBody>
      </p:sp>
      <p:pic>
        <p:nvPicPr>
          <p:cNvPr id="28" name="Picture 27">
            <a:extLst>
              <a:ext uri="{FF2B5EF4-FFF2-40B4-BE49-F238E27FC236}">
                <a16:creationId xmlns:a16="http://schemas.microsoft.com/office/drawing/2014/main" id="{57146472-1E12-8599-0248-F6AE825AAC25}"/>
              </a:ext>
            </a:extLst>
          </p:cNvPr>
          <p:cNvPicPr>
            <a:picLocks noChangeAspect="1"/>
          </p:cNvPicPr>
          <p:nvPr/>
        </p:nvPicPr>
        <p:blipFill rotWithShape="1">
          <a:blip r:embed="rId5"/>
          <a:srcRect t="46541" b="30359"/>
          <a:stretch/>
        </p:blipFill>
        <p:spPr>
          <a:xfrm>
            <a:off x="442911" y="4643699"/>
            <a:ext cx="11309609" cy="1528500"/>
          </a:xfrm>
          <a:prstGeom prst="rect">
            <a:avLst/>
          </a:prstGeom>
        </p:spPr>
      </p:pic>
      <p:sp>
        <p:nvSpPr>
          <p:cNvPr id="29" name="Slide Number Placeholder 3">
            <a:extLst>
              <a:ext uri="{FF2B5EF4-FFF2-40B4-BE49-F238E27FC236}">
                <a16:creationId xmlns:a16="http://schemas.microsoft.com/office/drawing/2014/main" id="{44B6CEDA-C06E-D816-412F-DE090CE2BE7B}"/>
              </a:ext>
            </a:extLst>
          </p:cNvPr>
          <p:cNvSpPr>
            <a:spLocks noGrp="1"/>
          </p:cNvSpPr>
          <p:nvPr>
            <p:ph type="sldNum" sz="quarter" idx="11"/>
          </p:nvPr>
        </p:nvSpPr>
        <p:spPr>
          <a:xfrm>
            <a:off x="9983788" y="6492875"/>
            <a:ext cx="1765300" cy="136525"/>
          </a:xfrm>
        </p:spPr>
        <p:txBody>
          <a:bodyPr/>
          <a:lstStyle/>
          <a:p>
            <a:fld id="{7870704B-CE94-48CC-AF30-84932A1262A7}" type="slidenum">
              <a:rPr lang="lv-LV" smtClean="0"/>
              <a:pPr/>
              <a:t>2</a:t>
            </a:fld>
            <a:endParaRPr lang="lv-LV" dirty="0"/>
          </a:p>
        </p:txBody>
      </p:sp>
      <p:sp>
        <p:nvSpPr>
          <p:cNvPr id="10" name="Rectangle 9">
            <a:extLst>
              <a:ext uri="{FF2B5EF4-FFF2-40B4-BE49-F238E27FC236}">
                <a16:creationId xmlns:a16="http://schemas.microsoft.com/office/drawing/2014/main" id="{A4023E8B-2A57-59A4-3BAA-367FEF6C1A6B}"/>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839732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41C4F-F07F-7C71-88DD-EEFC9A9A1906}"/>
              </a:ext>
            </a:extLst>
          </p:cNvPr>
          <p:cNvSpPr>
            <a:spLocks noGrp="1"/>
          </p:cNvSpPr>
          <p:nvPr>
            <p:ph type="title"/>
          </p:nvPr>
        </p:nvSpPr>
        <p:spPr>
          <a:xfrm>
            <a:off x="442914" y="432001"/>
            <a:ext cx="5473700" cy="1387274"/>
          </a:xfrm>
        </p:spPr>
        <p:txBody>
          <a:bodyPr vert="horz">
            <a:normAutofit/>
          </a:bodyPr>
          <a:lstStyle/>
          <a:p>
            <a:r>
              <a:rPr lang="lv-LV"/>
              <a:t>Satura rādītājs</a:t>
            </a:r>
          </a:p>
        </p:txBody>
      </p:sp>
      <p:sp>
        <p:nvSpPr>
          <p:cNvPr id="14" name="Rectangle 13">
            <a:extLst>
              <a:ext uri="{FF2B5EF4-FFF2-40B4-BE49-F238E27FC236}">
                <a16:creationId xmlns:a16="http://schemas.microsoft.com/office/drawing/2014/main" id="{59636C67-B850-5B1A-8125-2D4FF2708A42}"/>
              </a:ext>
            </a:extLst>
          </p:cNvPr>
          <p:cNvSpPr/>
          <p:nvPr/>
        </p:nvSpPr>
        <p:spPr>
          <a:xfrm>
            <a:off x="442913" y="955542"/>
            <a:ext cx="11312525"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
        <p:nvSpPr>
          <p:cNvPr id="6" name="TextBox 5">
            <a:extLst>
              <a:ext uri="{FF2B5EF4-FFF2-40B4-BE49-F238E27FC236}">
                <a16:creationId xmlns:a16="http://schemas.microsoft.com/office/drawing/2014/main" id="{2CB3F9F5-858C-1D21-4D13-EAEDABE2E74A}"/>
              </a:ext>
            </a:extLst>
          </p:cNvPr>
          <p:cNvSpPr txBox="1"/>
          <p:nvPr/>
        </p:nvSpPr>
        <p:spPr>
          <a:xfrm>
            <a:off x="442911" y="1826234"/>
            <a:ext cx="11312124" cy="2387548"/>
          </a:xfrm>
          <a:prstGeom prst="rect">
            <a:avLst/>
          </a:prstGeom>
          <a:solidFill>
            <a:schemeClr val="bg1">
              <a:lumMod val="95000"/>
            </a:schemeClr>
          </a:solidFill>
        </p:spPr>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spcAft>
                <a:spcPts val="600"/>
              </a:spcAft>
            </a:pPr>
            <a:r>
              <a:rPr lang="lv-LV" sz="1400" dirty="0">
                <a:cs typeface="Arial"/>
              </a:rPr>
              <a:t>3.1. Valsts civilās aizsardzības sistēmas loma nacionālās drošības sistēmā</a:t>
            </a:r>
          </a:p>
          <a:p>
            <a:pPr>
              <a:spcAft>
                <a:spcPts val="600"/>
              </a:spcAft>
            </a:pPr>
            <a:r>
              <a:rPr lang="lv-LV" sz="1400" dirty="0">
                <a:cs typeface="Arial"/>
              </a:rPr>
              <a:t>3.2. Tiesiskais regulējums civilās aizsardzības sistēmas darbības nodrošināšanai</a:t>
            </a:r>
          </a:p>
          <a:p>
            <a:pPr>
              <a:spcAft>
                <a:spcPts val="600"/>
              </a:spcAft>
            </a:pPr>
            <a:r>
              <a:rPr lang="lv-LV" sz="1400" dirty="0">
                <a:cs typeface="Arial"/>
              </a:rPr>
              <a:t>3.3. Civilās aizsardzības politikas plānošana</a:t>
            </a:r>
          </a:p>
          <a:p>
            <a:pPr>
              <a:spcAft>
                <a:spcPts val="600"/>
              </a:spcAft>
            </a:pPr>
            <a:r>
              <a:rPr lang="lv-LV" sz="1400" dirty="0">
                <a:cs typeface="Arial"/>
              </a:rPr>
              <a:t>3.4. Galvenie normatīvajā regulējumā noteiktie civilās aizsardzības sistēmas darbības pamati</a:t>
            </a:r>
          </a:p>
          <a:p>
            <a:pPr>
              <a:spcAft>
                <a:spcPts val="600"/>
              </a:spcAft>
            </a:pPr>
            <a:r>
              <a:rPr lang="lv-LV" sz="1400" dirty="0">
                <a:cs typeface="Arial"/>
              </a:rPr>
              <a:t>3.5. Civilās aizsardzības sistēmas finansēšana</a:t>
            </a:r>
          </a:p>
          <a:p>
            <a:pPr>
              <a:spcAft>
                <a:spcPts val="600"/>
              </a:spcAft>
            </a:pPr>
            <a:r>
              <a:rPr lang="lv-LV" sz="1400" dirty="0">
                <a:cs typeface="Arial"/>
              </a:rPr>
              <a:t>3.6. Īpašie tiesiskie režīmi</a:t>
            </a:r>
          </a:p>
        </p:txBody>
      </p:sp>
      <p:pic>
        <p:nvPicPr>
          <p:cNvPr id="3" name="Picture 2">
            <a:extLst>
              <a:ext uri="{FF2B5EF4-FFF2-40B4-BE49-F238E27FC236}">
                <a16:creationId xmlns:a16="http://schemas.microsoft.com/office/drawing/2014/main" id="{063EEBD1-87EA-E0E0-BF01-408D78DD1340}"/>
              </a:ext>
            </a:extLst>
          </p:cNvPr>
          <p:cNvPicPr>
            <a:picLocks noChangeAspect="1"/>
          </p:cNvPicPr>
          <p:nvPr/>
        </p:nvPicPr>
        <p:blipFill rotWithShape="1">
          <a:blip r:embed="rId3"/>
          <a:srcRect l="53" t="52635" r="-53" b="23883"/>
          <a:stretch/>
        </p:blipFill>
        <p:spPr>
          <a:xfrm>
            <a:off x="442910" y="4412367"/>
            <a:ext cx="11306175" cy="1769992"/>
          </a:xfrm>
          <a:prstGeom prst="rect">
            <a:avLst/>
          </a:prstGeom>
        </p:spPr>
      </p:pic>
      <p:sp>
        <p:nvSpPr>
          <p:cNvPr id="29" name="Slide Number Placeholder 3">
            <a:extLst>
              <a:ext uri="{FF2B5EF4-FFF2-40B4-BE49-F238E27FC236}">
                <a16:creationId xmlns:a16="http://schemas.microsoft.com/office/drawing/2014/main" id="{44B6CEDA-C06E-D816-412F-DE090CE2BE7B}"/>
              </a:ext>
            </a:extLst>
          </p:cNvPr>
          <p:cNvSpPr>
            <a:spLocks noGrp="1"/>
          </p:cNvSpPr>
          <p:nvPr>
            <p:ph type="sldNum" sz="quarter" idx="11"/>
          </p:nvPr>
        </p:nvSpPr>
        <p:spPr>
          <a:xfrm>
            <a:off x="9983788" y="6492875"/>
            <a:ext cx="1765300" cy="136525"/>
          </a:xfrm>
        </p:spPr>
        <p:txBody>
          <a:bodyPr/>
          <a:lstStyle/>
          <a:p>
            <a:fld id="{7870704B-CE94-48CC-AF30-84932A1262A7}" type="slidenum">
              <a:rPr lang="lv-LV" smtClean="0"/>
              <a:pPr/>
              <a:t>3</a:t>
            </a:fld>
            <a:endParaRPr lang="lv-LV"/>
          </a:p>
        </p:txBody>
      </p:sp>
      <p:sp>
        <p:nvSpPr>
          <p:cNvPr id="12" name="Freeform 106">
            <a:extLst>
              <a:ext uri="{FF2B5EF4-FFF2-40B4-BE49-F238E27FC236}">
                <a16:creationId xmlns:a16="http://schemas.microsoft.com/office/drawing/2014/main" id="{15CA2F5B-A3B7-ED25-E1DA-6A0E2C10A241}"/>
              </a:ext>
            </a:extLst>
          </p:cNvPr>
          <p:cNvSpPr/>
          <p:nvPr/>
        </p:nvSpPr>
        <p:spPr>
          <a:xfrm>
            <a:off x="519578" y="1027542"/>
            <a:ext cx="432000" cy="432000"/>
          </a:xfrm>
          <a:custGeom>
            <a:avLst/>
            <a:gdLst>
              <a:gd name="connsiteX0" fmla="*/ 280334 w 456085"/>
              <a:gd name="connsiteY0" fmla="*/ 112874 h 455929"/>
              <a:gd name="connsiteX1" fmla="*/ 86213 w 456085"/>
              <a:gd name="connsiteY1" fmla="*/ 112874 h 455929"/>
              <a:gd name="connsiteX2" fmla="*/ 86213 w 456085"/>
              <a:gd name="connsiteY2" fmla="*/ 93402 h 455929"/>
              <a:gd name="connsiteX3" fmla="*/ 280334 w 456085"/>
              <a:gd name="connsiteY3" fmla="*/ 93402 h 455929"/>
              <a:gd name="connsiteX4" fmla="*/ 86213 w 456085"/>
              <a:gd name="connsiteY4" fmla="*/ 194783 h 455929"/>
              <a:gd name="connsiteX5" fmla="*/ 371583 w 456085"/>
              <a:gd name="connsiteY5" fmla="*/ 194783 h 455929"/>
              <a:gd name="connsiteX6" fmla="*/ 371583 w 456085"/>
              <a:gd name="connsiteY6" fmla="*/ 175311 h 455929"/>
              <a:gd name="connsiteX7" fmla="*/ 86213 w 456085"/>
              <a:gd name="connsiteY7" fmla="*/ 175311 h 455929"/>
              <a:gd name="connsiteX8" fmla="*/ 456086 w 456085"/>
              <a:gd name="connsiteY8" fmla="*/ 97043 h 455929"/>
              <a:gd name="connsiteX9" fmla="*/ 456086 w 456085"/>
              <a:gd name="connsiteY9" fmla="*/ 455930 h 455929"/>
              <a:gd name="connsiteX10" fmla="*/ 0 w 456085"/>
              <a:gd name="connsiteY10" fmla="*/ 455930 h 455929"/>
              <a:gd name="connsiteX11" fmla="*/ 0 w 456085"/>
              <a:gd name="connsiteY11" fmla="*/ 0 h 455929"/>
              <a:gd name="connsiteX12" fmla="*/ 359231 w 456085"/>
              <a:gd name="connsiteY12" fmla="*/ 0 h 455929"/>
              <a:gd name="connsiteX13" fmla="*/ 364837 w 456085"/>
              <a:gd name="connsiteY13" fmla="*/ 94637 h 455929"/>
              <a:gd name="connsiteX14" fmla="*/ 426124 w 456085"/>
              <a:gd name="connsiteY14" fmla="*/ 94637 h 455929"/>
              <a:gd name="connsiteX15" fmla="*/ 364837 w 456085"/>
              <a:gd name="connsiteY15" fmla="*/ 33372 h 455929"/>
              <a:gd name="connsiteX16" fmla="*/ 436607 w 456085"/>
              <a:gd name="connsiteY16" fmla="*/ 436585 h 455929"/>
              <a:gd name="connsiteX17" fmla="*/ 436607 w 456085"/>
              <a:gd name="connsiteY17" fmla="*/ 113982 h 455929"/>
              <a:gd name="connsiteX18" fmla="*/ 345358 w 456085"/>
              <a:gd name="connsiteY18" fmla="*/ 113982 h 455929"/>
              <a:gd name="connsiteX19" fmla="*/ 345358 w 456085"/>
              <a:gd name="connsiteY19" fmla="*/ 19472 h 455929"/>
              <a:gd name="connsiteX20" fmla="*/ 19479 w 456085"/>
              <a:gd name="connsiteY20" fmla="*/ 19472 h 455929"/>
              <a:gd name="connsiteX21" fmla="*/ 19479 w 456085"/>
              <a:gd name="connsiteY21" fmla="*/ 436490 h 455929"/>
              <a:gd name="connsiteX22" fmla="*/ 280619 w 456085"/>
              <a:gd name="connsiteY22" fmla="*/ 336027 h 455929"/>
              <a:gd name="connsiteX23" fmla="*/ 360878 w 456085"/>
              <a:gd name="connsiteY23" fmla="*/ 255891 h 455929"/>
              <a:gd name="connsiteX24" fmla="*/ 374592 w 456085"/>
              <a:gd name="connsiteY24" fmla="*/ 269284 h 455929"/>
              <a:gd name="connsiteX25" fmla="*/ 280619 w 456085"/>
              <a:gd name="connsiteY25" fmla="*/ 363003 h 455929"/>
              <a:gd name="connsiteX26" fmla="*/ 242834 w 456085"/>
              <a:gd name="connsiteY26" fmla="*/ 325008 h 455929"/>
              <a:gd name="connsiteX27" fmla="*/ 256548 w 456085"/>
              <a:gd name="connsiteY27" fmla="*/ 311806 h 455929"/>
              <a:gd name="connsiteX28" fmla="*/ 281190 w 456085"/>
              <a:gd name="connsiteY28" fmla="*/ 253168 h 455929"/>
              <a:gd name="connsiteX29" fmla="*/ 329680 w 456085"/>
              <a:gd name="connsiteY29" fmla="*/ 270392 h 455929"/>
              <a:gd name="connsiteX30" fmla="*/ 317613 w 456085"/>
              <a:gd name="connsiteY30" fmla="*/ 285115 h 455929"/>
              <a:gd name="connsiteX31" fmla="*/ 281190 w 456085"/>
              <a:gd name="connsiteY31" fmla="*/ 272070 h 455929"/>
              <a:gd name="connsiteX32" fmla="*/ 224179 w 456085"/>
              <a:gd name="connsiteY32" fmla="*/ 329061 h 455929"/>
              <a:gd name="connsiteX33" fmla="*/ 281190 w 456085"/>
              <a:gd name="connsiteY33" fmla="*/ 386052 h 455929"/>
              <a:gd name="connsiteX34" fmla="*/ 338200 w 456085"/>
              <a:gd name="connsiteY34" fmla="*/ 329283 h 455929"/>
              <a:gd name="connsiteX35" fmla="*/ 337187 w 456085"/>
              <a:gd name="connsiteY35" fmla="*/ 317885 h 455929"/>
              <a:gd name="connsiteX36" fmla="*/ 355747 w 456085"/>
              <a:gd name="connsiteY36" fmla="*/ 314053 h 455929"/>
              <a:gd name="connsiteX37" fmla="*/ 357236 w 456085"/>
              <a:gd name="connsiteY37" fmla="*/ 329283 h 455929"/>
              <a:gd name="connsiteX38" fmla="*/ 281221 w 456085"/>
              <a:gd name="connsiteY38" fmla="*/ 405271 h 455929"/>
              <a:gd name="connsiteX39" fmla="*/ 205207 w 456085"/>
              <a:gd name="connsiteY39" fmla="*/ 329283 h 455929"/>
              <a:gd name="connsiteX40" fmla="*/ 205207 w 456085"/>
              <a:gd name="connsiteY40" fmla="*/ 329283 h 455929"/>
              <a:gd name="connsiteX41" fmla="*/ 281000 w 456085"/>
              <a:gd name="connsiteY41" fmla="*/ 253073 h 455929"/>
              <a:gd name="connsiteX42" fmla="*/ 281190 w 456085"/>
              <a:gd name="connsiteY42" fmla="*/ 253073 h 455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56085" h="455929">
                <a:moveTo>
                  <a:pt x="280334" y="112874"/>
                </a:moveTo>
                <a:lnTo>
                  <a:pt x="86213" y="112874"/>
                </a:lnTo>
                <a:lnTo>
                  <a:pt x="86213" y="93402"/>
                </a:lnTo>
                <a:lnTo>
                  <a:pt x="280334" y="93402"/>
                </a:lnTo>
                <a:close/>
                <a:moveTo>
                  <a:pt x="86213" y="194783"/>
                </a:moveTo>
                <a:lnTo>
                  <a:pt x="371583" y="194783"/>
                </a:lnTo>
                <a:lnTo>
                  <a:pt x="371583" y="175311"/>
                </a:lnTo>
                <a:lnTo>
                  <a:pt x="86213" y="175311"/>
                </a:lnTo>
                <a:close/>
                <a:moveTo>
                  <a:pt x="456086" y="97043"/>
                </a:moveTo>
                <a:lnTo>
                  <a:pt x="456086" y="455930"/>
                </a:lnTo>
                <a:lnTo>
                  <a:pt x="0" y="455930"/>
                </a:lnTo>
                <a:lnTo>
                  <a:pt x="0" y="0"/>
                </a:lnTo>
                <a:lnTo>
                  <a:pt x="359231" y="0"/>
                </a:lnTo>
                <a:close/>
                <a:moveTo>
                  <a:pt x="364837" y="94637"/>
                </a:moveTo>
                <a:lnTo>
                  <a:pt x="426124" y="94637"/>
                </a:lnTo>
                <a:lnTo>
                  <a:pt x="364837" y="33372"/>
                </a:lnTo>
                <a:close/>
                <a:moveTo>
                  <a:pt x="436607" y="436585"/>
                </a:moveTo>
                <a:lnTo>
                  <a:pt x="436607" y="113982"/>
                </a:lnTo>
                <a:lnTo>
                  <a:pt x="345358" y="113982"/>
                </a:lnTo>
                <a:lnTo>
                  <a:pt x="345358" y="19472"/>
                </a:lnTo>
                <a:lnTo>
                  <a:pt x="19479" y="19472"/>
                </a:lnTo>
                <a:lnTo>
                  <a:pt x="19479" y="436490"/>
                </a:lnTo>
                <a:close/>
                <a:moveTo>
                  <a:pt x="280619" y="336027"/>
                </a:moveTo>
                <a:lnTo>
                  <a:pt x="360878" y="255891"/>
                </a:lnTo>
                <a:lnTo>
                  <a:pt x="374592" y="269284"/>
                </a:lnTo>
                <a:lnTo>
                  <a:pt x="280619" y="363003"/>
                </a:lnTo>
                <a:lnTo>
                  <a:pt x="242834" y="325008"/>
                </a:lnTo>
                <a:lnTo>
                  <a:pt x="256548" y="311806"/>
                </a:lnTo>
                <a:close/>
                <a:moveTo>
                  <a:pt x="281190" y="253168"/>
                </a:moveTo>
                <a:cubicBezTo>
                  <a:pt x="298844" y="253222"/>
                  <a:pt x="315950" y="259297"/>
                  <a:pt x="329680" y="270392"/>
                </a:cubicBezTo>
                <a:lnTo>
                  <a:pt x="317613" y="285115"/>
                </a:lnTo>
                <a:cubicBezTo>
                  <a:pt x="307294" y="276781"/>
                  <a:pt x="294457" y="272184"/>
                  <a:pt x="281190" y="272070"/>
                </a:cubicBezTo>
                <a:cubicBezTo>
                  <a:pt x="249704" y="272070"/>
                  <a:pt x="224179" y="297586"/>
                  <a:pt x="224179" y="329061"/>
                </a:cubicBezTo>
                <a:cubicBezTo>
                  <a:pt x="224179" y="360536"/>
                  <a:pt x="249704" y="386052"/>
                  <a:pt x="281190" y="386052"/>
                </a:cubicBezTo>
                <a:cubicBezTo>
                  <a:pt x="312590" y="386052"/>
                  <a:pt x="338077" y="360672"/>
                  <a:pt x="338200" y="329283"/>
                </a:cubicBezTo>
                <a:cubicBezTo>
                  <a:pt x="338210" y="325461"/>
                  <a:pt x="337868" y="321646"/>
                  <a:pt x="337187" y="317885"/>
                </a:cubicBezTo>
                <a:lnTo>
                  <a:pt x="355747" y="314053"/>
                </a:lnTo>
                <a:cubicBezTo>
                  <a:pt x="356760" y="319065"/>
                  <a:pt x="357261" y="324169"/>
                  <a:pt x="357236" y="329283"/>
                </a:cubicBezTo>
                <a:cubicBezTo>
                  <a:pt x="357236" y="371250"/>
                  <a:pt x="323203" y="405271"/>
                  <a:pt x="281221" y="405271"/>
                </a:cubicBezTo>
                <a:cubicBezTo>
                  <a:pt x="239239" y="405271"/>
                  <a:pt x="205207" y="371250"/>
                  <a:pt x="205207" y="329283"/>
                </a:cubicBezTo>
                <a:lnTo>
                  <a:pt x="205207" y="329283"/>
                </a:lnTo>
                <a:cubicBezTo>
                  <a:pt x="205083" y="287315"/>
                  <a:pt x="239018" y="253196"/>
                  <a:pt x="281000" y="253073"/>
                </a:cubicBezTo>
                <a:cubicBezTo>
                  <a:pt x="281063" y="253073"/>
                  <a:pt x="281126" y="253073"/>
                  <a:pt x="281190" y="253073"/>
                </a:cubicBezTo>
                <a:close/>
              </a:path>
            </a:pathLst>
          </a:custGeom>
          <a:solidFill>
            <a:schemeClr val="bg1"/>
          </a:solidFill>
          <a:ln w="316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sp>
        <p:nvSpPr>
          <p:cNvPr id="5" name="Rectangle 4">
            <a:extLst>
              <a:ext uri="{FF2B5EF4-FFF2-40B4-BE49-F238E27FC236}">
                <a16:creationId xmlns:a16="http://schemas.microsoft.com/office/drawing/2014/main" id="{5C78A69E-83C0-4CFE-9FA1-B152EFD9AAEE}"/>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192098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448A3B5-3EE2-FA0B-8381-A23067061EC1}"/>
              </a:ext>
            </a:extLst>
          </p:cNvPr>
          <p:cNvPicPr>
            <a:picLocks noChangeAspect="1"/>
          </p:cNvPicPr>
          <p:nvPr/>
        </p:nvPicPr>
        <p:blipFill rotWithShape="1">
          <a:blip r:embed="rId3"/>
          <a:srcRect b="23131"/>
          <a:stretch/>
        </p:blipFill>
        <p:spPr>
          <a:xfrm>
            <a:off x="442911" y="3460253"/>
            <a:ext cx="5463617" cy="2638717"/>
          </a:xfrm>
          <a:prstGeom prst="rect">
            <a:avLst/>
          </a:prstGeom>
        </p:spPr>
      </p:pic>
      <p:pic>
        <p:nvPicPr>
          <p:cNvPr id="14" name="Picture 13">
            <a:extLst>
              <a:ext uri="{FF2B5EF4-FFF2-40B4-BE49-F238E27FC236}">
                <a16:creationId xmlns:a16="http://schemas.microsoft.com/office/drawing/2014/main" id="{5F50378F-4442-C830-0F6D-C21B955A2DF0}"/>
              </a:ext>
            </a:extLst>
          </p:cNvPr>
          <p:cNvPicPr>
            <a:picLocks noChangeAspect="1"/>
          </p:cNvPicPr>
          <p:nvPr/>
        </p:nvPicPr>
        <p:blipFill rotWithShape="1">
          <a:blip r:embed="rId4"/>
          <a:srcRect b="26801"/>
          <a:stretch/>
        </p:blipFill>
        <p:spPr>
          <a:xfrm>
            <a:off x="6265299" y="3460253"/>
            <a:ext cx="5483785" cy="2676065"/>
          </a:xfrm>
          <a:prstGeom prst="rect">
            <a:avLst/>
          </a:prstGeom>
        </p:spPr>
      </p:pic>
      <p:sp>
        <p:nvSpPr>
          <p:cNvPr id="22" name="Rectangle 21">
            <a:extLst>
              <a:ext uri="{FF2B5EF4-FFF2-40B4-BE49-F238E27FC236}">
                <a16:creationId xmlns:a16="http://schemas.microsoft.com/office/drawing/2014/main" id="{0A1CDF94-AF3F-D62F-B5F7-C4AEEA16B077}"/>
              </a:ext>
            </a:extLst>
          </p:cNvPr>
          <p:cNvSpPr/>
          <p:nvPr/>
        </p:nvSpPr>
        <p:spPr>
          <a:xfrm>
            <a:off x="442912" y="1819275"/>
            <a:ext cx="586800" cy="149697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7" name="Title 18">
            <a:extLst>
              <a:ext uri="{FF2B5EF4-FFF2-40B4-BE49-F238E27FC236}">
                <a16:creationId xmlns:a16="http://schemas.microsoft.com/office/drawing/2014/main" id="{8955B2C7-F22E-6F52-733B-63ECB21657CB}"/>
              </a:ext>
            </a:extLst>
          </p:cNvPr>
          <p:cNvSpPr>
            <a:spLocks noGrp="1"/>
          </p:cNvSpPr>
          <p:nvPr>
            <p:ph type="title"/>
          </p:nvPr>
        </p:nvSpPr>
        <p:spPr/>
        <p:txBody>
          <a:bodyPr vert="horz"/>
          <a:lstStyle/>
          <a:p>
            <a:r>
              <a:rPr lang="lv-LV" noProof="0" dirty="0"/>
              <a:t>Ievaddiskusija</a:t>
            </a:r>
            <a:r>
              <a:rPr lang="lv-LV" noProof="0"/>
              <a:t> ar apmācības</a:t>
            </a:r>
            <a:r>
              <a:rPr lang="lv-LV" noProof="0" dirty="0"/>
              <a:t> </a:t>
            </a:r>
            <a:r>
              <a:rPr lang="lv-LV" noProof="0"/>
              <a:t>dalībniekiem</a:t>
            </a:r>
            <a:r>
              <a:rPr lang="lv-LV" noProof="0" dirty="0"/>
              <a:t> par civilās aizsardzības sistēmu</a:t>
            </a:r>
            <a:r>
              <a:rPr lang="lv-LV" dirty="0"/>
              <a:t> Latvijā</a:t>
            </a:r>
            <a:endParaRPr lang="lv-LV" noProof="0" dirty="0"/>
          </a:p>
        </p:txBody>
      </p:sp>
      <p:sp>
        <p:nvSpPr>
          <p:cNvPr id="4" name="Slide Number Placeholder 3">
            <a:extLst>
              <a:ext uri="{FF2B5EF4-FFF2-40B4-BE49-F238E27FC236}">
                <a16:creationId xmlns:a16="http://schemas.microsoft.com/office/drawing/2014/main" id="{900267F3-AAB7-0E08-7CC5-CCA5AF1FEB2C}"/>
              </a:ext>
            </a:extLst>
          </p:cNvPr>
          <p:cNvSpPr>
            <a:spLocks noGrp="1"/>
          </p:cNvSpPr>
          <p:nvPr>
            <p:ph type="sldNum" sz="quarter" idx="11"/>
          </p:nvPr>
        </p:nvSpPr>
        <p:spPr/>
        <p:txBody>
          <a:bodyPr/>
          <a:lstStyle/>
          <a:p>
            <a:fld id="{7870704B-CE94-48CC-AF30-84932A1262A7}" type="slidenum">
              <a:rPr lang="en-GB" smtClean="0"/>
              <a:pPr/>
              <a:t>4</a:t>
            </a:fld>
            <a:endParaRPr lang="en-GB"/>
          </a:p>
        </p:txBody>
      </p:sp>
      <p:sp>
        <p:nvSpPr>
          <p:cNvPr id="20" name="Satura vietturis 2">
            <a:extLst>
              <a:ext uri="{FF2B5EF4-FFF2-40B4-BE49-F238E27FC236}">
                <a16:creationId xmlns:a16="http://schemas.microsoft.com/office/drawing/2014/main" id="{D4BC4F3D-6634-58D4-2990-13297BD830D1}"/>
              </a:ext>
            </a:extLst>
          </p:cNvPr>
          <p:cNvSpPr txBox="1">
            <a:spLocks/>
          </p:cNvSpPr>
          <p:nvPr/>
        </p:nvSpPr>
        <p:spPr>
          <a:xfrm>
            <a:off x="1139874" y="1819275"/>
            <a:ext cx="4766654" cy="1499562"/>
          </a:xfrm>
          <a:prstGeom prst="rect">
            <a:avLst/>
          </a:prstGeom>
          <a:solidFill>
            <a:schemeClr val="bg1">
              <a:lumMod val="95000"/>
            </a:schemeClr>
          </a:solidFill>
        </p:spPr>
        <p:txBody>
          <a:bodyPr vert="horz" wrap="square" lIns="72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600">
                <a:solidFill>
                  <a:schemeClr val="tx1"/>
                </a:solidFill>
              </a:rPr>
              <a:t>Vai Jūs varat nosaukt kādu ar civilo </a:t>
            </a:r>
            <a:endParaRPr lang="en-US" altLang="lv-LV" sz="1600">
              <a:solidFill>
                <a:schemeClr val="tx1"/>
              </a:solidFill>
            </a:endParaRPr>
          </a:p>
          <a:p>
            <a:pPr>
              <a:spcAft>
                <a:spcPts val="0"/>
              </a:spcAft>
              <a:defRPr/>
            </a:pPr>
            <a:r>
              <a:rPr lang="lv-LV" altLang="lv-LV" sz="1600">
                <a:solidFill>
                  <a:schemeClr val="tx1"/>
                </a:solidFill>
              </a:rPr>
              <a:t>aizsardzību saistītu normatīvo aktu? </a:t>
            </a:r>
            <a:endParaRPr lang="en-US" altLang="lv-LV" sz="1600">
              <a:solidFill>
                <a:schemeClr val="tx1"/>
              </a:solidFill>
            </a:endParaRPr>
          </a:p>
        </p:txBody>
      </p:sp>
      <p:sp>
        <p:nvSpPr>
          <p:cNvPr id="21" name="Satura vietturis 2">
            <a:extLst>
              <a:ext uri="{FF2B5EF4-FFF2-40B4-BE49-F238E27FC236}">
                <a16:creationId xmlns:a16="http://schemas.microsoft.com/office/drawing/2014/main" id="{A3DAE46C-43DB-A6F2-C680-13972AF27B1E}"/>
              </a:ext>
            </a:extLst>
          </p:cNvPr>
          <p:cNvSpPr txBox="1">
            <a:spLocks/>
          </p:cNvSpPr>
          <p:nvPr/>
        </p:nvSpPr>
        <p:spPr>
          <a:xfrm>
            <a:off x="6981826" y="1819275"/>
            <a:ext cx="4767263" cy="1499562"/>
          </a:xfrm>
          <a:prstGeom prst="rect">
            <a:avLst/>
          </a:prstGeom>
          <a:solidFill>
            <a:schemeClr val="bg1">
              <a:lumMod val="95000"/>
            </a:schemeClr>
          </a:solidFill>
        </p:spPr>
        <p:txBody>
          <a:bodyPr vert="horz" wrap="square" lIns="72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600">
                <a:solidFill>
                  <a:schemeClr val="tx1"/>
                </a:solidFill>
              </a:rPr>
              <a:t>Vai Jūs esat piedalījies civilās aizsardzības pasākumu plānošanā vai īstenošanā? </a:t>
            </a:r>
            <a:endParaRPr lang="en-US" altLang="lv-LV" sz="1600">
              <a:solidFill>
                <a:schemeClr val="tx1"/>
              </a:solidFill>
            </a:endParaRPr>
          </a:p>
          <a:p>
            <a:pPr>
              <a:spcAft>
                <a:spcPts val="0"/>
              </a:spcAft>
              <a:defRPr/>
            </a:pPr>
            <a:r>
              <a:rPr lang="lv-LV" altLang="lv-LV" sz="1600">
                <a:solidFill>
                  <a:schemeClr val="tx1"/>
                </a:solidFill>
              </a:rPr>
              <a:t>Pastāstiet, lūdzu, kontekstu!</a:t>
            </a:r>
            <a:endParaRPr lang="lv-LV" altLang="lv-LV" sz="1600">
              <a:solidFill>
                <a:schemeClr val="tx1"/>
              </a:solidFill>
              <a:cs typeface="Arial"/>
            </a:endParaRPr>
          </a:p>
        </p:txBody>
      </p:sp>
      <p:sp>
        <p:nvSpPr>
          <p:cNvPr id="23" name="Rectangle 22">
            <a:extLst>
              <a:ext uri="{FF2B5EF4-FFF2-40B4-BE49-F238E27FC236}">
                <a16:creationId xmlns:a16="http://schemas.microsoft.com/office/drawing/2014/main" id="{BA1CF5E6-AD1C-0222-19E8-20CB8C78445A}"/>
              </a:ext>
            </a:extLst>
          </p:cNvPr>
          <p:cNvSpPr/>
          <p:nvPr/>
        </p:nvSpPr>
        <p:spPr>
          <a:xfrm>
            <a:off x="6286501" y="1819275"/>
            <a:ext cx="586800" cy="1496976"/>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24" name="Freeform 20">
            <a:extLst>
              <a:ext uri="{FF2B5EF4-FFF2-40B4-BE49-F238E27FC236}">
                <a16:creationId xmlns:a16="http://schemas.microsoft.com/office/drawing/2014/main" id="{27E887F0-3432-3828-7003-D6E223AC187A}"/>
              </a:ext>
            </a:extLst>
          </p:cNvPr>
          <p:cNvSpPr>
            <a:spLocks noChangeAspect="1" noEditPoints="1"/>
          </p:cNvSpPr>
          <p:nvPr/>
        </p:nvSpPr>
        <p:spPr bwMode="auto">
          <a:xfrm>
            <a:off x="508506" y="2339163"/>
            <a:ext cx="455613" cy="457200"/>
          </a:xfrm>
          <a:custGeom>
            <a:avLst/>
            <a:gdLst>
              <a:gd name="T0" fmla="*/ 0 w 346"/>
              <a:gd name="T1" fmla="*/ 0 h 346"/>
              <a:gd name="T2" fmla="*/ 0 w 346"/>
              <a:gd name="T3" fmla="*/ 346 h 346"/>
              <a:gd name="T4" fmla="*/ 346 w 346"/>
              <a:gd name="T5" fmla="*/ 346 h 346"/>
              <a:gd name="T6" fmla="*/ 346 w 346"/>
              <a:gd name="T7" fmla="*/ 0 h 346"/>
              <a:gd name="T8" fmla="*/ 0 w 346"/>
              <a:gd name="T9" fmla="*/ 0 h 346"/>
              <a:gd name="T10" fmla="*/ 332 w 346"/>
              <a:gd name="T11" fmla="*/ 331 h 346"/>
              <a:gd name="T12" fmla="*/ 15 w 346"/>
              <a:gd name="T13" fmla="*/ 331 h 346"/>
              <a:gd name="T14" fmla="*/ 15 w 346"/>
              <a:gd name="T15" fmla="*/ 15 h 346"/>
              <a:gd name="T16" fmla="*/ 332 w 346"/>
              <a:gd name="T17" fmla="*/ 15 h 346"/>
              <a:gd name="T18" fmla="*/ 332 w 346"/>
              <a:gd name="T19" fmla="*/ 331 h 346"/>
              <a:gd name="T20" fmla="*/ 80 w 346"/>
              <a:gd name="T21" fmla="*/ 145 h 346"/>
              <a:gd name="T22" fmla="*/ 32 w 346"/>
              <a:gd name="T23" fmla="*/ 239 h 346"/>
              <a:gd name="T24" fmla="*/ 127 w 346"/>
              <a:gd name="T25" fmla="*/ 239 h 346"/>
              <a:gd name="T26" fmla="*/ 80 w 346"/>
              <a:gd name="T27" fmla="*/ 145 h 346"/>
              <a:gd name="T28" fmla="*/ 80 w 346"/>
              <a:gd name="T29" fmla="*/ 178 h 346"/>
              <a:gd name="T30" fmla="*/ 103 w 346"/>
              <a:gd name="T31" fmla="*/ 224 h 346"/>
              <a:gd name="T32" fmla="*/ 56 w 346"/>
              <a:gd name="T33" fmla="*/ 224 h 346"/>
              <a:gd name="T34" fmla="*/ 80 w 346"/>
              <a:gd name="T35" fmla="*/ 178 h 346"/>
              <a:gd name="T36" fmla="*/ 219 w 346"/>
              <a:gd name="T37" fmla="*/ 195 h 346"/>
              <a:gd name="T38" fmla="*/ 315 w 346"/>
              <a:gd name="T39" fmla="*/ 195 h 346"/>
              <a:gd name="T40" fmla="*/ 267 w 346"/>
              <a:gd name="T41" fmla="*/ 101 h 346"/>
              <a:gd name="T42" fmla="*/ 219 w 346"/>
              <a:gd name="T43" fmla="*/ 195 h 346"/>
              <a:gd name="T44" fmla="*/ 243 w 346"/>
              <a:gd name="T45" fmla="*/ 180 h 346"/>
              <a:gd name="T46" fmla="*/ 267 w 346"/>
              <a:gd name="T47" fmla="*/ 133 h 346"/>
              <a:gd name="T48" fmla="*/ 291 w 346"/>
              <a:gd name="T49" fmla="*/ 180 h 346"/>
              <a:gd name="T50" fmla="*/ 243 w 346"/>
              <a:gd name="T51" fmla="*/ 180 h 346"/>
              <a:gd name="T52" fmla="*/ 83 w 346"/>
              <a:gd name="T53" fmla="*/ 104 h 346"/>
              <a:gd name="T54" fmla="*/ 136 w 346"/>
              <a:gd name="T55" fmla="*/ 95 h 346"/>
              <a:gd name="T56" fmla="*/ 164 w 346"/>
              <a:gd name="T57" fmla="*/ 119 h 346"/>
              <a:gd name="T58" fmla="*/ 164 w 346"/>
              <a:gd name="T59" fmla="*/ 295 h 346"/>
              <a:gd name="T60" fmla="*/ 120 w 346"/>
              <a:gd name="T61" fmla="*/ 295 h 346"/>
              <a:gd name="T62" fmla="*/ 120 w 346"/>
              <a:gd name="T63" fmla="*/ 310 h 346"/>
              <a:gd name="T64" fmla="*/ 227 w 346"/>
              <a:gd name="T65" fmla="*/ 310 h 346"/>
              <a:gd name="T66" fmla="*/ 227 w 346"/>
              <a:gd name="T67" fmla="*/ 295 h 346"/>
              <a:gd name="T68" fmla="*/ 179 w 346"/>
              <a:gd name="T69" fmla="*/ 295 h 346"/>
              <a:gd name="T70" fmla="*/ 179 w 346"/>
              <a:gd name="T71" fmla="*/ 119 h 346"/>
              <a:gd name="T72" fmla="*/ 210 w 346"/>
              <a:gd name="T73" fmla="*/ 81 h 346"/>
              <a:gd name="T74" fmla="*/ 210 w 346"/>
              <a:gd name="T75" fmla="*/ 81 h 346"/>
              <a:gd name="T76" fmla="*/ 260 w 346"/>
              <a:gd name="T77" fmla="*/ 71 h 346"/>
              <a:gd name="T78" fmla="*/ 260 w 346"/>
              <a:gd name="T79" fmla="*/ 81 h 346"/>
              <a:gd name="T80" fmla="*/ 275 w 346"/>
              <a:gd name="T81" fmla="*/ 81 h 346"/>
              <a:gd name="T82" fmla="*/ 275 w 346"/>
              <a:gd name="T83" fmla="*/ 54 h 346"/>
              <a:gd name="T84" fmla="*/ 207 w 346"/>
              <a:gd name="T85" fmla="*/ 66 h 346"/>
              <a:gd name="T86" fmla="*/ 172 w 346"/>
              <a:gd name="T87" fmla="*/ 43 h 346"/>
              <a:gd name="T88" fmla="*/ 133 w 346"/>
              <a:gd name="T89" fmla="*/ 80 h 346"/>
              <a:gd name="T90" fmla="*/ 68 w 346"/>
              <a:gd name="T91" fmla="*/ 92 h 346"/>
              <a:gd name="T92" fmla="*/ 68 w 346"/>
              <a:gd name="T93" fmla="*/ 121 h 346"/>
              <a:gd name="T94" fmla="*/ 83 w 346"/>
              <a:gd name="T95" fmla="*/ 121 h 346"/>
              <a:gd name="T96" fmla="*/ 83 w 346"/>
              <a:gd name="T97" fmla="*/ 104 h 346"/>
              <a:gd name="T98" fmla="*/ 172 w 346"/>
              <a:gd name="T99" fmla="*/ 58 h 346"/>
              <a:gd name="T100" fmla="*/ 195 w 346"/>
              <a:gd name="T101" fmla="*/ 81 h 346"/>
              <a:gd name="T102" fmla="*/ 172 w 346"/>
              <a:gd name="T103" fmla="*/ 105 h 346"/>
              <a:gd name="T104" fmla="*/ 148 w 346"/>
              <a:gd name="T105" fmla="*/ 81 h 346"/>
              <a:gd name="T106" fmla="*/ 172 w 346"/>
              <a:gd name="T107" fmla="*/ 58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346">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bg1"/>
          </a:solidFill>
          <a:ln>
            <a:noFill/>
          </a:ln>
        </p:spPr>
        <p:txBody>
          <a:bodyPr vert="horz" wrap="square" lIns="68580" tIns="34290" rIns="68580" bIns="3429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800">
              <a:solidFill>
                <a:schemeClr val="accent1"/>
              </a:solidFill>
            </a:endParaRPr>
          </a:p>
        </p:txBody>
      </p:sp>
      <p:sp>
        <p:nvSpPr>
          <p:cNvPr id="25" name="Freeform 65">
            <a:extLst>
              <a:ext uri="{FF2B5EF4-FFF2-40B4-BE49-F238E27FC236}">
                <a16:creationId xmlns:a16="http://schemas.microsoft.com/office/drawing/2014/main" id="{A6593E3D-0509-B640-EC4B-6292EFB8D3D1}"/>
              </a:ext>
            </a:extLst>
          </p:cNvPr>
          <p:cNvSpPr>
            <a:spLocks noChangeAspect="1" noEditPoints="1"/>
          </p:cNvSpPr>
          <p:nvPr/>
        </p:nvSpPr>
        <p:spPr bwMode="auto">
          <a:xfrm>
            <a:off x="6352094" y="2339163"/>
            <a:ext cx="455613" cy="457200"/>
          </a:xfrm>
          <a:custGeom>
            <a:avLst/>
            <a:gdLst>
              <a:gd name="T0" fmla="*/ 576 w 576"/>
              <a:gd name="T1" fmla="*/ 0 h 576"/>
              <a:gd name="T2" fmla="*/ 540 w 576"/>
              <a:gd name="T3" fmla="*/ 401 h 576"/>
              <a:gd name="T4" fmla="*/ 472 w 576"/>
              <a:gd name="T5" fmla="*/ 398 h 576"/>
              <a:gd name="T6" fmla="*/ 404 w 576"/>
              <a:gd name="T7" fmla="*/ 401 h 576"/>
              <a:gd name="T8" fmla="*/ 319 w 576"/>
              <a:gd name="T9" fmla="*/ 388 h 576"/>
              <a:gd name="T10" fmla="*/ 257 w 576"/>
              <a:gd name="T11" fmla="*/ 388 h 576"/>
              <a:gd name="T12" fmla="*/ 172 w 576"/>
              <a:gd name="T13" fmla="*/ 401 h 576"/>
              <a:gd name="T14" fmla="*/ 104 w 576"/>
              <a:gd name="T15" fmla="*/ 398 h 576"/>
              <a:gd name="T16" fmla="*/ 36 w 576"/>
              <a:gd name="T17" fmla="*/ 401 h 576"/>
              <a:gd name="T18" fmla="*/ 208 w 576"/>
              <a:gd name="T19" fmla="*/ 471 h 576"/>
              <a:gd name="T20" fmla="*/ 264 w 576"/>
              <a:gd name="T21" fmla="*/ 411 h 576"/>
              <a:gd name="T22" fmla="*/ 348 w 576"/>
              <a:gd name="T23" fmla="*/ 424 h 576"/>
              <a:gd name="T24" fmla="*/ 208 w 576"/>
              <a:gd name="T25" fmla="*/ 552 h 576"/>
              <a:gd name="T26" fmla="*/ 44 w 576"/>
              <a:gd name="T27" fmla="*/ 424 h 576"/>
              <a:gd name="T28" fmla="*/ 128 w 576"/>
              <a:gd name="T29" fmla="*/ 411 h 576"/>
              <a:gd name="T30" fmla="*/ 184 w 576"/>
              <a:gd name="T31" fmla="*/ 471 h 576"/>
              <a:gd name="T32" fmla="*/ 392 w 576"/>
              <a:gd name="T33" fmla="*/ 552 h 576"/>
              <a:gd name="T34" fmla="*/ 447 w 576"/>
              <a:gd name="T35" fmla="*/ 412 h 576"/>
              <a:gd name="T36" fmla="*/ 496 w 576"/>
              <a:gd name="T37" fmla="*/ 412 h 576"/>
              <a:gd name="T38" fmla="*/ 551 w 576"/>
              <a:gd name="T39" fmla="*/ 552 h 576"/>
              <a:gd name="T40" fmla="*/ 147 w 576"/>
              <a:gd name="T41" fmla="*/ 328 h 576"/>
              <a:gd name="T42" fmla="*/ 136 w 576"/>
              <a:gd name="T43" fmla="*/ 235 h 576"/>
              <a:gd name="T44" fmla="*/ 220 w 576"/>
              <a:gd name="T45" fmla="*/ 223 h 576"/>
              <a:gd name="T46" fmla="*/ 275 w 576"/>
              <a:gd name="T47" fmla="*/ 279 h 576"/>
              <a:gd name="T48" fmla="*/ 288 w 576"/>
              <a:gd name="T49" fmla="*/ 387 h 576"/>
              <a:gd name="T50" fmla="*/ 304 w 576"/>
              <a:gd name="T51" fmla="*/ 252 h 576"/>
              <a:gd name="T52" fmla="*/ 380 w 576"/>
              <a:gd name="T53" fmla="*/ 234 h 576"/>
              <a:gd name="T54" fmla="*/ 455 w 576"/>
              <a:gd name="T55" fmla="*/ 252 h 576"/>
              <a:gd name="T56" fmla="*/ 472 w 576"/>
              <a:gd name="T57" fmla="*/ 387 h 576"/>
              <a:gd name="T58" fmla="*/ 484 w 576"/>
              <a:gd name="T59" fmla="*/ 278 h 576"/>
              <a:gd name="T60" fmla="*/ 411 w 576"/>
              <a:gd name="T61" fmla="*/ 200 h 576"/>
              <a:gd name="T62" fmla="*/ 348 w 576"/>
              <a:gd name="T63" fmla="*/ 200 h 576"/>
              <a:gd name="T64" fmla="*/ 264 w 576"/>
              <a:gd name="T65" fmla="*/ 212 h 576"/>
              <a:gd name="T66" fmla="*/ 196 w 576"/>
              <a:gd name="T67" fmla="*/ 209 h 576"/>
              <a:gd name="T68" fmla="*/ 128 w 576"/>
              <a:gd name="T69" fmla="*/ 212 h 576"/>
              <a:gd name="T70" fmla="*/ 62 w 576"/>
              <a:gd name="T71" fmla="*/ 328 h 576"/>
              <a:gd name="T72" fmla="*/ 472 w 576"/>
              <a:gd name="T73" fmla="*/ 362 h 576"/>
              <a:gd name="T74" fmla="*/ 472 w 576"/>
              <a:gd name="T75" fmla="*/ 301 h 576"/>
              <a:gd name="T76" fmla="*/ 288 w 576"/>
              <a:gd name="T77" fmla="*/ 362 h 576"/>
              <a:gd name="T78" fmla="*/ 288 w 576"/>
              <a:gd name="T79" fmla="*/ 301 h 576"/>
              <a:gd name="T80" fmla="*/ 92 w 576"/>
              <a:gd name="T81" fmla="*/ 307 h 576"/>
              <a:gd name="T82" fmla="*/ 122 w 576"/>
              <a:gd name="T83" fmla="*/ 326 h 576"/>
              <a:gd name="T84" fmla="*/ 92 w 576"/>
              <a:gd name="T85" fmla="*/ 307 h 576"/>
              <a:gd name="T86" fmla="*/ 227 w 576"/>
              <a:gd name="T87" fmla="*/ 102 h 576"/>
              <a:gd name="T88" fmla="*/ 154 w 576"/>
              <a:gd name="T89" fmla="*/ 140 h 576"/>
              <a:gd name="T90" fmla="*/ 197 w 576"/>
              <a:gd name="T91" fmla="*/ 112 h 576"/>
              <a:gd name="T92" fmla="*/ 196 w 576"/>
              <a:gd name="T93" fmla="*/ 173 h 576"/>
              <a:gd name="T94" fmla="*/ 380 w 576"/>
              <a:gd name="T95" fmla="*/ 198 h 576"/>
              <a:gd name="T96" fmla="*/ 380 w 576"/>
              <a:gd name="T97" fmla="*/ 88 h 576"/>
              <a:gd name="T98" fmla="*/ 368 w 576"/>
              <a:gd name="T99" fmla="*/ 118 h 576"/>
              <a:gd name="T100" fmla="*/ 398 w 576"/>
              <a:gd name="T101" fmla="*/ 138 h 576"/>
              <a:gd name="T102" fmla="*/ 368 w 576"/>
              <a:gd name="T103" fmla="*/ 118 h 5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6" h="576">
                <a:moveTo>
                  <a:pt x="0" y="0"/>
                </a:moveTo>
                <a:cubicBezTo>
                  <a:pt x="0" y="576"/>
                  <a:pt x="0" y="576"/>
                  <a:pt x="0" y="576"/>
                </a:cubicBezTo>
                <a:cubicBezTo>
                  <a:pt x="576" y="576"/>
                  <a:pt x="576" y="576"/>
                  <a:pt x="576" y="576"/>
                </a:cubicBezTo>
                <a:cubicBezTo>
                  <a:pt x="576" y="0"/>
                  <a:pt x="576" y="0"/>
                  <a:pt x="576" y="0"/>
                </a:cubicBezTo>
                <a:lnTo>
                  <a:pt x="0" y="0"/>
                </a:lnTo>
                <a:close/>
                <a:moveTo>
                  <a:pt x="551" y="25"/>
                </a:moveTo>
                <a:cubicBezTo>
                  <a:pt x="551" y="406"/>
                  <a:pt x="551" y="406"/>
                  <a:pt x="551" y="406"/>
                </a:cubicBezTo>
                <a:cubicBezTo>
                  <a:pt x="548" y="404"/>
                  <a:pt x="544" y="402"/>
                  <a:pt x="540" y="401"/>
                </a:cubicBezTo>
                <a:cubicBezTo>
                  <a:pt x="531" y="397"/>
                  <a:pt x="519" y="393"/>
                  <a:pt x="504" y="388"/>
                </a:cubicBezTo>
                <a:cubicBezTo>
                  <a:pt x="503" y="388"/>
                  <a:pt x="503" y="388"/>
                  <a:pt x="503" y="388"/>
                </a:cubicBezTo>
                <a:cubicBezTo>
                  <a:pt x="489" y="383"/>
                  <a:pt x="481" y="390"/>
                  <a:pt x="477" y="396"/>
                </a:cubicBezTo>
                <a:cubicBezTo>
                  <a:pt x="476" y="397"/>
                  <a:pt x="475" y="398"/>
                  <a:pt x="472" y="398"/>
                </a:cubicBezTo>
                <a:cubicBezTo>
                  <a:pt x="469" y="398"/>
                  <a:pt x="468" y="397"/>
                  <a:pt x="467" y="396"/>
                </a:cubicBezTo>
                <a:cubicBezTo>
                  <a:pt x="463" y="390"/>
                  <a:pt x="455" y="383"/>
                  <a:pt x="440" y="388"/>
                </a:cubicBezTo>
                <a:cubicBezTo>
                  <a:pt x="439" y="388"/>
                  <a:pt x="439" y="388"/>
                  <a:pt x="439" y="388"/>
                </a:cubicBezTo>
                <a:cubicBezTo>
                  <a:pt x="425" y="393"/>
                  <a:pt x="413" y="397"/>
                  <a:pt x="404" y="401"/>
                </a:cubicBezTo>
                <a:cubicBezTo>
                  <a:pt x="394" y="404"/>
                  <a:pt x="386" y="410"/>
                  <a:pt x="380" y="418"/>
                </a:cubicBezTo>
                <a:cubicBezTo>
                  <a:pt x="374" y="410"/>
                  <a:pt x="366" y="404"/>
                  <a:pt x="356" y="401"/>
                </a:cubicBezTo>
                <a:cubicBezTo>
                  <a:pt x="347" y="397"/>
                  <a:pt x="335" y="393"/>
                  <a:pt x="320" y="388"/>
                </a:cubicBezTo>
                <a:cubicBezTo>
                  <a:pt x="319" y="388"/>
                  <a:pt x="319" y="388"/>
                  <a:pt x="319" y="388"/>
                </a:cubicBezTo>
                <a:cubicBezTo>
                  <a:pt x="305" y="383"/>
                  <a:pt x="297" y="390"/>
                  <a:pt x="293" y="396"/>
                </a:cubicBezTo>
                <a:cubicBezTo>
                  <a:pt x="292" y="397"/>
                  <a:pt x="291" y="398"/>
                  <a:pt x="288" y="398"/>
                </a:cubicBezTo>
                <a:cubicBezTo>
                  <a:pt x="285" y="398"/>
                  <a:pt x="284" y="397"/>
                  <a:pt x="283" y="396"/>
                </a:cubicBezTo>
                <a:cubicBezTo>
                  <a:pt x="279" y="390"/>
                  <a:pt x="271" y="383"/>
                  <a:pt x="257" y="388"/>
                </a:cubicBezTo>
                <a:cubicBezTo>
                  <a:pt x="256" y="388"/>
                  <a:pt x="256" y="388"/>
                  <a:pt x="256" y="388"/>
                </a:cubicBezTo>
                <a:cubicBezTo>
                  <a:pt x="241" y="393"/>
                  <a:pt x="229" y="397"/>
                  <a:pt x="220" y="401"/>
                </a:cubicBezTo>
                <a:cubicBezTo>
                  <a:pt x="210" y="404"/>
                  <a:pt x="202" y="410"/>
                  <a:pt x="196" y="418"/>
                </a:cubicBezTo>
                <a:cubicBezTo>
                  <a:pt x="190" y="410"/>
                  <a:pt x="182" y="404"/>
                  <a:pt x="172" y="401"/>
                </a:cubicBezTo>
                <a:cubicBezTo>
                  <a:pt x="163" y="397"/>
                  <a:pt x="151" y="393"/>
                  <a:pt x="136" y="388"/>
                </a:cubicBezTo>
                <a:cubicBezTo>
                  <a:pt x="136" y="388"/>
                  <a:pt x="136" y="388"/>
                  <a:pt x="136" y="388"/>
                </a:cubicBezTo>
                <a:cubicBezTo>
                  <a:pt x="121" y="383"/>
                  <a:pt x="113" y="390"/>
                  <a:pt x="109" y="396"/>
                </a:cubicBezTo>
                <a:cubicBezTo>
                  <a:pt x="108" y="397"/>
                  <a:pt x="107" y="398"/>
                  <a:pt x="104" y="398"/>
                </a:cubicBezTo>
                <a:cubicBezTo>
                  <a:pt x="101" y="398"/>
                  <a:pt x="100" y="397"/>
                  <a:pt x="100" y="396"/>
                </a:cubicBezTo>
                <a:cubicBezTo>
                  <a:pt x="95" y="390"/>
                  <a:pt x="87" y="383"/>
                  <a:pt x="73" y="388"/>
                </a:cubicBezTo>
                <a:cubicBezTo>
                  <a:pt x="72" y="388"/>
                  <a:pt x="72" y="388"/>
                  <a:pt x="72" y="388"/>
                </a:cubicBezTo>
                <a:cubicBezTo>
                  <a:pt x="58" y="393"/>
                  <a:pt x="45" y="397"/>
                  <a:pt x="36" y="401"/>
                </a:cubicBezTo>
                <a:cubicBezTo>
                  <a:pt x="32" y="402"/>
                  <a:pt x="28" y="404"/>
                  <a:pt x="25" y="406"/>
                </a:cubicBezTo>
                <a:cubicBezTo>
                  <a:pt x="25" y="25"/>
                  <a:pt x="25" y="25"/>
                  <a:pt x="25" y="25"/>
                </a:cubicBezTo>
                <a:lnTo>
                  <a:pt x="551" y="25"/>
                </a:lnTo>
                <a:close/>
                <a:moveTo>
                  <a:pt x="208" y="471"/>
                </a:moveTo>
                <a:cubicBezTo>
                  <a:pt x="209" y="467"/>
                  <a:pt x="211" y="450"/>
                  <a:pt x="213" y="440"/>
                </a:cubicBezTo>
                <a:cubicBezTo>
                  <a:pt x="213" y="435"/>
                  <a:pt x="218" y="428"/>
                  <a:pt x="228" y="424"/>
                </a:cubicBezTo>
                <a:cubicBezTo>
                  <a:pt x="237" y="421"/>
                  <a:pt x="249" y="417"/>
                  <a:pt x="264" y="412"/>
                </a:cubicBezTo>
                <a:cubicBezTo>
                  <a:pt x="264" y="411"/>
                  <a:pt x="264" y="411"/>
                  <a:pt x="264" y="411"/>
                </a:cubicBezTo>
                <a:cubicBezTo>
                  <a:pt x="270" y="419"/>
                  <a:pt x="278" y="422"/>
                  <a:pt x="288" y="422"/>
                </a:cubicBezTo>
                <a:cubicBezTo>
                  <a:pt x="298" y="422"/>
                  <a:pt x="306" y="419"/>
                  <a:pt x="312" y="411"/>
                </a:cubicBezTo>
                <a:cubicBezTo>
                  <a:pt x="313" y="412"/>
                  <a:pt x="313" y="412"/>
                  <a:pt x="313" y="412"/>
                </a:cubicBezTo>
                <a:cubicBezTo>
                  <a:pt x="327" y="417"/>
                  <a:pt x="339" y="421"/>
                  <a:pt x="348" y="424"/>
                </a:cubicBezTo>
                <a:cubicBezTo>
                  <a:pt x="358" y="428"/>
                  <a:pt x="363" y="435"/>
                  <a:pt x="364" y="440"/>
                </a:cubicBezTo>
                <a:cubicBezTo>
                  <a:pt x="365" y="450"/>
                  <a:pt x="367" y="467"/>
                  <a:pt x="368" y="471"/>
                </a:cubicBezTo>
                <a:cubicBezTo>
                  <a:pt x="368" y="552"/>
                  <a:pt x="368" y="552"/>
                  <a:pt x="368" y="552"/>
                </a:cubicBezTo>
                <a:cubicBezTo>
                  <a:pt x="208" y="552"/>
                  <a:pt x="208" y="552"/>
                  <a:pt x="208" y="552"/>
                </a:cubicBezTo>
                <a:lnTo>
                  <a:pt x="208" y="471"/>
                </a:lnTo>
                <a:close/>
                <a:moveTo>
                  <a:pt x="25" y="471"/>
                </a:moveTo>
                <a:cubicBezTo>
                  <a:pt x="25" y="467"/>
                  <a:pt x="28" y="450"/>
                  <a:pt x="29" y="440"/>
                </a:cubicBezTo>
                <a:cubicBezTo>
                  <a:pt x="29" y="435"/>
                  <a:pt x="34" y="428"/>
                  <a:pt x="44" y="424"/>
                </a:cubicBezTo>
                <a:cubicBezTo>
                  <a:pt x="51" y="422"/>
                  <a:pt x="62" y="418"/>
                  <a:pt x="80" y="412"/>
                </a:cubicBezTo>
                <a:cubicBezTo>
                  <a:pt x="80" y="411"/>
                  <a:pt x="80" y="411"/>
                  <a:pt x="80" y="411"/>
                </a:cubicBezTo>
                <a:cubicBezTo>
                  <a:pt x="86" y="419"/>
                  <a:pt x="94" y="422"/>
                  <a:pt x="104" y="422"/>
                </a:cubicBezTo>
                <a:cubicBezTo>
                  <a:pt x="114" y="422"/>
                  <a:pt x="122" y="419"/>
                  <a:pt x="128" y="411"/>
                </a:cubicBezTo>
                <a:cubicBezTo>
                  <a:pt x="129" y="412"/>
                  <a:pt x="129" y="412"/>
                  <a:pt x="129" y="412"/>
                </a:cubicBezTo>
                <a:cubicBezTo>
                  <a:pt x="143" y="417"/>
                  <a:pt x="155" y="421"/>
                  <a:pt x="164" y="424"/>
                </a:cubicBezTo>
                <a:cubicBezTo>
                  <a:pt x="175" y="428"/>
                  <a:pt x="179" y="435"/>
                  <a:pt x="180" y="440"/>
                </a:cubicBezTo>
                <a:cubicBezTo>
                  <a:pt x="181" y="450"/>
                  <a:pt x="183" y="467"/>
                  <a:pt x="184" y="471"/>
                </a:cubicBezTo>
                <a:cubicBezTo>
                  <a:pt x="184" y="552"/>
                  <a:pt x="184" y="552"/>
                  <a:pt x="184" y="552"/>
                </a:cubicBezTo>
                <a:cubicBezTo>
                  <a:pt x="25" y="552"/>
                  <a:pt x="25" y="552"/>
                  <a:pt x="25" y="552"/>
                </a:cubicBezTo>
                <a:lnTo>
                  <a:pt x="25" y="471"/>
                </a:lnTo>
                <a:close/>
                <a:moveTo>
                  <a:pt x="392" y="552"/>
                </a:moveTo>
                <a:cubicBezTo>
                  <a:pt x="392" y="471"/>
                  <a:pt x="392" y="471"/>
                  <a:pt x="392" y="471"/>
                </a:cubicBezTo>
                <a:cubicBezTo>
                  <a:pt x="393" y="467"/>
                  <a:pt x="395" y="450"/>
                  <a:pt x="396" y="440"/>
                </a:cubicBezTo>
                <a:cubicBezTo>
                  <a:pt x="397" y="435"/>
                  <a:pt x="401" y="428"/>
                  <a:pt x="412" y="424"/>
                </a:cubicBezTo>
                <a:cubicBezTo>
                  <a:pt x="421" y="421"/>
                  <a:pt x="433" y="417"/>
                  <a:pt x="447" y="412"/>
                </a:cubicBezTo>
                <a:cubicBezTo>
                  <a:pt x="448" y="411"/>
                  <a:pt x="448" y="411"/>
                  <a:pt x="448" y="411"/>
                </a:cubicBezTo>
                <a:cubicBezTo>
                  <a:pt x="454" y="419"/>
                  <a:pt x="462" y="422"/>
                  <a:pt x="472" y="422"/>
                </a:cubicBezTo>
                <a:cubicBezTo>
                  <a:pt x="482" y="422"/>
                  <a:pt x="490" y="419"/>
                  <a:pt x="496" y="411"/>
                </a:cubicBezTo>
                <a:cubicBezTo>
                  <a:pt x="496" y="412"/>
                  <a:pt x="496" y="412"/>
                  <a:pt x="496" y="412"/>
                </a:cubicBezTo>
                <a:cubicBezTo>
                  <a:pt x="511" y="417"/>
                  <a:pt x="523" y="421"/>
                  <a:pt x="532" y="424"/>
                </a:cubicBezTo>
                <a:cubicBezTo>
                  <a:pt x="542" y="428"/>
                  <a:pt x="547" y="435"/>
                  <a:pt x="547" y="440"/>
                </a:cubicBezTo>
                <a:cubicBezTo>
                  <a:pt x="548" y="450"/>
                  <a:pt x="551" y="467"/>
                  <a:pt x="551" y="471"/>
                </a:cubicBezTo>
                <a:cubicBezTo>
                  <a:pt x="551" y="552"/>
                  <a:pt x="551" y="552"/>
                  <a:pt x="551" y="552"/>
                </a:cubicBezTo>
                <a:lnTo>
                  <a:pt x="392" y="552"/>
                </a:lnTo>
                <a:close/>
                <a:moveTo>
                  <a:pt x="104" y="387"/>
                </a:moveTo>
                <a:cubicBezTo>
                  <a:pt x="105" y="387"/>
                  <a:pt x="105" y="387"/>
                  <a:pt x="105" y="387"/>
                </a:cubicBezTo>
                <a:cubicBezTo>
                  <a:pt x="123" y="387"/>
                  <a:pt x="144" y="369"/>
                  <a:pt x="147" y="328"/>
                </a:cubicBezTo>
                <a:cubicBezTo>
                  <a:pt x="148" y="309"/>
                  <a:pt x="141" y="297"/>
                  <a:pt x="135" y="290"/>
                </a:cubicBezTo>
                <a:cubicBezTo>
                  <a:pt x="129" y="284"/>
                  <a:pt x="123" y="281"/>
                  <a:pt x="117" y="279"/>
                </a:cubicBezTo>
                <a:cubicBezTo>
                  <a:pt x="118" y="272"/>
                  <a:pt x="120" y="260"/>
                  <a:pt x="121" y="252"/>
                </a:cubicBezTo>
                <a:cubicBezTo>
                  <a:pt x="121" y="247"/>
                  <a:pt x="126" y="239"/>
                  <a:pt x="136" y="235"/>
                </a:cubicBezTo>
                <a:cubicBezTo>
                  <a:pt x="148" y="231"/>
                  <a:pt x="164" y="226"/>
                  <a:pt x="172" y="223"/>
                </a:cubicBezTo>
                <a:cubicBezTo>
                  <a:pt x="172" y="223"/>
                  <a:pt x="172" y="223"/>
                  <a:pt x="172" y="223"/>
                </a:cubicBezTo>
                <a:cubicBezTo>
                  <a:pt x="178" y="230"/>
                  <a:pt x="186" y="234"/>
                  <a:pt x="196" y="234"/>
                </a:cubicBezTo>
                <a:cubicBezTo>
                  <a:pt x="206" y="234"/>
                  <a:pt x="214" y="230"/>
                  <a:pt x="220" y="223"/>
                </a:cubicBezTo>
                <a:cubicBezTo>
                  <a:pt x="221" y="223"/>
                  <a:pt x="221" y="223"/>
                  <a:pt x="221" y="223"/>
                </a:cubicBezTo>
                <a:cubicBezTo>
                  <a:pt x="228" y="226"/>
                  <a:pt x="244" y="231"/>
                  <a:pt x="256" y="235"/>
                </a:cubicBezTo>
                <a:cubicBezTo>
                  <a:pt x="267" y="239"/>
                  <a:pt x="271" y="247"/>
                  <a:pt x="272" y="252"/>
                </a:cubicBezTo>
                <a:cubicBezTo>
                  <a:pt x="272" y="260"/>
                  <a:pt x="274" y="272"/>
                  <a:pt x="275" y="279"/>
                </a:cubicBezTo>
                <a:cubicBezTo>
                  <a:pt x="269" y="281"/>
                  <a:pt x="263" y="285"/>
                  <a:pt x="258" y="290"/>
                </a:cubicBezTo>
                <a:cubicBezTo>
                  <a:pt x="252" y="297"/>
                  <a:pt x="245" y="309"/>
                  <a:pt x="246" y="328"/>
                </a:cubicBezTo>
                <a:cubicBezTo>
                  <a:pt x="249" y="369"/>
                  <a:pt x="269" y="387"/>
                  <a:pt x="288" y="387"/>
                </a:cubicBezTo>
                <a:cubicBezTo>
                  <a:pt x="288" y="387"/>
                  <a:pt x="288" y="387"/>
                  <a:pt x="288" y="387"/>
                </a:cubicBezTo>
                <a:cubicBezTo>
                  <a:pt x="307" y="387"/>
                  <a:pt x="327" y="369"/>
                  <a:pt x="330" y="328"/>
                </a:cubicBezTo>
                <a:cubicBezTo>
                  <a:pt x="332" y="309"/>
                  <a:pt x="325" y="297"/>
                  <a:pt x="318" y="290"/>
                </a:cubicBezTo>
                <a:cubicBezTo>
                  <a:pt x="313" y="284"/>
                  <a:pt x="307" y="281"/>
                  <a:pt x="301" y="279"/>
                </a:cubicBezTo>
                <a:cubicBezTo>
                  <a:pt x="302" y="272"/>
                  <a:pt x="304" y="260"/>
                  <a:pt x="304" y="252"/>
                </a:cubicBezTo>
                <a:cubicBezTo>
                  <a:pt x="305" y="247"/>
                  <a:pt x="309" y="239"/>
                  <a:pt x="320" y="235"/>
                </a:cubicBezTo>
                <a:cubicBezTo>
                  <a:pt x="332" y="231"/>
                  <a:pt x="348" y="226"/>
                  <a:pt x="356" y="223"/>
                </a:cubicBezTo>
                <a:cubicBezTo>
                  <a:pt x="356" y="223"/>
                  <a:pt x="356" y="223"/>
                  <a:pt x="356" y="223"/>
                </a:cubicBezTo>
                <a:cubicBezTo>
                  <a:pt x="362" y="230"/>
                  <a:pt x="370" y="234"/>
                  <a:pt x="380" y="234"/>
                </a:cubicBezTo>
                <a:cubicBezTo>
                  <a:pt x="390" y="234"/>
                  <a:pt x="398" y="230"/>
                  <a:pt x="404" y="223"/>
                </a:cubicBezTo>
                <a:cubicBezTo>
                  <a:pt x="404" y="223"/>
                  <a:pt x="404" y="223"/>
                  <a:pt x="404" y="223"/>
                </a:cubicBezTo>
                <a:cubicBezTo>
                  <a:pt x="412" y="226"/>
                  <a:pt x="428" y="231"/>
                  <a:pt x="440" y="235"/>
                </a:cubicBezTo>
                <a:cubicBezTo>
                  <a:pt x="450" y="239"/>
                  <a:pt x="455" y="247"/>
                  <a:pt x="455" y="252"/>
                </a:cubicBezTo>
                <a:cubicBezTo>
                  <a:pt x="456" y="260"/>
                  <a:pt x="458" y="272"/>
                  <a:pt x="459" y="279"/>
                </a:cubicBezTo>
                <a:cubicBezTo>
                  <a:pt x="453" y="281"/>
                  <a:pt x="447" y="285"/>
                  <a:pt x="442" y="290"/>
                </a:cubicBezTo>
                <a:cubicBezTo>
                  <a:pt x="436" y="297"/>
                  <a:pt x="428" y="309"/>
                  <a:pt x="430" y="328"/>
                </a:cubicBezTo>
                <a:cubicBezTo>
                  <a:pt x="433" y="369"/>
                  <a:pt x="453" y="387"/>
                  <a:pt x="472" y="387"/>
                </a:cubicBezTo>
                <a:cubicBezTo>
                  <a:pt x="472" y="387"/>
                  <a:pt x="472" y="387"/>
                  <a:pt x="472" y="387"/>
                </a:cubicBezTo>
                <a:cubicBezTo>
                  <a:pt x="491" y="387"/>
                  <a:pt x="511" y="369"/>
                  <a:pt x="514" y="328"/>
                </a:cubicBezTo>
                <a:cubicBezTo>
                  <a:pt x="516" y="309"/>
                  <a:pt x="509" y="297"/>
                  <a:pt x="502" y="290"/>
                </a:cubicBezTo>
                <a:cubicBezTo>
                  <a:pt x="497" y="284"/>
                  <a:pt x="490" y="280"/>
                  <a:pt x="484" y="278"/>
                </a:cubicBezTo>
                <a:cubicBezTo>
                  <a:pt x="483" y="274"/>
                  <a:pt x="481" y="258"/>
                  <a:pt x="480" y="249"/>
                </a:cubicBezTo>
                <a:cubicBezTo>
                  <a:pt x="478" y="233"/>
                  <a:pt x="466" y="219"/>
                  <a:pt x="448" y="212"/>
                </a:cubicBezTo>
                <a:cubicBezTo>
                  <a:pt x="436" y="208"/>
                  <a:pt x="420" y="203"/>
                  <a:pt x="412" y="200"/>
                </a:cubicBezTo>
                <a:cubicBezTo>
                  <a:pt x="411" y="200"/>
                  <a:pt x="411" y="200"/>
                  <a:pt x="411" y="200"/>
                </a:cubicBezTo>
                <a:cubicBezTo>
                  <a:pt x="397" y="195"/>
                  <a:pt x="389" y="201"/>
                  <a:pt x="385" y="207"/>
                </a:cubicBezTo>
                <a:cubicBezTo>
                  <a:pt x="384" y="209"/>
                  <a:pt x="383" y="209"/>
                  <a:pt x="380" y="209"/>
                </a:cubicBezTo>
                <a:cubicBezTo>
                  <a:pt x="377" y="209"/>
                  <a:pt x="376" y="209"/>
                  <a:pt x="375" y="207"/>
                </a:cubicBezTo>
                <a:cubicBezTo>
                  <a:pt x="371" y="201"/>
                  <a:pt x="363" y="195"/>
                  <a:pt x="348" y="200"/>
                </a:cubicBezTo>
                <a:cubicBezTo>
                  <a:pt x="348" y="200"/>
                  <a:pt x="348" y="200"/>
                  <a:pt x="348" y="200"/>
                </a:cubicBezTo>
                <a:cubicBezTo>
                  <a:pt x="340" y="203"/>
                  <a:pt x="324" y="208"/>
                  <a:pt x="312" y="212"/>
                </a:cubicBezTo>
                <a:cubicBezTo>
                  <a:pt x="302" y="216"/>
                  <a:pt x="294" y="222"/>
                  <a:pt x="288" y="229"/>
                </a:cubicBezTo>
                <a:cubicBezTo>
                  <a:pt x="282" y="222"/>
                  <a:pt x="274" y="216"/>
                  <a:pt x="264" y="212"/>
                </a:cubicBezTo>
                <a:cubicBezTo>
                  <a:pt x="252" y="208"/>
                  <a:pt x="236" y="203"/>
                  <a:pt x="228" y="200"/>
                </a:cubicBezTo>
                <a:cubicBezTo>
                  <a:pt x="228" y="200"/>
                  <a:pt x="228" y="200"/>
                  <a:pt x="228" y="200"/>
                </a:cubicBezTo>
                <a:cubicBezTo>
                  <a:pt x="213" y="195"/>
                  <a:pt x="205" y="201"/>
                  <a:pt x="201" y="207"/>
                </a:cubicBezTo>
                <a:cubicBezTo>
                  <a:pt x="200" y="209"/>
                  <a:pt x="199" y="209"/>
                  <a:pt x="196" y="209"/>
                </a:cubicBezTo>
                <a:cubicBezTo>
                  <a:pt x="193" y="209"/>
                  <a:pt x="192" y="209"/>
                  <a:pt x="191" y="207"/>
                </a:cubicBezTo>
                <a:cubicBezTo>
                  <a:pt x="187" y="201"/>
                  <a:pt x="179" y="195"/>
                  <a:pt x="165" y="200"/>
                </a:cubicBezTo>
                <a:cubicBezTo>
                  <a:pt x="164" y="200"/>
                  <a:pt x="164" y="200"/>
                  <a:pt x="164" y="200"/>
                </a:cubicBezTo>
                <a:cubicBezTo>
                  <a:pt x="156" y="203"/>
                  <a:pt x="140" y="208"/>
                  <a:pt x="128" y="212"/>
                </a:cubicBezTo>
                <a:cubicBezTo>
                  <a:pt x="110" y="219"/>
                  <a:pt x="98" y="233"/>
                  <a:pt x="96" y="249"/>
                </a:cubicBezTo>
                <a:cubicBezTo>
                  <a:pt x="95" y="258"/>
                  <a:pt x="93" y="274"/>
                  <a:pt x="92" y="278"/>
                </a:cubicBezTo>
                <a:cubicBezTo>
                  <a:pt x="86" y="281"/>
                  <a:pt x="80" y="284"/>
                  <a:pt x="74" y="290"/>
                </a:cubicBezTo>
                <a:cubicBezTo>
                  <a:pt x="68" y="297"/>
                  <a:pt x="61" y="309"/>
                  <a:pt x="62" y="328"/>
                </a:cubicBezTo>
                <a:cubicBezTo>
                  <a:pt x="65" y="369"/>
                  <a:pt x="85" y="387"/>
                  <a:pt x="104" y="387"/>
                </a:cubicBezTo>
                <a:close/>
                <a:moveTo>
                  <a:pt x="490" y="326"/>
                </a:moveTo>
                <a:cubicBezTo>
                  <a:pt x="488" y="351"/>
                  <a:pt x="478" y="362"/>
                  <a:pt x="472" y="362"/>
                </a:cubicBezTo>
                <a:cubicBezTo>
                  <a:pt x="472" y="362"/>
                  <a:pt x="472" y="362"/>
                  <a:pt x="472" y="362"/>
                </a:cubicBezTo>
                <a:cubicBezTo>
                  <a:pt x="466" y="362"/>
                  <a:pt x="456" y="351"/>
                  <a:pt x="454" y="326"/>
                </a:cubicBezTo>
                <a:cubicBezTo>
                  <a:pt x="454" y="318"/>
                  <a:pt x="456" y="311"/>
                  <a:pt x="460" y="307"/>
                </a:cubicBezTo>
                <a:cubicBezTo>
                  <a:pt x="464" y="302"/>
                  <a:pt x="470" y="301"/>
                  <a:pt x="472" y="301"/>
                </a:cubicBezTo>
                <a:cubicBezTo>
                  <a:pt x="472" y="301"/>
                  <a:pt x="472" y="301"/>
                  <a:pt x="472" y="301"/>
                </a:cubicBezTo>
                <a:cubicBezTo>
                  <a:pt x="474" y="301"/>
                  <a:pt x="480" y="302"/>
                  <a:pt x="484" y="307"/>
                </a:cubicBezTo>
                <a:cubicBezTo>
                  <a:pt x="489" y="311"/>
                  <a:pt x="490" y="318"/>
                  <a:pt x="490" y="326"/>
                </a:cubicBezTo>
                <a:close/>
                <a:moveTo>
                  <a:pt x="306" y="326"/>
                </a:moveTo>
                <a:cubicBezTo>
                  <a:pt x="304" y="351"/>
                  <a:pt x="295" y="362"/>
                  <a:pt x="288" y="362"/>
                </a:cubicBezTo>
                <a:cubicBezTo>
                  <a:pt x="288" y="362"/>
                  <a:pt x="288" y="362"/>
                  <a:pt x="288" y="362"/>
                </a:cubicBezTo>
                <a:cubicBezTo>
                  <a:pt x="282" y="362"/>
                  <a:pt x="272" y="351"/>
                  <a:pt x="271" y="326"/>
                </a:cubicBezTo>
                <a:cubicBezTo>
                  <a:pt x="270" y="318"/>
                  <a:pt x="272" y="311"/>
                  <a:pt x="276" y="307"/>
                </a:cubicBezTo>
                <a:cubicBezTo>
                  <a:pt x="280" y="302"/>
                  <a:pt x="286" y="301"/>
                  <a:pt x="288" y="301"/>
                </a:cubicBezTo>
                <a:cubicBezTo>
                  <a:pt x="288" y="301"/>
                  <a:pt x="288" y="301"/>
                  <a:pt x="288" y="301"/>
                </a:cubicBezTo>
                <a:cubicBezTo>
                  <a:pt x="290" y="301"/>
                  <a:pt x="296" y="302"/>
                  <a:pt x="300" y="307"/>
                </a:cubicBezTo>
                <a:cubicBezTo>
                  <a:pt x="305" y="311"/>
                  <a:pt x="306" y="318"/>
                  <a:pt x="306" y="326"/>
                </a:cubicBezTo>
                <a:close/>
                <a:moveTo>
                  <a:pt x="92" y="307"/>
                </a:moveTo>
                <a:cubicBezTo>
                  <a:pt x="96" y="302"/>
                  <a:pt x="102" y="301"/>
                  <a:pt x="104" y="301"/>
                </a:cubicBezTo>
                <a:cubicBezTo>
                  <a:pt x="105" y="301"/>
                  <a:pt x="105" y="301"/>
                  <a:pt x="105" y="301"/>
                </a:cubicBezTo>
                <a:cubicBezTo>
                  <a:pt x="107" y="301"/>
                  <a:pt x="112" y="302"/>
                  <a:pt x="117" y="307"/>
                </a:cubicBezTo>
                <a:cubicBezTo>
                  <a:pt x="121" y="311"/>
                  <a:pt x="123" y="318"/>
                  <a:pt x="122" y="326"/>
                </a:cubicBezTo>
                <a:cubicBezTo>
                  <a:pt x="120" y="351"/>
                  <a:pt x="111" y="362"/>
                  <a:pt x="105" y="362"/>
                </a:cubicBezTo>
                <a:cubicBezTo>
                  <a:pt x="104" y="362"/>
                  <a:pt x="104" y="362"/>
                  <a:pt x="104" y="362"/>
                </a:cubicBezTo>
                <a:cubicBezTo>
                  <a:pt x="98" y="362"/>
                  <a:pt x="88" y="351"/>
                  <a:pt x="87" y="326"/>
                </a:cubicBezTo>
                <a:cubicBezTo>
                  <a:pt x="86" y="318"/>
                  <a:pt x="88" y="311"/>
                  <a:pt x="92" y="307"/>
                </a:cubicBezTo>
                <a:close/>
                <a:moveTo>
                  <a:pt x="196" y="198"/>
                </a:moveTo>
                <a:cubicBezTo>
                  <a:pt x="197" y="198"/>
                  <a:pt x="197" y="198"/>
                  <a:pt x="197" y="198"/>
                </a:cubicBezTo>
                <a:cubicBezTo>
                  <a:pt x="215" y="198"/>
                  <a:pt x="236" y="180"/>
                  <a:pt x="238" y="140"/>
                </a:cubicBezTo>
                <a:cubicBezTo>
                  <a:pt x="240" y="120"/>
                  <a:pt x="233" y="108"/>
                  <a:pt x="227" y="102"/>
                </a:cubicBezTo>
                <a:cubicBezTo>
                  <a:pt x="217" y="91"/>
                  <a:pt x="204" y="88"/>
                  <a:pt x="197" y="88"/>
                </a:cubicBezTo>
                <a:cubicBezTo>
                  <a:pt x="196" y="88"/>
                  <a:pt x="196" y="88"/>
                  <a:pt x="196" y="88"/>
                </a:cubicBezTo>
                <a:cubicBezTo>
                  <a:pt x="188" y="88"/>
                  <a:pt x="176" y="91"/>
                  <a:pt x="166" y="102"/>
                </a:cubicBezTo>
                <a:cubicBezTo>
                  <a:pt x="160" y="108"/>
                  <a:pt x="153" y="120"/>
                  <a:pt x="154" y="140"/>
                </a:cubicBezTo>
                <a:cubicBezTo>
                  <a:pt x="157" y="180"/>
                  <a:pt x="177" y="198"/>
                  <a:pt x="196" y="198"/>
                </a:cubicBezTo>
                <a:close/>
                <a:moveTo>
                  <a:pt x="184" y="118"/>
                </a:moveTo>
                <a:cubicBezTo>
                  <a:pt x="188" y="114"/>
                  <a:pt x="194" y="112"/>
                  <a:pt x="196" y="112"/>
                </a:cubicBezTo>
                <a:cubicBezTo>
                  <a:pt x="197" y="112"/>
                  <a:pt x="197" y="112"/>
                  <a:pt x="197" y="112"/>
                </a:cubicBezTo>
                <a:cubicBezTo>
                  <a:pt x="198" y="112"/>
                  <a:pt x="204" y="114"/>
                  <a:pt x="209" y="118"/>
                </a:cubicBezTo>
                <a:cubicBezTo>
                  <a:pt x="213" y="123"/>
                  <a:pt x="215" y="129"/>
                  <a:pt x="214" y="138"/>
                </a:cubicBezTo>
                <a:cubicBezTo>
                  <a:pt x="212" y="162"/>
                  <a:pt x="203" y="173"/>
                  <a:pt x="197" y="173"/>
                </a:cubicBezTo>
                <a:cubicBezTo>
                  <a:pt x="196" y="173"/>
                  <a:pt x="196" y="173"/>
                  <a:pt x="196" y="173"/>
                </a:cubicBezTo>
                <a:cubicBezTo>
                  <a:pt x="190" y="173"/>
                  <a:pt x="180" y="162"/>
                  <a:pt x="179" y="138"/>
                </a:cubicBezTo>
                <a:cubicBezTo>
                  <a:pt x="178" y="129"/>
                  <a:pt x="180" y="123"/>
                  <a:pt x="184" y="118"/>
                </a:cubicBezTo>
                <a:close/>
                <a:moveTo>
                  <a:pt x="380" y="198"/>
                </a:moveTo>
                <a:cubicBezTo>
                  <a:pt x="380" y="198"/>
                  <a:pt x="380" y="198"/>
                  <a:pt x="380" y="198"/>
                </a:cubicBezTo>
                <a:cubicBezTo>
                  <a:pt x="399" y="198"/>
                  <a:pt x="419" y="180"/>
                  <a:pt x="422" y="140"/>
                </a:cubicBezTo>
                <a:cubicBezTo>
                  <a:pt x="424" y="120"/>
                  <a:pt x="417" y="108"/>
                  <a:pt x="410" y="102"/>
                </a:cubicBezTo>
                <a:cubicBezTo>
                  <a:pt x="401" y="91"/>
                  <a:pt x="388" y="88"/>
                  <a:pt x="380" y="88"/>
                </a:cubicBezTo>
                <a:cubicBezTo>
                  <a:pt x="380" y="88"/>
                  <a:pt x="380" y="88"/>
                  <a:pt x="380" y="88"/>
                </a:cubicBezTo>
                <a:cubicBezTo>
                  <a:pt x="372" y="88"/>
                  <a:pt x="359" y="91"/>
                  <a:pt x="350" y="102"/>
                </a:cubicBezTo>
                <a:cubicBezTo>
                  <a:pt x="344" y="108"/>
                  <a:pt x="337" y="120"/>
                  <a:pt x="338" y="140"/>
                </a:cubicBezTo>
                <a:cubicBezTo>
                  <a:pt x="341" y="180"/>
                  <a:pt x="361" y="198"/>
                  <a:pt x="380" y="198"/>
                </a:cubicBezTo>
                <a:close/>
                <a:moveTo>
                  <a:pt x="368" y="118"/>
                </a:moveTo>
                <a:cubicBezTo>
                  <a:pt x="372" y="114"/>
                  <a:pt x="378" y="112"/>
                  <a:pt x="380" y="112"/>
                </a:cubicBezTo>
                <a:cubicBezTo>
                  <a:pt x="380" y="112"/>
                  <a:pt x="380" y="112"/>
                  <a:pt x="380" y="112"/>
                </a:cubicBezTo>
                <a:cubicBezTo>
                  <a:pt x="382" y="112"/>
                  <a:pt x="388" y="114"/>
                  <a:pt x="392" y="118"/>
                </a:cubicBezTo>
                <a:cubicBezTo>
                  <a:pt x="397" y="123"/>
                  <a:pt x="398" y="129"/>
                  <a:pt x="398" y="138"/>
                </a:cubicBezTo>
                <a:cubicBezTo>
                  <a:pt x="396" y="162"/>
                  <a:pt x="387" y="173"/>
                  <a:pt x="380" y="173"/>
                </a:cubicBezTo>
                <a:cubicBezTo>
                  <a:pt x="380" y="173"/>
                  <a:pt x="380" y="173"/>
                  <a:pt x="380" y="173"/>
                </a:cubicBezTo>
                <a:cubicBezTo>
                  <a:pt x="374" y="173"/>
                  <a:pt x="364" y="162"/>
                  <a:pt x="362" y="138"/>
                </a:cubicBezTo>
                <a:cubicBezTo>
                  <a:pt x="362" y="129"/>
                  <a:pt x="364" y="123"/>
                  <a:pt x="368" y="11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ja-JP" altLang="en-US" sz="700">
              <a:solidFill>
                <a:schemeClr val="accent1"/>
              </a:solidFill>
            </a:endParaRPr>
          </a:p>
        </p:txBody>
      </p:sp>
      <p:sp>
        <p:nvSpPr>
          <p:cNvPr id="9" name="Rectangle 8">
            <a:extLst>
              <a:ext uri="{FF2B5EF4-FFF2-40B4-BE49-F238E27FC236}">
                <a16:creationId xmlns:a16="http://schemas.microsoft.com/office/drawing/2014/main" id="{9673456A-DDC3-3374-71EC-7B0138256909}"/>
              </a:ext>
            </a:extLst>
          </p:cNvPr>
          <p:cNvSpPr/>
          <p:nvPr/>
        </p:nvSpPr>
        <p:spPr>
          <a:xfrm rot="5400000">
            <a:off x="8976514" y="3400425"/>
            <a:ext cx="71438" cy="5473700"/>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16" name="Rectangle 15">
            <a:extLst>
              <a:ext uri="{FF2B5EF4-FFF2-40B4-BE49-F238E27FC236}">
                <a16:creationId xmlns:a16="http://schemas.microsoft.com/office/drawing/2014/main" id="{4ADCDAA5-456F-4D18-3B53-B12FF6B12F91}"/>
              </a:ext>
            </a:extLst>
          </p:cNvPr>
          <p:cNvSpPr/>
          <p:nvPr/>
        </p:nvSpPr>
        <p:spPr>
          <a:xfrm rot="5400000">
            <a:off x="3144042" y="3400425"/>
            <a:ext cx="71438" cy="54737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3" name="Rectangle 2">
            <a:extLst>
              <a:ext uri="{FF2B5EF4-FFF2-40B4-BE49-F238E27FC236}">
                <a16:creationId xmlns:a16="http://schemas.microsoft.com/office/drawing/2014/main" id="{F38D3739-5FBA-4E82-6EF0-6C560696B58C}"/>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1076096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26D02910-881C-50EE-F448-D03745506520}"/>
              </a:ext>
            </a:extLst>
          </p:cNvPr>
          <p:cNvPicPr>
            <a:picLocks noGrp="1" noChangeAspect="1"/>
          </p:cNvPicPr>
          <p:nvPr>
            <p:ph type="pic" sz="quarter" idx="10"/>
          </p:nvPr>
        </p:nvPicPr>
        <p:blipFill rotWithShape="1">
          <a:blip r:embed="rId3"/>
          <a:srcRect l="2917" r="32559"/>
          <a:stretch/>
        </p:blipFill>
        <p:spPr>
          <a:xfrm>
            <a:off x="4327525" y="0"/>
            <a:ext cx="7864475" cy="6858000"/>
          </a:xfrm>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 name="Title 1"/>
          <p:cNvSpPr>
            <a:spLocks noGrp="1"/>
          </p:cNvSpPr>
          <p:nvPr>
            <p:ph type="ctrTitle"/>
          </p:nvPr>
        </p:nvSpPr>
        <p:spPr>
          <a:xfrm>
            <a:off x="442913" y="1893539"/>
            <a:ext cx="7418387" cy="2428875"/>
          </a:xfrm>
        </p:spPr>
        <p:txBody>
          <a:bodyPr vert="horz">
            <a:normAutofit/>
          </a:bodyPr>
          <a:lstStyle/>
          <a:p>
            <a:pPr>
              <a:lnSpc>
                <a:spcPct val="90000"/>
              </a:lnSpc>
            </a:pPr>
            <a:r>
              <a:rPr lang="lv-LV" sz="4000" dirty="0">
                <a:latin typeface="+mj-lt"/>
              </a:rPr>
              <a:t>3.1. Valsts civilās aizsardzības sistēmas loma nacionālās drošības sistēmā</a:t>
            </a:r>
            <a:endParaRPr lang="en-GB" sz="4000" dirty="0">
              <a:latin typeface="+mj-lt"/>
              <a:cs typeface="Arial"/>
            </a:endParaRPr>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Tree>
    <p:extLst>
      <p:ext uri="{BB962C8B-B14F-4D97-AF65-F5344CB8AC3E}">
        <p14:creationId xmlns:p14="http://schemas.microsoft.com/office/powerpoint/2010/main" val="3901568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AFDC560A-5BF9-D6CE-3314-7CEACB64051C}"/>
              </a:ext>
            </a:extLst>
          </p:cNvPr>
          <p:cNvSpPr/>
          <p:nvPr/>
        </p:nvSpPr>
        <p:spPr>
          <a:xfrm>
            <a:off x="1120997" y="2504729"/>
            <a:ext cx="6740303" cy="504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dirty="0">
                <a:solidFill>
                  <a:schemeClr val="tx1"/>
                </a:solidFill>
              </a:rPr>
              <a:t>Garantēta valsts neatkarība </a:t>
            </a:r>
          </a:p>
        </p:txBody>
      </p:sp>
      <p:sp>
        <p:nvSpPr>
          <p:cNvPr id="49" name="Rectangle 48">
            <a:extLst>
              <a:ext uri="{FF2B5EF4-FFF2-40B4-BE49-F238E27FC236}">
                <a16:creationId xmlns:a16="http://schemas.microsoft.com/office/drawing/2014/main" id="{FA308291-F949-9F93-0921-81C70775F4E7}"/>
              </a:ext>
            </a:extLst>
          </p:cNvPr>
          <p:cNvSpPr/>
          <p:nvPr/>
        </p:nvSpPr>
        <p:spPr>
          <a:xfrm>
            <a:off x="1120997" y="3151863"/>
            <a:ext cx="6740303" cy="504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dirty="0">
                <a:solidFill>
                  <a:schemeClr val="tx1"/>
                </a:solidFill>
              </a:rPr>
              <a:t>Tās konstitucionālā iekārta un teritoriālā integritāte </a:t>
            </a:r>
          </a:p>
        </p:txBody>
      </p:sp>
      <p:sp>
        <p:nvSpPr>
          <p:cNvPr id="50" name="Rectangle 49">
            <a:extLst>
              <a:ext uri="{FF2B5EF4-FFF2-40B4-BE49-F238E27FC236}">
                <a16:creationId xmlns:a16="http://schemas.microsoft.com/office/drawing/2014/main" id="{D24CC9FC-62A3-4FC4-EDFD-159BC0B2BB2E}"/>
              </a:ext>
            </a:extLst>
          </p:cNvPr>
          <p:cNvSpPr/>
          <p:nvPr/>
        </p:nvSpPr>
        <p:spPr>
          <a:xfrm>
            <a:off x="1120997" y="3798997"/>
            <a:ext cx="6740303" cy="504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dirty="0">
                <a:solidFill>
                  <a:schemeClr val="tx1"/>
                </a:solidFill>
              </a:rPr>
              <a:t>Sabiedrības brīvas attīstības perspektīva</a:t>
            </a:r>
          </a:p>
        </p:txBody>
      </p:sp>
      <p:sp>
        <p:nvSpPr>
          <p:cNvPr id="51" name="Rectangle 50">
            <a:extLst>
              <a:ext uri="{FF2B5EF4-FFF2-40B4-BE49-F238E27FC236}">
                <a16:creationId xmlns:a16="http://schemas.microsoft.com/office/drawing/2014/main" id="{E8E84647-1F78-BB32-3BEE-C5EC190E19AD}"/>
              </a:ext>
            </a:extLst>
          </p:cNvPr>
          <p:cNvSpPr/>
          <p:nvPr/>
        </p:nvSpPr>
        <p:spPr>
          <a:xfrm>
            <a:off x="1120997" y="4446131"/>
            <a:ext cx="6740303" cy="504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dirty="0">
                <a:solidFill>
                  <a:schemeClr val="tx1"/>
                </a:solidFill>
              </a:rPr>
              <a:t>Labklājība</a:t>
            </a:r>
          </a:p>
        </p:txBody>
      </p:sp>
      <p:sp>
        <p:nvSpPr>
          <p:cNvPr id="52" name="Rectangle 51">
            <a:extLst>
              <a:ext uri="{FF2B5EF4-FFF2-40B4-BE49-F238E27FC236}">
                <a16:creationId xmlns:a16="http://schemas.microsoft.com/office/drawing/2014/main" id="{A4AEA65F-E28E-EBF9-1524-A5FA297DA37C}"/>
              </a:ext>
            </a:extLst>
          </p:cNvPr>
          <p:cNvSpPr/>
          <p:nvPr/>
        </p:nvSpPr>
        <p:spPr>
          <a:xfrm>
            <a:off x="1120997" y="5093265"/>
            <a:ext cx="6740303" cy="504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dirty="0">
                <a:solidFill>
                  <a:schemeClr val="tx1"/>
                </a:solidFill>
              </a:rPr>
              <a:t>Stabilitāte</a:t>
            </a:r>
          </a:p>
        </p:txBody>
      </p:sp>
      <p:sp>
        <p:nvSpPr>
          <p:cNvPr id="63490" name="Title 1">
            <a:extLst>
              <a:ext uri="{FF2B5EF4-FFF2-40B4-BE49-F238E27FC236}">
                <a16:creationId xmlns:a16="http://schemas.microsoft.com/office/drawing/2014/main" id="{80D7E509-D312-0E3E-6E10-105079AB376F}"/>
              </a:ext>
            </a:extLst>
          </p:cNvPr>
          <p:cNvSpPr>
            <a:spLocks noGrp="1"/>
          </p:cNvSpPr>
          <p:nvPr>
            <p:ph type="title"/>
          </p:nvPr>
        </p:nvSpPr>
        <p:spPr>
          <a:xfrm>
            <a:off x="442913" y="432001"/>
            <a:ext cx="11306175" cy="1387274"/>
          </a:xfrm>
        </p:spPr>
        <p:txBody>
          <a:bodyPr vert="horz">
            <a:normAutofit/>
          </a:bodyPr>
          <a:lstStyle/>
          <a:p>
            <a:r>
              <a:rPr lang="lv-LV" altLang="lv-LV"/>
              <a:t>Nacionālā drošības sistēma</a:t>
            </a:r>
            <a:endParaRPr lang="en-US" altLang="lv-LV"/>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9DEB5B7-0CCF-447A-91D6-F7DB098D19F7}" type="slidenum">
              <a:rPr kumimoji="0" lang="lv-LV" altLang="en-US" sz="750" b="0" i="0" u="none" strike="noStrike" kern="1200" cap="none" spc="0" normalizeH="0" baseline="0" noProof="0">
                <a:ln>
                  <a:noFill/>
                </a:ln>
                <a:solidFill>
                  <a:srgbClr val="898989"/>
                </a:solidFill>
                <a:effectLst/>
                <a:uLnTx/>
                <a:uFillTx/>
                <a:latin typeface="Times New Roman" panose="02020603050405020304" pitchFamily="18"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lv-LV" altLang="en-US" sz="750" b="0" i="0" u="none" strike="noStrike" kern="1200" cap="none" spc="0" normalizeH="0" baseline="0" noProof="0">
              <a:ln>
                <a:noFill/>
              </a:ln>
              <a:solidFill>
                <a:srgbClr val="898989"/>
              </a:solidFill>
              <a:effectLst/>
              <a:uLnTx/>
              <a:uFillTx/>
              <a:latin typeface="Times New Roman" panose="02020603050405020304" pitchFamily="18" charset="0"/>
              <a:ea typeface="+mn-ea"/>
              <a:cs typeface="Arial" panose="020B0604020202020204" pitchFamily="34" charset="0"/>
            </a:endParaRPr>
          </a:p>
        </p:txBody>
      </p:sp>
      <p:sp>
        <p:nvSpPr>
          <p:cNvPr id="3" name="Rectangle 2">
            <a:extLst>
              <a:ext uri="{FF2B5EF4-FFF2-40B4-BE49-F238E27FC236}">
                <a16:creationId xmlns:a16="http://schemas.microsoft.com/office/drawing/2014/main" id="{3E1D86CA-4CAE-5FCE-2B67-619C5C551138}"/>
              </a:ext>
            </a:extLst>
          </p:cNvPr>
          <p:cNvSpPr/>
          <p:nvPr/>
        </p:nvSpPr>
        <p:spPr>
          <a:xfrm>
            <a:off x="441326" y="1819275"/>
            <a:ext cx="7419974" cy="576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b="1" dirty="0"/>
              <a:t>Nacionālā drošība ir valsts un sabiedrības īstenotu vienotu, </a:t>
            </a:r>
            <a:endParaRPr lang="en-US" sz="1400" b="1" dirty="0"/>
          </a:p>
          <a:p>
            <a:pPr>
              <a:lnSpc>
                <a:spcPct val="100000"/>
              </a:lnSpc>
            </a:pPr>
            <a:r>
              <a:rPr lang="lv-LV" sz="1400" b="1" dirty="0"/>
              <a:t>mērķtiecīgu pasākumu rezultātā sasniegts stāvoklis, kurā ir: </a:t>
            </a:r>
          </a:p>
        </p:txBody>
      </p:sp>
      <p:sp>
        <p:nvSpPr>
          <p:cNvPr id="5" name="Rectangle 4">
            <a:extLst>
              <a:ext uri="{FF2B5EF4-FFF2-40B4-BE49-F238E27FC236}">
                <a16:creationId xmlns:a16="http://schemas.microsoft.com/office/drawing/2014/main" id="{AF1D41B2-F2C3-AD11-86E1-46D6DC5811D6}"/>
              </a:ext>
            </a:extLst>
          </p:cNvPr>
          <p:cNvSpPr/>
          <p:nvPr/>
        </p:nvSpPr>
        <p:spPr>
          <a:xfrm>
            <a:off x="7285300" y="1819275"/>
            <a:ext cx="576000" cy="576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6" name="Rectangle 5">
            <a:extLst>
              <a:ext uri="{FF2B5EF4-FFF2-40B4-BE49-F238E27FC236}">
                <a16:creationId xmlns:a16="http://schemas.microsoft.com/office/drawing/2014/main" id="{BE5905CA-BE91-3234-C61E-B5B8C3F83D5C}"/>
              </a:ext>
            </a:extLst>
          </p:cNvPr>
          <p:cNvSpPr/>
          <p:nvPr/>
        </p:nvSpPr>
        <p:spPr>
          <a:xfrm>
            <a:off x="7213300" y="1819275"/>
            <a:ext cx="72000" cy="576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nvGrpSpPr>
          <p:cNvPr id="21" name="Group 20">
            <a:extLst>
              <a:ext uri="{FF2B5EF4-FFF2-40B4-BE49-F238E27FC236}">
                <a16:creationId xmlns:a16="http://schemas.microsoft.com/office/drawing/2014/main" id="{D7169B42-BA4C-DD93-E839-A3E5A1E863F5}"/>
              </a:ext>
            </a:extLst>
          </p:cNvPr>
          <p:cNvGrpSpPr/>
          <p:nvPr/>
        </p:nvGrpSpPr>
        <p:grpSpPr>
          <a:xfrm>
            <a:off x="441326" y="2506663"/>
            <a:ext cx="576000" cy="503238"/>
            <a:chOff x="441326" y="2506663"/>
            <a:chExt cx="576000" cy="503238"/>
          </a:xfrm>
        </p:grpSpPr>
        <p:sp>
          <p:nvSpPr>
            <p:cNvPr id="7" name="Rectangle 6">
              <a:extLst>
                <a:ext uri="{FF2B5EF4-FFF2-40B4-BE49-F238E27FC236}">
                  <a16:creationId xmlns:a16="http://schemas.microsoft.com/office/drawing/2014/main" id="{C2B49A52-A5D5-4EE8-7126-20875A2949DC}"/>
                </a:ext>
              </a:extLst>
            </p:cNvPr>
            <p:cNvSpPr/>
            <p:nvPr/>
          </p:nvSpPr>
          <p:spPr>
            <a:xfrm>
              <a:off x="441326" y="2506663"/>
              <a:ext cx="576000" cy="50323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4" name="L-Shape 13">
              <a:extLst>
                <a:ext uri="{FF2B5EF4-FFF2-40B4-BE49-F238E27FC236}">
                  <a16:creationId xmlns:a16="http://schemas.microsoft.com/office/drawing/2014/main" id="{1187AC17-46E3-A118-7D86-2C5F03994FC5}"/>
                </a:ext>
              </a:extLst>
            </p:cNvPr>
            <p:cNvSpPr/>
            <p:nvPr/>
          </p:nvSpPr>
          <p:spPr>
            <a:xfrm rot="13500000">
              <a:off x="580626" y="2637737"/>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29" name="TextBox 28">
            <a:extLst>
              <a:ext uri="{FF2B5EF4-FFF2-40B4-BE49-F238E27FC236}">
                <a16:creationId xmlns:a16="http://schemas.microsoft.com/office/drawing/2014/main" id="{0B456610-6011-4E06-99AB-215E7D92CAFD}"/>
              </a:ext>
            </a:extLst>
          </p:cNvPr>
          <p:cNvSpPr txBox="1"/>
          <p:nvPr/>
        </p:nvSpPr>
        <p:spPr>
          <a:xfrm>
            <a:off x="441326" y="5740400"/>
            <a:ext cx="7419974" cy="431800"/>
          </a:xfrm>
          <a:prstGeom prst="rect">
            <a:avLst/>
          </a:prstGeom>
          <a:solidFill>
            <a:srgbClr val="A8192D"/>
          </a:solidFill>
        </p:spPr>
        <p:txBody>
          <a:bodyPr wrap="square" lIns="72000" tIns="0" rIns="0" bIns="0" anchor="ctr">
            <a:noAutofit/>
          </a:bodyPr>
          <a:lstStyle/>
          <a:p>
            <a:pPr marL="0" indent="0">
              <a:buNone/>
              <a:defRPr/>
            </a:pPr>
            <a:r>
              <a:rPr lang="lv-LV" sz="1400" b="1">
                <a:solidFill>
                  <a:schemeClr val="bg1"/>
                </a:solidFill>
                <a:ea typeface="+mn-lt"/>
                <a:cs typeface="+mn-lt"/>
              </a:rPr>
              <a:t>Nacionālās drošības garantēšana ir valsts pamatpienākums.</a:t>
            </a:r>
            <a:endParaRPr lang="lv-LV" sz="1400" b="1">
              <a:solidFill>
                <a:schemeClr val="bg1"/>
              </a:solidFill>
              <a:cs typeface="Arial"/>
            </a:endParaRPr>
          </a:p>
        </p:txBody>
      </p:sp>
      <p:pic>
        <p:nvPicPr>
          <p:cNvPr id="55" name="Picture 54">
            <a:extLst>
              <a:ext uri="{FF2B5EF4-FFF2-40B4-BE49-F238E27FC236}">
                <a16:creationId xmlns:a16="http://schemas.microsoft.com/office/drawing/2014/main" id="{6401ED55-68FF-3A1C-D7E2-EEDCE32028F4}"/>
              </a:ext>
            </a:extLst>
          </p:cNvPr>
          <p:cNvPicPr>
            <a:picLocks noChangeAspect="1"/>
          </p:cNvPicPr>
          <p:nvPr/>
        </p:nvPicPr>
        <p:blipFill rotWithShape="1">
          <a:blip r:embed="rId3"/>
          <a:srcRect l="5470" r="40458"/>
          <a:stretch/>
        </p:blipFill>
        <p:spPr>
          <a:xfrm>
            <a:off x="8218488" y="1819275"/>
            <a:ext cx="3530600" cy="4352925"/>
          </a:xfrm>
          <a:prstGeom prst="rect">
            <a:avLst/>
          </a:prstGeom>
        </p:spPr>
      </p:pic>
      <p:sp>
        <p:nvSpPr>
          <p:cNvPr id="57" name="Rectangle 56">
            <a:extLst>
              <a:ext uri="{FF2B5EF4-FFF2-40B4-BE49-F238E27FC236}">
                <a16:creationId xmlns:a16="http://schemas.microsoft.com/office/drawing/2014/main" id="{86AAA3B5-D661-DDA6-EA85-A39C4C2AD0B8}"/>
              </a:ext>
            </a:extLst>
          </p:cNvPr>
          <p:cNvSpPr/>
          <p:nvPr/>
        </p:nvSpPr>
        <p:spPr>
          <a:xfrm rot="5400000">
            <a:off x="9948069" y="4371181"/>
            <a:ext cx="71438" cy="35306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58" name="Google Shape;582;p76">
            <a:extLst>
              <a:ext uri="{FF2B5EF4-FFF2-40B4-BE49-F238E27FC236}">
                <a16:creationId xmlns:a16="http://schemas.microsoft.com/office/drawing/2014/main" id="{A3567AF8-34A1-7420-4B0F-F26BEF8DF359}"/>
              </a:ext>
            </a:extLst>
          </p:cNvPr>
          <p:cNvSpPr/>
          <p:nvPr/>
        </p:nvSpPr>
        <p:spPr>
          <a:xfrm>
            <a:off x="7393300" y="1927275"/>
            <a:ext cx="360000" cy="360000"/>
          </a:xfrm>
          <a:custGeom>
            <a:avLst/>
            <a:gdLst/>
            <a:ahLst/>
            <a:cxnLst/>
            <a:rect l="l" t="t" r="r" b="b"/>
            <a:pathLst>
              <a:path w="704" h="706" extrusionOk="0">
                <a:moveTo>
                  <a:pt x="352" y="595"/>
                </a:moveTo>
                <a:lnTo>
                  <a:pt x="144" y="464"/>
                </a:lnTo>
                <a:lnTo>
                  <a:pt x="160" y="438"/>
                </a:lnTo>
                <a:lnTo>
                  <a:pt x="352" y="559"/>
                </a:lnTo>
                <a:lnTo>
                  <a:pt x="544" y="438"/>
                </a:lnTo>
                <a:lnTo>
                  <a:pt x="560" y="464"/>
                </a:lnTo>
                <a:lnTo>
                  <a:pt x="352" y="595"/>
                </a:lnTo>
                <a:close/>
                <a:moveTo>
                  <a:pt x="560" y="357"/>
                </a:moveTo>
                <a:lnTo>
                  <a:pt x="544" y="331"/>
                </a:lnTo>
                <a:lnTo>
                  <a:pt x="352" y="453"/>
                </a:lnTo>
                <a:lnTo>
                  <a:pt x="160" y="331"/>
                </a:lnTo>
                <a:lnTo>
                  <a:pt x="144" y="357"/>
                </a:lnTo>
                <a:lnTo>
                  <a:pt x="352" y="488"/>
                </a:lnTo>
                <a:lnTo>
                  <a:pt x="560" y="357"/>
                </a:lnTo>
                <a:close/>
                <a:moveTo>
                  <a:pt x="406" y="234"/>
                </a:moveTo>
                <a:lnTo>
                  <a:pt x="482" y="173"/>
                </a:lnTo>
                <a:lnTo>
                  <a:pt x="385" y="171"/>
                </a:lnTo>
                <a:lnTo>
                  <a:pt x="352" y="77"/>
                </a:lnTo>
                <a:lnTo>
                  <a:pt x="319" y="171"/>
                </a:lnTo>
                <a:lnTo>
                  <a:pt x="223" y="173"/>
                </a:lnTo>
                <a:lnTo>
                  <a:pt x="298" y="234"/>
                </a:lnTo>
                <a:lnTo>
                  <a:pt x="272" y="326"/>
                </a:lnTo>
                <a:lnTo>
                  <a:pt x="352" y="272"/>
                </a:lnTo>
                <a:lnTo>
                  <a:pt x="433" y="326"/>
                </a:lnTo>
                <a:lnTo>
                  <a:pt x="406" y="234"/>
                </a:lnTo>
                <a:close/>
                <a:moveTo>
                  <a:pt x="323" y="256"/>
                </a:moveTo>
                <a:lnTo>
                  <a:pt x="333" y="223"/>
                </a:lnTo>
                <a:lnTo>
                  <a:pt x="306" y="201"/>
                </a:lnTo>
                <a:lnTo>
                  <a:pt x="340" y="200"/>
                </a:lnTo>
                <a:lnTo>
                  <a:pt x="352" y="167"/>
                </a:lnTo>
                <a:lnTo>
                  <a:pt x="364" y="200"/>
                </a:lnTo>
                <a:lnTo>
                  <a:pt x="399" y="201"/>
                </a:lnTo>
                <a:lnTo>
                  <a:pt x="372" y="223"/>
                </a:lnTo>
                <a:lnTo>
                  <a:pt x="382" y="256"/>
                </a:lnTo>
                <a:lnTo>
                  <a:pt x="352" y="237"/>
                </a:lnTo>
                <a:lnTo>
                  <a:pt x="323" y="256"/>
                </a:lnTo>
                <a:close/>
                <a:moveTo>
                  <a:pt x="704" y="0"/>
                </a:moveTo>
                <a:lnTo>
                  <a:pt x="704" y="484"/>
                </a:lnTo>
                <a:lnTo>
                  <a:pt x="352" y="706"/>
                </a:lnTo>
                <a:lnTo>
                  <a:pt x="0" y="484"/>
                </a:lnTo>
                <a:lnTo>
                  <a:pt x="0" y="0"/>
                </a:lnTo>
                <a:lnTo>
                  <a:pt x="704" y="0"/>
                </a:lnTo>
                <a:close/>
                <a:moveTo>
                  <a:pt x="674" y="30"/>
                </a:moveTo>
                <a:lnTo>
                  <a:pt x="31" y="30"/>
                </a:lnTo>
                <a:lnTo>
                  <a:pt x="31" y="468"/>
                </a:lnTo>
                <a:lnTo>
                  <a:pt x="352" y="671"/>
                </a:lnTo>
                <a:lnTo>
                  <a:pt x="674" y="468"/>
                </a:lnTo>
                <a:lnTo>
                  <a:pt x="674" y="30"/>
                </a:lnTo>
                <a:close/>
              </a:path>
            </a:pathLst>
          </a:custGeom>
          <a:solidFill>
            <a:schemeClr val="bg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nvGrpSpPr>
          <p:cNvPr id="35" name="Group 34">
            <a:extLst>
              <a:ext uri="{FF2B5EF4-FFF2-40B4-BE49-F238E27FC236}">
                <a16:creationId xmlns:a16="http://schemas.microsoft.com/office/drawing/2014/main" id="{0D0522B1-DF8C-A68D-B753-CBA20B335D28}"/>
              </a:ext>
            </a:extLst>
          </p:cNvPr>
          <p:cNvGrpSpPr/>
          <p:nvPr/>
        </p:nvGrpSpPr>
        <p:grpSpPr>
          <a:xfrm>
            <a:off x="6752692" y="132067"/>
            <a:ext cx="4996396" cy="217488"/>
            <a:chOff x="6275388" y="132067"/>
            <a:chExt cx="4996396" cy="217488"/>
          </a:xfrm>
        </p:grpSpPr>
        <p:sp>
          <p:nvSpPr>
            <p:cNvPr id="9" name="Rectangle 8">
              <a:extLst>
                <a:ext uri="{FF2B5EF4-FFF2-40B4-BE49-F238E27FC236}">
                  <a16:creationId xmlns:a16="http://schemas.microsoft.com/office/drawing/2014/main" id="{9C0FFD5F-DADC-2ACD-0E26-EB5192486BB9}"/>
                </a:ext>
              </a:extLst>
            </p:cNvPr>
            <p:cNvSpPr/>
            <p:nvPr/>
          </p:nvSpPr>
          <p:spPr>
            <a:xfrm>
              <a:off x="6275388"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dirty="0">
                  <a:ln>
                    <a:noFill/>
                  </a:ln>
                  <a:effectLst/>
                  <a:uLnTx/>
                  <a:uFillTx/>
                  <a:ea typeface="Georgia"/>
                  <a:cs typeface="Georgia"/>
                  <a:sym typeface="Georgia"/>
                </a:rPr>
                <a:t>3</a:t>
              </a:r>
              <a:r>
                <a:rPr kumimoji="0" lang="lv-LV" sz="800" b="1" i="0" u="none" strike="noStrike" kern="0" cap="none" spc="0" normalizeH="0" baseline="0" dirty="0">
                  <a:ln>
                    <a:noFill/>
                  </a:ln>
                  <a:effectLst/>
                  <a:uLnTx/>
                  <a:uFillTx/>
                  <a:ea typeface="Georgia"/>
                  <a:cs typeface="Georgia"/>
                  <a:sym typeface="Georgia"/>
                </a:rPr>
                <a:t>.1</a:t>
              </a:r>
            </a:p>
          </p:txBody>
        </p:sp>
        <p:sp>
          <p:nvSpPr>
            <p:cNvPr id="10" name="Rectangle 9">
              <a:extLst>
                <a:ext uri="{FF2B5EF4-FFF2-40B4-BE49-F238E27FC236}">
                  <a16:creationId xmlns:a16="http://schemas.microsoft.com/office/drawing/2014/main" id="{F8AE939C-0D5C-6E4D-68E5-5418A7D7E228}"/>
                </a:ext>
              </a:extLst>
            </p:cNvPr>
            <p:cNvSpPr/>
            <p:nvPr/>
          </p:nvSpPr>
          <p:spPr>
            <a:xfrm>
              <a:off x="1008847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11" name="Rectangle 10">
              <a:extLst>
                <a:ext uri="{FF2B5EF4-FFF2-40B4-BE49-F238E27FC236}">
                  <a16:creationId xmlns:a16="http://schemas.microsoft.com/office/drawing/2014/main" id="{7D72A719-F443-F680-3E40-54E722EFD7B0}"/>
                </a:ext>
              </a:extLst>
            </p:cNvPr>
            <p:cNvSpPr/>
            <p:nvPr/>
          </p:nvSpPr>
          <p:spPr>
            <a:xfrm>
              <a:off x="6517215" y="132067"/>
              <a:ext cx="354543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Valsts civilās aizsardzības sistēmas loma nacionālās drošības sistēmā</a:t>
              </a:r>
            </a:p>
          </p:txBody>
        </p:sp>
        <p:sp>
          <p:nvSpPr>
            <p:cNvPr id="12" name="Rectangle 11">
              <a:extLst>
                <a:ext uri="{FF2B5EF4-FFF2-40B4-BE49-F238E27FC236}">
                  <a16:creationId xmlns:a16="http://schemas.microsoft.com/office/drawing/2014/main" id="{1B219C83-5ECB-E72D-D217-1A1628589890}"/>
                </a:ext>
              </a:extLst>
            </p:cNvPr>
            <p:cNvSpPr/>
            <p:nvPr/>
          </p:nvSpPr>
          <p:spPr>
            <a:xfrm>
              <a:off x="1033030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.3</a:t>
              </a:r>
            </a:p>
          </p:txBody>
        </p:sp>
        <p:sp>
          <p:nvSpPr>
            <p:cNvPr id="13" name="Rectangle 12">
              <a:extLst>
                <a:ext uri="{FF2B5EF4-FFF2-40B4-BE49-F238E27FC236}">
                  <a16:creationId xmlns:a16="http://schemas.microsoft.com/office/drawing/2014/main" id="{DDE59943-60AD-DE69-E439-6748EB1D466E}"/>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15" name="Rectangle 14">
              <a:extLst>
                <a:ext uri="{FF2B5EF4-FFF2-40B4-BE49-F238E27FC236}">
                  <a16:creationId xmlns:a16="http://schemas.microsoft.com/office/drawing/2014/main" id="{B6AD5ACC-ADD6-A4A0-35DF-14FCD1641DE1}"/>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dirty="0">
                  <a:ln>
                    <a:noFill/>
                  </a:ln>
                  <a:solidFill>
                    <a:srgbClr val="A4A3B2"/>
                  </a:solidFill>
                  <a:effectLst/>
                  <a:uLnTx/>
                  <a:uFillTx/>
                  <a:ea typeface="Georgia"/>
                  <a:cs typeface="Georgia"/>
                  <a:sym typeface="Georgia"/>
                </a:rPr>
                <a:t>3</a:t>
              </a:r>
              <a:r>
                <a:rPr kumimoji="0" lang="lv-LV" sz="800" b="1" i="0" u="none" strike="noStrike" kern="0" cap="none" spc="0" normalizeH="0" baseline="0" dirty="0">
                  <a:ln>
                    <a:noFill/>
                  </a:ln>
                  <a:solidFill>
                    <a:srgbClr val="A4A3B2"/>
                  </a:solidFill>
                  <a:effectLst/>
                  <a:uLnTx/>
                  <a:uFillTx/>
                  <a:ea typeface="Georgia"/>
                  <a:cs typeface="Georgia"/>
                  <a:sym typeface="Georgia"/>
                </a:rPr>
                <a:t>.</a:t>
              </a:r>
              <a:r>
                <a:rPr kumimoji="0" lang="en-US" sz="800" b="1" i="0" u="none" strike="noStrike" kern="0" cap="none" spc="0" normalizeH="0" baseline="0" dirty="0">
                  <a:ln>
                    <a:noFill/>
                  </a:ln>
                  <a:solidFill>
                    <a:srgbClr val="A4A3B2"/>
                  </a:solidFill>
                  <a:effectLst/>
                  <a:uLnTx/>
                  <a:uFillTx/>
                  <a:ea typeface="Georgia"/>
                  <a:cs typeface="Georgia"/>
                  <a:sym typeface="Georgia"/>
                </a:rPr>
                <a:t>5</a:t>
              </a:r>
              <a:endParaRPr kumimoji="0" lang="lv-LV" sz="800" b="1" i="0" u="none" strike="noStrike" kern="0" cap="none" spc="0" normalizeH="0" baseline="0" dirty="0">
                <a:ln>
                  <a:noFill/>
                </a:ln>
                <a:solidFill>
                  <a:srgbClr val="A4A3B2"/>
                </a:solidFill>
                <a:effectLst/>
                <a:uLnTx/>
                <a:uFillTx/>
                <a:ea typeface="Georgia"/>
                <a:cs typeface="Georgia"/>
                <a:sym typeface="Georgia"/>
              </a:endParaRPr>
            </a:p>
          </p:txBody>
        </p:sp>
        <p:sp>
          <p:nvSpPr>
            <p:cNvPr id="16" name="Rectangle 15">
              <a:extLst>
                <a:ext uri="{FF2B5EF4-FFF2-40B4-BE49-F238E27FC236}">
                  <a16:creationId xmlns:a16="http://schemas.microsoft.com/office/drawing/2014/main" id="{E33CA906-B71B-6EB1-7754-15CDF86E1FCB}"/>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grpSp>
        <p:nvGrpSpPr>
          <p:cNvPr id="22" name="Group 21">
            <a:extLst>
              <a:ext uri="{FF2B5EF4-FFF2-40B4-BE49-F238E27FC236}">
                <a16:creationId xmlns:a16="http://schemas.microsoft.com/office/drawing/2014/main" id="{B7543547-6FBC-9DB7-5482-53B3A867EEAA}"/>
              </a:ext>
            </a:extLst>
          </p:cNvPr>
          <p:cNvGrpSpPr/>
          <p:nvPr/>
        </p:nvGrpSpPr>
        <p:grpSpPr>
          <a:xfrm>
            <a:off x="441326" y="3153504"/>
            <a:ext cx="576000" cy="503238"/>
            <a:chOff x="441326" y="2506663"/>
            <a:chExt cx="576000" cy="503238"/>
          </a:xfrm>
        </p:grpSpPr>
        <p:sp>
          <p:nvSpPr>
            <p:cNvPr id="23" name="Rectangle 22">
              <a:extLst>
                <a:ext uri="{FF2B5EF4-FFF2-40B4-BE49-F238E27FC236}">
                  <a16:creationId xmlns:a16="http://schemas.microsoft.com/office/drawing/2014/main" id="{EBA73BF9-51EA-E835-BE15-1E34C1C12E19}"/>
                </a:ext>
              </a:extLst>
            </p:cNvPr>
            <p:cNvSpPr/>
            <p:nvPr/>
          </p:nvSpPr>
          <p:spPr>
            <a:xfrm>
              <a:off x="441326" y="2506663"/>
              <a:ext cx="576000" cy="50323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24" name="L-Shape 23">
              <a:extLst>
                <a:ext uri="{FF2B5EF4-FFF2-40B4-BE49-F238E27FC236}">
                  <a16:creationId xmlns:a16="http://schemas.microsoft.com/office/drawing/2014/main" id="{D8132D8F-226D-5075-AB24-4F62C2D019D6}"/>
                </a:ext>
              </a:extLst>
            </p:cNvPr>
            <p:cNvSpPr/>
            <p:nvPr/>
          </p:nvSpPr>
          <p:spPr>
            <a:xfrm rot="13500000">
              <a:off x="580626" y="2637737"/>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25" name="Group 24">
            <a:extLst>
              <a:ext uri="{FF2B5EF4-FFF2-40B4-BE49-F238E27FC236}">
                <a16:creationId xmlns:a16="http://schemas.microsoft.com/office/drawing/2014/main" id="{5A703EEF-5431-9F3D-F857-7A73A9D2A3B8}"/>
              </a:ext>
            </a:extLst>
          </p:cNvPr>
          <p:cNvGrpSpPr/>
          <p:nvPr/>
        </p:nvGrpSpPr>
        <p:grpSpPr>
          <a:xfrm>
            <a:off x="441326" y="3800345"/>
            <a:ext cx="576000" cy="503238"/>
            <a:chOff x="441326" y="2506663"/>
            <a:chExt cx="576000" cy="503238"/>
          </a:xfrm>
        </p:grpSpPr>
        <p:sp>
          <p:nvSpPr>
            <p:cNvPr id="26" name="Rectangle 25">
              <a:extLst>
                <a:ext uri="{FF2B5EF4-FFF2-40B4-BE49-F238E27FC236}">
                  <a16:creationId xmlns:a16="http://schemas.microsoft.com/office/drawing/2014/main" id="{F7A12C45-42E9-77C5-30E1-C33B1A8C47DE}"/>
                </a:ext>
              </a:extLst>
            </p:cNvPr>
            <p:cNvSpPr/>
            <p:nvPr/>
          </p:nvSpPr>
          <p:spPr>
            <a:xfrm>
              <a:off x="441326" y="2506663"/>
              <a:ext cx="576000" cy="50323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27" name="L-Shape 26">
              <a:extLst>
                <a:ext uri="{FF2B5EF4-FFF2-40B4-BE49-F238E27FC236}">
                  <a16:creationId xmlns:a16="http://schemas.microsoft.com/office/drawing/2014/main" id="{02B4114C-70A9-4BD7-D15C-564498A60C4F}"/>
                </a:ext>
              </a:extLst>
            </p:cNvPr>
            <p:cNvSpPr/>
            <p:nvPr/>
          </p:nvSpPr>
          <p:spPr>
            <a:xfrm rot="13500000">
              <a:off x="580626" y="2637737"/>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28" name="Group 27">
            <a:extLst>
              <a:ext uri="{FF2B5EF4-FFF2-40B4-BE49-F238E27FC236}">
                <a16:creationId xmlns:a16="http://schemas.microsoft.com/office/drawing/2014/main" id="{08646A7E-CA7A-1C02-1E2C-0EB4287FE3B8}"/>
              </a:ext>
            </a:extLst>
          </p:cNvPr>
          <p:cNvGrpSpPr/>
          <p:nvPr/>
        </p:nvGrpSpPr>
        <p:grpSpPr>
          <a:xfrm>
            <a:off x="441326" y="4447186"/>
            <a:ext cx="576000" cy="503238"/>
            <a:chOff x="441326" y="2506663"/>
            <a:chExt cx="576000" cy="503238"/>
          </a:xfrm>
        </p:grpSpPr>
        <p:sp>
          <p:nvSpPr>
            <p:cNvPr id="30" name="Rectangle 29">
              <a:extLst>
                <a:ext uri="{FF2B5EF4-FFF2-40B4-BE49-F238E27FC236}">
                  <a16:creationId xmlns:a16="http://schemas.microsoft.com/office/drawing/2014/main" id="{FFFCE328-A860-673E-2F21-444BE964A75A}"/>
                </a:ext>
              </a:extLst>
            </p:cNvPr>
            <p:cNvSpPr/>
            <p:nvPr/>
          </p:nvSpPr>
          <p:spPr>
            <a:xfrm>
              <a:off x="441326" y="2506663"/>
              <a:ext cx="576000" cy="50323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31" name="L-Shape 30">
              <a:extLst>
                <a:ext uri="{FF2B5EF4-FFF2-40B4-BE49-F238E27FC236}">
                  <a16:creationId xmlns:a16="http://schemas.microsoft.com/office/drawing/2014/main" id="{93E6E92E-71B5-6BD4-9CDC-3C44F1B72C2D}"/>
                </a:ext>
              </a:extLst>
            </p:cNvPr>
            <p:cNvSpPr/>
            <p:nvPr/>
          </p:nvSpPr>
          <p:spPr>
            <a:xfrm rot="13500000">
              <a:off x="580626" y="2637737"/>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32" name="Group 31">
            <a:extLst>
              <a:ext uri="{FF2B5EF4-FFF2-40B4-BE49-F238E27FC236}">
                <a16:creationId xmlns:a16="http://schemas.microsoft.com/office/drawing/2014/main" id="{333F6A16-C439-19B2-4460-CA6415E81270}"/>
              </a:ext>
            </a:extLst>
          </p:cNvPr>
          <p:cNvGrpSpPr/>
          <p:nvPr/>
        </p:nvGrpSpPr>
        <p:grpSpPr>
          <a:xfrm>
            <a:off x="441326" y="5094027"/>
            <a:ext cx="576000" cy="503238"/>
            <a:chOff x="441326" y="2506663"/>
            <a:chExt cx="576000" cy="503238"/>
          </a:xfrm>
        </p:grpSpPr>
        <p:sp>
          <p:nvSpPr>
            <p:cNvPr id="33" name="Rectangle 32">
              <a:extLst>
                <a:ext uri="{FF2B5EF4-FFF2-40B4-BE49-F238E27FC236}">
                  <a16:creationId xmlns:a16="http://schemas.microsoft.com/office/drawing/2014/main" id="{3ED9A999-B9BD-E21D-3CE3-781470DA5974}"/>
                </a:ext>
              </a:extLst>
            </p:cNvPr>
            <p:cNvSpPr/>
            <p:nvPr/>
          </p:nvSpPr>
          <p:spPr>
            <a:xfrm>
              <a:off x="441326" y="2506663"/>
              <a:ext cx="576000" cy="50323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34" name="L-Shape 33">
              <a:extLst>
                <a:ext uri="{FF2B5EF4-FFF2-40B4-BE49-F238E27FC236}">
                  <a16:creationId xmlns:a16="http://schemas.microsoft.com/office/drawing/2014/main" id="{5CC5A74E-3634-0E7F-4361-E6389DF1BD26}"/>
                </a:ext>
              </a:extLst>
            </p:cNvPr>
            <p:cNvSpPr/>
            <p:nvPr/>
          </p:nvSpPr>
          <p:spPr>
            <a:xfrm rot="13500000">
              <a:off x="580626" y="2637737"/>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2" name="Rectangle 1">
            <a:extLst>
              <a:ext uri="{FF2B5EF4-FFF2-40B4-BE49-F238E27FC236}">
                <a16:creationId xmlns:a16="http://schemas.microsoft.com/office/drawing/2014/main" id="{A292D6D7-B0A2-D116-C31E-108DB0C8DE30}"/>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3910420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0E88C37-A207-2856-CD10-C01CCE7695FF}"/>
              </a:ext>
            </a:extLst>
          </p:cNvPr>
          <p:cNvPicPr>
            <a:picLocks noChangeAspect="1"/>
          </p:cNvPicPr>
          <p:nvPr/>
        </p:nvPicPr>
        <p:blipFill>
          <a:blip r:embed="rId3"/>
          <a:srcRect l="18584" r="18584"/>
          <a:stretch/>
        </p:blipFill>
        <p:spPr>
          <a:xfrm>
            <a:off x="8218486" y="1830386"/>
            <a:ext cx="3530601" cy="4341813"/>
          </a:xfrm>
          <a:prstGeom prst="rect">
            <a:avLst/>
          </a:prstGeom>
        </p:spPr>
      </p:pic>
      <p:sp>
        <p:nvSpPr>
          <p:cNvPr id="63490" name="Title 1">
            <a:extLst>
              <a:ext uri="{FF2B5EF4-FFF2-40B4-BE49-F238E27FC236}">
                <a16:creationId xmlns:a16="http://schemas.microsoft.com/office/drawing/2014/main" id="{80D7E509-D312-0E3E-6E10-105079AB376F}"/>
              </a:ext>
            </a:extLst>
          </p:cNvPr>
          <p:cNvSpPr>
            <a:spLocks noGrp="1"/>
          </p:cNvSpPr>
          <p:nvPr>
            <p:ph type="title"/>
          </p:nvPr>
        </p:nvSpPr>
        <p:spPr>
          <a:xfrm>
            <a:off x="442913" y="432001"/>
            <a:ext cx="11306175" cy="1387274"/>
          </a:xfrm>
        </p:spPr>
        <p:txBody>
          <a:bodyPr vert="horz">
            <a:normAutofit/>
          </a:bodyPr>
          <a:lstStyle/>
          <a:p>
            <a:r>
              <a:rPr lang="lv-LV" altLang="lv-LV"/>
              <a:t>Nacionālās drošības sistēmas uzdevumi</a:t>
            </a:r>
            <a:endParaRPr lang="en-US" altLang="lv-LV"/>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fld id="{A9DEB5B7-0CCF-447A-91D6-F7DB098D19F7}" type="slidenum">
              <a:rPr lang="lv-LV" altLang="en-US" noProof="0"/>
              <a:pPr lvl="0"/>
              <a:t>7</a:t>
            </a:fld>
            <a:endParaRPr lang="lv-LV" altLang="en-US" noProof="0" dirty="0"/>
          </a:p>
        </p:txBody>
      </p:sp>
      <p:sp>
        <p:nvSpPr>
          <p:cNvPr id="3" name="Rectangle 2">
            <a:extLst>
              <a:ext uri="{FF2B5EF4-FFF2-40B4-BE49-F238E27FC236}">
                <a16:creationId xmlns:a16="http://schemas.microsoft.com/office/drawing/2014/main" id="{0147EF8D-681D-4426-1231-D93892F358E9}"/>
              </a:ext>
            </a:extLst>
          </p:cNvPr>
          <p:cNvSpPr/>
          <p:nvPr/>
        </p:nvSpPr>
        <p:spPr>
          <a:xfrm>
            <a:off x="1120997" y="1830850"/>
            <a:ext cx="6740303" cy="1152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b="1" dirty="0">
                <a:solidFill>
                  <a:schemeClr val="tx1"/>
                </a:solidFill>
                <a:ea typeface="+mn-lt"/>
                <a:cs typeface="+mn-lt"/>
              </a:rPr>
              <a:t>Savlaicīgi prognozēt un novērst</a:t>
            </a:r>
            <a:r>
              <a:rPr lang="lv-LV" sz="1400" dirty="0">
                <a:solidFill>
                  <a:schemeClr val="tx1"/>
                </a:solidFill>
                <a:ea typeface="+mn-lt"/>
                <a:cs typeface="+mn-lt"/>
              </a:rPr>
              <a:t> valsts iekšējo un ārējo apdraudējumu, garantēt valsts aizsardzību, sabiedrības drošību un tās demokrātisku attīstību.</a:t>
            </a:r>
          </a:p>
        </p:txBody>
      </p:sp>
      <p:sp>
        <p:nvSpPr>
          <p:cNvPr id="5" name="Rectangle 4">
            <a:extLst>
              <a:ext uri="{FF2B5EF4-FFF2-40B4-BE49-F238E27FC236}">
                <a16:creationId xmlns:a16="http://schemas.microsoft.com/office/drawing/2014/main" id="{859D6179-35F5-C6D5-893A-4D8FE9C8A2C1}"/>
              </a:ext>
            </a:extLst>
          </p:cNvPr>
          <p:cNvSpPr/>
          <p:nvPr/>
        </p:nvSpPr>
        <p:spPr>
          <a:xfrm>
            <a:off x="1120997" y="3134033"/>
            <a:ext cx="6740303" cy="1152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b="1" dirty="0">
                <a:solidFill>
                  <a:schemeClr val="tx1"/>
                </a:solidFill>
                <a:ea typeface="+mn-lt"/>
                <a:cs typeface="+mn-lt"/>
              </a:rPr>
              <a:t>Izstrādāt vienotu, sistēmisku</a:t>
            </a:r>
            <a:r>
              <a:rPr lang="lv-LV" sz="1400" dirty="0">
                <a:solidFill>
                  <a:schemeClr val="tx1"/>
                </a:solidFill>
                <a:ea typeface="+mn-lt"/>
                <a:cs typeface="+mn-lt"/>
              </a:rPr>
              <a:t> valsts varu un pārvaldi realizējošo institūciju nacionālās drošības politiku un saskaņoti un mērķtiecīgi visos valsts pārvaldes līmeņos izpildīt tās noteiktos tiesiskos, ekonomiskos, sociālos, militāros, drošības un citus pasākumus.</a:t>
            </a:r>
          </a:p>
        </p:txBody>
      </p:sp>
      <p:sp>
        <p:nvSpPr>
          <p:cNvPr id="6" name="Rectangle 5">
            <a:extLst>
              <a:ext uri="{FF2B5EF4-FFF2-40B4-BE49-F238E27FC236}">
                <a16:creationId xmlns:a16="http://schemas.microsoft.com/office/drawing/2014/main" id="{C1BEA3FF-24E9-F806-9728-ED6D61B3C908}"/>
              </a:ext>
            </a:extLst>
          </p:cNvPr>
          <p:cNvSpPr/>
          <p:nvPr/>
        </p:nvSpPr>
        <p:spPr>
          <a:xfrm>
            <a:off x="1120997" y="4437216"/>
            <a:ext cx="6740303" cy="1152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b="1" dirty="0">
                <a:solidFill>
                  <a:schemeClr val="tx1"/>
                </a:solidFill>
                <a:ea typeface="+mn-lt"/>
                <a:cs typeface="+mn-lt"/>
              </a:rPr>
              <a:t>Nodrošināt efektīvu</a:t>
            </a:r>
            <a:r>
              <a:rPr lang="lv-LV" sz="1400" dirty="0">
                <a:solidFill>
                  <a:schemeClr val="tx1"/>
                </a:solidFill>
                <a:ea typeface="+mn-lt"/>
                <a:cs typeface="+mn-lt"/>
              </a:rPr>
              <a:t> vadību valsts apdraudējuma situāciju pārvarēšanai.</a:t>
            </a:r>
            <a:endParaRPr lang="en-US" sz="1400" dirty="0">
              <a:solidFill>
                <a:schemeClr val="tx1"/>
              </a:solidFill>
              <a:ea typeface="+mn-lt"/>
              <a:cs typeface="+mn-lt"/>
            </a:endParaRPr>
          </a:p>
        </p:txBody>
      </p:sp>
      <p:grpSp>
        <p:nvGrpSpPr>
          <p:cNvPr id="43" name="Group 42">
            <a:extLst>
              <a:ext uri="{FF2B5EF4-FFF2-40B4-BE49-F238E27FC236}">
                <a16:creationId xmlns:a16="http://schemas.microsoft.com/office/drawing/2014/main" id="{8019C4E7-B38B-C36A-0F9D-8BDF57A79D7F}"/>
              </a:ext>
            </a:extLst>
          </p:cNvPr>
          <p:cNvGrpSpPr/>
          <p:nvPr/>
        </p:nvGrpSpPr>
        <p:grpSpPr>
          <a:xfrm>
            <a:off x="441326" y="1833563"/>
            <a:ext cx="576000" cy="1152525"/>
            <a:chOff x="441326" y="1833563"/>
            <a:chExt cx="576000" cy="1152525"/>
          </a:xfrm>
        </p:grpSpPr>
        <p:sp>
          <p:nvSpPr>
            <p:cNvPr id="11" name="Rectangle 10">
              <a:extLst>
                <a:ext uri="{FF2B5EF4-FFF2-40B4-BE49-F238E27FC236}">
                  <a16:creationId xmlns:a16="http://schemas.microsoft.com/office/drawing/2014/main" id="{E599373E-27B1-ADB6-AE20-D6485C1D303B}"/>
                </a:ext>
              </a:extLst>
            </p:cNvPr>
            <p:cNvSpPr/>
            <p:nvPr/>
          </p:nvSpPr>
          <p:spPr>
            <a:xfrm>
              <a:off x="441326" y="1833563"/>
              <a:ext cx="576000" cy="1152525"/>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2" name="L-Shape 11">
              <a:extLst>
                <a:ext uri="{FF2B5EF4-FFF2-40B4-BE49-F238E27FC236}">
                  <a16:creationId xmlns:a16="http://schemas.microsoft.com/office/drawing/2014/main" id="{493E4F0E-288D-FA26-2812-F14EF9308A6C}"/>
                </a:ext>
              </a:extLst>
            </p:cNvPr>
            <p:cNvSpPr/>
            <p:nvPr/>
          </p:nvSpPr>
          <p:spPr>
            <a:xfrm rot="13500000">
              <a:off x="580626" y="2289280"/>
              <a:ext cx="241090" cy="241090"/>
            </a:xfrm>
            <a:prstGeom prst="corner">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13" name="TextBox 12">
            <a:extLst>
              <a:ext uri="{FF2B5EF4-FFF2-40B4-BE49-F238E27FC236}">
                <a16:creationId xmlns:a16="http://schemas.microsoft.com/office/drawing/2014/main" id="{EA5BA572-C38B-CDB4-EC2A-39314C5A1140}"/>
              </a:ext>
            </a:extLst>
          </p:cNvPr>
          <p:cNvSpPr txBox="1"/>
          <p:nvPr/>
        </p:nvSpPr>
        <p:spPr>
          <a:xfrm>
            <a:off x="441326" y="5740400"/>
            <a:ext cx="7419974" cy="431800"/>
          </a:xfrm>
          <a:prstGeom prst="rect">
            <a:avLst/>
          </a:prstGeom>
          <a:solidFill>
            <a:srgbClr val="A8192D"/>
          </a:solidFill>
        </p:spPr>
        <p:txBody>
          <a:bodyPr wrap="square" lIns="72000" tIns="0" rIns="0" bIns="0" anchor="ctr">
            <a:noAutofit/>
          </a:bodyPr>
          <a:lstStyle/>
          <a:p>
            <a:pPr marL="0" indent="0">
              <a:buNone/>
              <a:defRPr/>
            </a:pPr>
            <a:r>
              <a:rPr lang="lv-LV" sz="1400" b="1" dirty="0">
                <a:solidFill>
                  <a:schemeClr val="bg1"/>
                </a:solidFill>
                <a:ea typeface="+mn-lt"/>
                <a:cs typeface="+mn-lt"/>
              </a:rPr>
              <a:t>Nacionālās drošības sistēmas darbība balstās uz </a:t>
            </a:r>
            <a:r>
              <a:rPr lang="lv-LV" sz="1400" b="1" dirty="0" err="1">
                <a:solidFill>
                  <a:schemeClr val="bg1"/>
                </a:solidFill>
                <a:ea typeface="+mn-lt"/>
                <a:cs typeface="+mn-lt"/>
              </a:rPr>
              <a:t>civilmilitāro</a:t>
            </a:r>
            <a:r>
              <a:rPr lang="lv-LV" sz="1400" b="1" dirty="0">
                <a:solidFill>
                  <a:schemeClr val="bg1"/>
                </a:solidFill>
                <a:ea typeface="+mn-lt"/>
                <a:cs typeface="+mn-lt"/>
              </a:rPr>
              <a:t> sadarbību. Civilā aizsardzība ir daļa no visaptverošas valsts aizsardzības.</a:t>
            </a:r>
          </a:p>
        </p:txBody>
      </p:sp>
      <p:grpSp>
        <p:nvGrpSpPr>
          <p:cNvPr id="44" name="Group 43">
            <a:extLst>
              <a:ext uri="{FF2B5EF4-FFF2-40B4-BE49-F238E27FC236}">
                <a16:creationId xmlns:a16="http://schemas.microsoft.com/office/drawing/2014/main" id="{3B084CD0-6AD5-A887-2BDA-038B3DD51A81}"/>
              </a:ext>
            </a:extLst>
          </p:cNvPr>
          <p:cNvGrpSpPr/>
          <p:nvPr/>
        </p:nvGrpSpPr>
        <p:grpSpPr>
          <a:xfrm>
            <a:off x="441326" y="3135127"/>
            <a:ext cx="576000" cy="1152525"/>
            <a:chOff x="441326" y="1833563"/>
            <a:chExt cx="576000" cy="1152525"/>
          </a:xfrm>
        </p:grpSpPr>
        <p:sp>
          <p:nvSpPr>
            <p:cNvPr id="45" name="Rectangle 44">
              <a:extLst>
                <a:ext uri="{FF2B5EF4-FFF2-40B4-BE49-F238E27FC236}">
                  <a16:creationId xmlns:a16="http://schemas.microsoft.com/office/drawing/2014/main" id="{00A60397-E161-09C6-D217-61DE57B67DFD}"/>
                </a:ext>
              </a:extLst>
            </p:cNvPr>
            <p:cNvSpPr/>
            <p:nvPr/>
          </p:nvSpPr>
          <p:spPr>
            <a:xfrm>
              <a:off x="441326" y="1833563"/>
              <a:ext cx="576000" cy="1152525"/>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6" name="L-Shape 45">
              <a:extLst>
                <a:ext uri="{FF2B5EF4-FFF2-40B4-BE49-F238E27FC236}">
                  <a16:creationId xmlns:a16="http://schemas.microsoft.com/office/drawing/2014/main" id="{3E0DFCA4-3454-EA29-9966-05B98D68CD58}"/>
                </a:ext>
              </a:extLst>
            </p:cNvPr>
            <p:cNvSpPr/>
            <p:nvPr/>
          </p:nvSpPr>
          <p:spPr>
            <a:xfrm rot="13500000">
              <a:off x="580626" y="2289280"/>
              <a:ext cx="241090" cy="241090"/>
            </a:xfrm>
            <a:prstGeom prst="corner">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7" name="Group 46">
            <a:extLst>
              <a:ext uri="{FF2B5EF4-FFF2-40B4-BE49-F238E27FC236}">
                <a16:creationId xmlns:a16="http://schemas.microsoft.com/office/drawing/2014/main" id="{75611C48-EF3F-60F4-FC5E-D3E85A3FAD7C}"/>
              </a:ext>
            </a:extLst>
          </p:cNvPr>
          <p:cNvGrpSpPr/>
          <p:nvPr/>
        </p:nvGrpSpPr>
        <p:grpSpPr>
          <a:xfrm>
            <a:off x="441326" y="4436691"/>
            <a:ext cx="576000" cy="1152525"/>
            <a:chOff x="441326" y="1833563"/>
            <a:chExt cx="576000" cy="1152525"/>
          </a:xfrm>
        </p:grpSpPr>
        <p:sp>
          <p:nvSpPr>
            <p:cNvPr id="48" name="Rectangle 47">
              <a:extLst>
                <a:ext uri="{FF2B5EF4-FFF2-40B4-BE49-F238E27FC236}">
                  <a16:creationId xmlns:a16="http://schemas.microsoft.com/office/drawing/2014/main" id="{937918AF-B54D-D890-545E-CB4B96D84FC9}"/>
                </a:ext>
              </a:extLst>
            </p:cNvPr>
            <p:cNvSpPr/>
            <p:nvPr/>
          </p:nvSpPr>
          <p:spPr>
            <a:xfrm>
              <a:off x="441326" y="1833563"/>
              <a:ext cx="576000" cy="1152525"/>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9" name="L-Shape 48">
              <a:extLst>
                <a:ext uri="{FF2B5EF4-FFF2-40B4-BE49-F238E27FC236}">
                  <a16:creationId xmlns:a16="http://schemas.microsoft.com/office/drawing/2014/main" id="{9BD4CF6B-635C-2B33-C16C-B481F8786D2E}"/>
                </a:ext>
              </a:extLst>
            </p:cNvPr>
            <p:cNvSpPr/>
            <p:nvPr/>
          </p:nvSpPr>
          <p:spPr>
            <a:xfrm rot="13500000">
              <a:off x="580626" y="2289280"/>
              <a:ext cx="241090" cy="241090"/>
            </a:xfrm>
            <a:prstGeom prst="corner">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53" name="Rectangle 52">
            <a:extLst>
              <a:ext uri="{FF2B5EF4-FFF2-40B4-BE49-F238E27FC236}">
                <a16:creationId xmlns:a16="http://schemas.microsoft.com/office/drawing/2014/main" id="{5733CEB4-6575-6625-DB8D-E8FB98346560}"/>
              </a:ext>
            </a:extLst>
          </p:cNvPr>
          <p:cNvSpPr/>
          <p:nvPr/>
        </p:nvSpPr>
        <p:spPr>
          <a:xfrm rot="5400000">
            <a:off x="9948069" y="4371181"/>
            <a:ext cx="71438" cy="35306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nvGrpSpPr>
          <p:cNvPr id="21" name="Group 20">
            <a:extLst>
              <a:ext uri="{FF2B5EF4-FFF2-40B4-BE49-F238E27FC236}">
                <a16:creationId xmlns:a16="http://schemas.microsoft.com/office/drawing/2014/main" id="{3FDA6B32-877D-323A-7115-32FBCF8F2574}"/>
              </a:ext>
            </a:extLst>
          </p:cNvPr>
          <p:cNvGrpSpPr/>
          <p:nvPr/>
        </p:nvGrpSpPr>
        <p:grpSpPr>
          <a:xfrm>
            <a:off x="6752692" y="132067"/>
            <a:ext cx="4996396" cy="217488"/>
            <a:chOff x="6275388" y="132067"/>
            <a:chExt cx="4996396" cy="217488"/>
          </a:xfrm>
        </p:grpSpPr>
        <p:sp>
          <p:nvSpPr>
            <p:cNvPr id="22" name="Rectangle 21">
              <a:extLst>
                <a:ext uri="{FF2B5EF4-FFF2-40B4-BE49-F238E27FC236}">
                  <a16:creationId xmlns:a16="http://schemas.microsoft.com/office/drawing/2014/main" id="{3A94CDB5-F47E-30CC-D07F-B0EF25FDCF8F}"/>
                </a:ext>
              </a:extLst>
            </p:cNvPr>
            <p:cNvSpPr/>
            <p:nvPr/>
          </p:nvSpPr>
          <p:spPr>
            <a:xfrm>
              <a:off x="6275388"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dirty="0">
                  <a:ln>
                    <a:noFill/>
                  </a:ln>
                  <a:effectLst/>
                  <a:uLnTx/>
                  <a:uFillTx/>
                  <a:ea typeface="Georgia"/>
                  <a:cs typeface="Georgia"/>
                  <a:sym typeface="Georgia"/>
                </a:rPr>
                <a:t>3</a:t>
              </a:r>
              <a:r>
                <a:rPr kumimoji="0" lang="lv-LV" sz="800" b="1" i="0" u="none" strike="noStrike" kern="0" cap="none" spc="0" normalizeH="0" baseline="0" dirty="0">
                  <a:ln>
                    <a:noFill/>
                  </a:ln>
                  <a:effectLst/>
                  <a:uLnTx/>
                  <a:uFillTx/>
                  <a:ea typeface="Georgia"/>
                  <a:cs typeface="Georgia"/>
                  <a:sym typeface="Georgia"/>
                </a:rPr>
                <a:t>.1</a:t>
              </a:r>
            </a:p>
          </p:txBody>
        </p:sp>
        <p:sp>
          <p:nvSpPr>
            <p:cNvPr id="23" name="Rectangle 22">
              <a:extLst>
                <a:ext uri="{FF2B5EF4-FFF2-40B4-BE49-F238E27FC236}">
                  <a16:creationId xmlns:a16="http://schemas.microsoft.com/office/drawing/2014/main" id="{25437615-2796-4F31-A285-24A579281043}"/>
                </a:ext>
              </a:extLst>
            </p:cNvPr>
            <p:cNvSpPr/>
            <p:nvPr/>
          </p:nvSpPr>
          <p:spPr>
            <a:xfrm>
              <a:off x="1008847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24" name="Rectangle 23">
              <a:extLst>
                <a:ext uri="{FF2B5EF4-FFF2-40B4-BE49-F238E27FC236}">
                  <a16:creationId xmlns:a16="http://schemas.microsoft.com/office/drawing/2014/main" id="{B0767F22-7962-E604-11C8-9988949137C2}"/>
                </a:ext>
              </a:extLst>
            </p:cNvPr>
            <p:cNvSpPr/>
            <p:nvPr/>
          </p:nvSpPr>
          <p:spPr>
            <a:xfrm>
              <a:off x="6517215" y="132067"/>
              <a:ext cx="354543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Valsts civilās aizsardzības sistēmas loma nacionālās drošības sistēmā</a:t>
              </a:r>
            </a:p>
          </p:txBody>
        </p:sp>
        <p:sp>
          <p:nvSpPr>
            <p:cNvPr id="35" name="Rectangle 34">
              <a:extLst>
                <a:ext uri="{FF2B5EF4-FFF2-40B4-BE49-F238E27FC236}">
                  <a16:creationId xmlns:a16="http://schemas.microsoft.com/office/drawing/2014/main" id="{57783A53-AD8C-FCD4-EE45-64691907C8F3}"/>
                </a:ext>
              </a:extLst>
            </p:cNvPr>
            <p:cNvSpPr/>
            <p:nvPr/>
          </p:nvSpPr>
          <p:spPr>
            <a:xfrm>
              <a:off x="1033030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.3</a:t>
              </a:r>
            </a:p>
          </p:txBody>
        </p:sp>
        <p:sp>
          <p:nvSpPr>
            <p:cNvPr id="36" name="Rectangle 35">
              <a:extLst>
                <a:ext uri="{FF2B5EF4-FFF2-40B4-BE49-F238E27FC236}">
                  <a16:creationId xmlns:a16="http://schemas.microsoft.com/office/drawing/2014/main" id="{747898CE-1658-4919-56D5-63E890F57E07}"/>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37" name="Rectangle 36">
              <a:extLst>
                <a:ext uri="{FF2B5EF4-FFF2-40B4-BE49-F238E27FC236}">
                  <a16:creationId xmlns:a16="http://schemas.microsoft.com/office/drawing/2014/main" id="{69755534-D790-F0FD-5E0C-7C2A4B9E17B5}"/>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dirty="0">
                  <a:ln>
                    <a:noFill/>
                  </a:ln>
                  <a:solidFill>
                    <a:srgbClr val="A4A3B2"/>
                  </a:solidFill>
                  <a:effectLst/>
                  <a:uLnTx/>
                  <a:uFillTx/>
                  <a:ea typeface="Georgia"/>
                  <a:cs typeface="Georgia"/>
                  <a:sym typeface="Georgia"/>
                </a:rPr>
                <a:t>3</a:t>
              </a:r>
              <a:r>
                <a:rPr kumimoji="0" lang="lv-LV" sz="800" b="1" i="0" u="none" strike="noStrike" kern="0" cap="none" spc="0" normalizeH="0" baseline="0" dirty="0">
                  <a:ln>
                    <a:noFill/>
                  </a:ln>
                  <a:solidFill>
                    <a:srgbClr val="A4A3B2"/>
                  </a:solidFill>
                  <a:effectLst/>
                  <a:uLnTx/>
                  <a:uFillTx/>
                  <a:ea typeface="Georgia"/>
                  <a:cs typeface="Georgia"/>
                  <a:sym typeface="Georgia"/>
                </a:rPr>
                <a:t>.</a:t>
              </a:r>
              <a:r>
                <a:rPr kumimoji="0" lang="en-US" sz="800" b="1" i="0" u="none" strike="noStrike" kern="0" cap="none" spc="0" normalizeH="0" baseline="0" dirty="0">
                  <a:ln>
                    <a:noFill/>
                  </a:ln>
                  <a:solidFill>
                    <a:srgbClr val="A4A3B2"/>
                  </a:solidFill>
                  <a:effectLst/>
                  <a:uLnTx/>
                  <a:uFillTx/>
                  <a:ea typeface="Georgia"/>
                  <a:cs typeface="Georgia"/>
                  <a:sym typeface="Georgia"/>
                </a:rPr>
                <a:t>5</a:t>
              </a:r>
              <a:endParaRPr kumimoji="0" lang="lv-LV" sz="800" b="1" i="0" u="none" strike="noStrike" kern="0" cap="none" spc="0" normalizeH="0" baseline="0" dirty="0">
                <a:ln>
                  <a:noFill/>
                </a:ln>
                <a:solidFill>
                  <a:srgbClr val="A4A3B2"/>
                </a:solidFill>
                <a:effectLst/>
                <a:uLnTx/>
                <a:uFillTx/>
                <a:ea typeface="Georgia"/>
                <a:cs typeface="Georgia"/>
                <a:sym typeface="Georgia"/>
              </a:endParaRPr>
            </a:p>
          </p:txBody>
        </p:sp>
        <p:sp>
          <p:nvSpPr>
            <p:cNvPr id="38" name="Rectangle 37">
              <a:extLst>
                <a:ext uri="{FF2B5EF4-FFF2-40B4-BE49-F238E27FC236}">
                  <a16:creationId xmlns:a16="http://schemas.microsoft.com/office/drawing/2014/main" id="{FFB1CE86-77CB-7D99-91B6-A212B71037D9}"/>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
        <p:nvSpPr>
          <p:cNvPr id="2" name="Rectangle 1">
            <a:extLst>
              <a:ext uri="{FF2B5EF4-FFF2-40B4-BE49-F238E27FC236}">
                <a16:creationId xmlns:a16="http://schemas.microsoft.com/office/drawing/2014/main" id="{1D196AC2-1443-7050-7543-AE20CE3288E8}"/>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2834373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913" y="432001"/>
            <a:ext cx="11306175" cy="1387274"/>
          </a:xfrm>
        </p:spPr>
        <p:txBody>
          <a:bodyPr vert="horz"/>
          <a:lstStyle/>
          <a:p>
            <a:r>
              <a:rPr lang="lv-LV" dirty="0"/>
              <a:t>Civilās aizsardzības sistēma nacionālās drošības kontekstā</a:t>
            </a:r>
          </a:p>
        </p:txBody>
      </p:sp>
      <p:sp>
        <p:nvSpPr>
          <p:cNvPr id="4" name="Slide Number Placeholder 3"/>
          <p:cNvSpPr>
            <a:spLocks noGrp="1"/>
          </p:cNvSpPr>
          <p:nvPr>
            <p:ph type="sldNum" sz="quarter" idx="11"/>
          </p:nvPr>
        </p:nvSpPr>
        <p:spPr>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B79C7E-2A42-4703-9B32-3E662761BF60}" type="slidenum">
              <a:rPr kumimoji="0" lang="lv-LV" sz="750" b="0" i="0" u="none" strike="noStrike" kern="1200" cap="none" spc="0" normalizeH="0" baseline="0" smtClean="0">
                <a:ln>
                  <a:noFill/>
                </a:ln>
                <a:solidFill>
                  <a:srgbClr val="000000"/>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lv-LV" sz="750" b="0" i="0" u="none" strike="noStrike" kern="1200" cap="none" spc="0" normalizeH="0" baseline="0" dirty="0">
              <a:ln>
                <a:noFill/>
              </a:ln>
              <a:solidFill>
                <a:srgbClr val="000000"/>
              </a:solidFill>
              <a:effectLst/>
              <a:uLnTx/>
              <a:uFillTx/>
              <a:latin typeface="Arial"/>
              <a:ea typeface="+mn-ea"/>
              <a:cs typeface="+mn-cs"/>
            </a:endParaRPr>
          </a:p>
        </p:txBody>
      </p:sp>
      <p:sp>
        <p:nvSpPr>
          <p:cNvPr id="8" name="TextBox 7">
            <a:extLst>
              <a:ext uri="{FF2B5EF4-FFF2-40B4-BE49-F238E27FC236}">
                <a16:creationId xmlns:a16="http://schemas.microsoft.com/office/drawing/2014/main" id="{99262856-C27A-1E36-957D-9CBBCCC313AB}"/>
              </a:ext>
            </a:extLst>
          </p:cNvPr>
          <p:cNvSpPr txBox="1"/>
          <p:nvPr/>
        </p:nvSpPr>
        <p:spPr>
          <a:xfrm>
            <a:off x="449263" y="3073160"/>
            <a:ext cx="11306175" cy="360000"/>
          </a:xfrm>
          <a:prstGeom prst="rect">
            <a:avLst/>
          </a:prstGeom>
          <a:solidFill>
            <a:srgbClr val="525A72"/>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buSzPct val="100000"/>
            </a:pPr>
            <a:r>
              <a:rPr lang="lv-LV" sz="1400" b="1" dirty="0">
                <a:solidFill>
                  <a:schemeClr val="bg1"/>
                </a:solidFill>
                <a:cs typeface="Arial"/>
              </a:rPr>
              <a:t>Nacionālās drošības sistēma</a:t>
            </a:r>
          </a:p>
        </p:txBody>
      </p:sp>
      <p:sp>
        <p:nvSpPr>
          <p:cNvPr id="9" name="TextBox 8">
            <a:extLst>
              <a:ext uri="{FF2B5EF4-FFF2-40B4-BE49-F238E27FC236}">
                <a16:creationId xmlns:a16="http://schemas.microsoft.com/office/drawing/2014/main" id="{E4901CE7-ED3D-586C-CADD-3EECCB3FFE27}"/>
              </a:ext>
            </a:extLst>
          </p:cNvPr>
          <p:cNvSpPr txBox="1"/>
          <p:nvPr/>
        </p:nvSpPr>
        <p:spPr>
          <a:xfrm>
            <a:off x="449263" y="3962755"/>
            <a:ext cx="11306175" cy="360000"/>
          </a:xfrm>
          <a:prstGeom prst="rect">
            <a:avLst/>
          </a:prstGeom>
          <a:solidFill>
            <a:srgbClr val="A8192D"/>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buSzPct val="100000"/>
            </a:pPr>
            <a:r>
              <a:rPr lang="lv-LV" sz="1400" b="1" dirty="0">
                <a:solidFill>
                  <a:schemeClr val="bg1"/>
                </a:solidFill>
                <a:cs typeface="Arial"/>
              </a:rPr>
              <a:t>Civilās aizsardzības sistēma</a:t>
            </a:r>
          </a:p>
        </p:txBody>
      </p:sp>
      <p:grpSp>
        <p:nvGrpSpPr>
          <p:cNvPr id="46" name="Group 45">
            <a:extLst>
              <a:ext uri="{FF2B5EF4-FFF2-40B4-BE49-F238E27FC236}">
                <a16:creationId xmlns:a16="http://schemas.microsoft.com/office/drawing/2014/main" id="{E7E0F813-D82A-08A8-8C70-4A8B3CFA0E6E}"/>
              </a:ext>
            </a:extLst>
          </p:cNvPr>
          <p:cNvGrpSpPr/>
          <p:nvPr/>
        </p:nvGrpSpPr>
        <p:grpSpPr>
          <a:xfrm>
            <a:off x="449263" y="4852350"/>
            <a:ext cx="11306175" cy="360000"/>
            <a:chOff x="449263" y="4928993"/>
            <a:chExt cx="11306175" cy="360000"/>
          </a:xfrm>
        </p:grpSpPr>
        <p:sp>
          <p:nvSpPr>
            <p:cNvPr id="10" name="TextBox 9">
              <a:extLst>
                <a:ext uri="{FF2B5EF4-FFF2-40B4-BE49-F238E27FC236}">
                  <a16:creationId xmlns:a16="http://schemas.microsoft.com/office/drawing/2014/main" id="{05AA5DD7-63BD-0F58-7F71-0DD5965D3A4F}"/>
                </a:ext>
              </a:extLst>
            </p:cNvPr>
            <p:cNvSpPr txBox="1"/>
            <p:nvPr/>
          </p:nvSpPr>
          <p:spPr>
            <a:xfrm>
              <a:off x="449263" y="4928993"/>
              <a:ext cx="3529012" cy="360000"/>
            </a:xfrm>
            <a:prstGeom prst="rect">
              <a:avLst/>
            </a:prstGeom>
            <a:solidFill>
              <a:srgbClr val="CFD6E8"/>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r>
                <a:rPr lang="lv-LV" sz="1400" b="1">
                  <a:cs typeface="Arial"/>
                </a:rPr>
                <a:t>Valsts un pašvaldību institūcijas</a:t>
              </a:r>
            </a:p>
          </p:txBody>
        </p:sp>
        <p:sp>
          <p:nvSpPr>
            <p:cNvPr id="11" name="TextBox 10">
              <a:extLst>
                <a:ext uri="{FF2B5EF4-FFF2-40B4-BE49-F238E27FC236}">
                  <a16:creationId xmlns:a16="http://schemas.microsoft.com/office/drawing/2014/main" id="{BAC4FF7A-ADAA-4D97-A33B-DDEC5849066A}"/>
                </a:ext>
              </a:extLst>
            </p:cNvPr>
            <p:cNvSpPr txBox="1"/>
            <p:nvPr/>
          </p:nvSpPr>
          <p:spPr>
            <a:xfrm>
              <a:off x="4337844" y="4928993"/>
              <a:ext cx="3529013" cy="360000"/>
            </a:xfrm>
            <a:prstGeom prst="rect">
              <a:avLst/>
            </a:prstGeom>
            <a:solidFill>
              <a:srgbClr val="CFD6E8"/>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r>
                <a:rPr lang="lv-LV" sz="1400" b="1">
                  <a:cs typeface="Arial"/>
                </a:rPr>
                <a:t>Juridiskas personas</a:t>
              </a:r>
              <a:endParaRPr lang="lv-LV" sz="1400" b="1"/>
            </a:p>
          </p:txBody>
        </p:sp>
        <p:sp>
          <p:nvSpPr>
            <p:cNvPr id="13" name="TextBox 12">
              <a:extLst>
                <a:ext uri="{FF2B5EF4-FFF2-40B4-BE49-F238E27FC236}">
                  <a16:creationId xmlns:a16="http://schemas.microsoft.com/office/drawing/2014/main" id="{E7928CED-AE2B-246C-6CC3-7CA86CB4AA3B}"/>
                </a:ext>
              </a:extLst>
            </p:cNvPr>
            <p:cNvSpPr txBox="1"/>
            <p:nvPr/>
          </p:nvSpPr>
          <p:spPr>
            <a:xfrm>
              <a:off x="8226425" y="4928993"/>
              <a:ext cx="3529013" cy="360000"/>
            </a:xfrm>
            <a:prstGeom prst="rect">
              <a:avLst/>
            </a:prstGeom>
            <a:solidFill>
              <a:srgbClr val="CFD6E8"/>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r>
                <a:rPr lang="lv-LV" sz="1400" b="1">
                  <a:cs typeface="Arial"/>
                </a:rPr>
                <a:t>Fiziskas personas</a:t>
              </a:r>
            </a:p>
          </p:txBody>
        </p:sp>
      </p:grpSp>
      <p:grpSp>
        <p:nvGrpSpPr>
          <p:cNvPr id="29" name="Group 28">
            <a:extLst>
              <a:ext uri="{FF2B5EF4-FFF2-40B4-BE49-F238E27FC236}">
                <a16:creationId xmlns:a16="http://schemas.microsoft.com/office/drawing/2014/main" id="{8440624F-FE23-7C09-5C1A-59376924494B}"/>
              </a:ext>
            </a:extLst>
          </p:cNvPr>
          <p:cNvGrpSpPr/>
          <p:nvPr/>
        </p:nvGrpSpPr>
        <p:grpSpPr>
          <a:xfrm>
            <a:off x="449263" y="3621574"/>
            <a:ext cx="11306175" cy="241090"/>
            <a:chOff x="442913" y="2666162"/>
            <a:chExt cx="11306175" cy="241090"/>
          </a:xfrm>
        </p:grpSpPr>
        <p:grpSp>
          <p:nvGrpSpPr>
            <p:cNvPr id="28" name="Group 27">
              <a:extLst>
                <a:ext uri="{FF2B5EF4-FFF2-40B4-BE49-F238E27FC236}">
                  <a16:creationId xmlns:a16="http://schemas.microsoft.com/office/drawing/2014/main" id="{FDCE5EDA-061E-75DC-B811-CBED7CB07527}"/>
                </a:ext>
              </a:extLst>
            </p:cNvPr>
            <p:cNvGrpSpPr/>
            <p:nvPr/>
          </p:nvGrpSpPr>
          <p:grpSpPr>
            <a:xfrm>
              <a:off x="442913" y="2693466"/>
              <a:ext cx="11306175" cy="102868"/>
              <a:chOff x="442913" y="2705100"/>
              <a:chExt cx="11306175" cy="102868"/>
            </a:xfrm>
          </p:grpSpPr>
          <p:cxnSp>
            <p:nvCxnSpPr>
              <p:cNvPr id="24" name="Straight Connector 23">
                <a:extLst>
                  <a:ext uri="{FF2B5EF4-FFF2-40B4-BE49-F238E27FC236}">
                    <a16:creationId xmlns:a16="http://schemas.microsoft.com/office/drawing/2014/main" id="{0884A693-91CD-8F1C-3809-8C5592601847}"/>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26" name="Rectangle 25">
                <a:extLst>
                  <a:ext uri="{FF2B5EF4-FFF2-40B4-BE49-F238E27FC236}">
                    <a16:creationId xmlns:a16="http://schemas.microsoft.com/office/drawing/2014/main" id="{E6FCE65F-DCDE-E33B-5326-24D3022C0B7E}"/>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25" name="L-Shape 24">
              <a:extLst>
                <a:ext uri="{FF2B5EF4-FFF2-40B4-BE49-F238E27FC236}">
                  <a16:creationId xmlns:a16="http://schemas.microsoft.com/office/drawing/2014/main" id="{C5916BDE-42ED-1B1C-842D-2A3F47A5495D}"/>
                </a:ext>
              </a:extLst>
            </p:cNvPr>
            <p:cNvSpPr/>
            <p:nvPr/>
          </p:nvSpPr>
          <p:spPr>
            <a:xfrm rot="8100000">
              <a:off x="5975455" y="2666162"/>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35" name="TextBox 34">
            <a:extLst>
              <a:ext uri="{FF2B5EF4-FFF2-40B4-BE49-F238E27FC236}">
                <a16:creationId xmlns:a16="http://schemas.microsoft.com/office/drawing/2014/main" id="{C459263F-2E5C-A4F6-B21D-DF45F10AFD29}"/>
              </a:ext>
            </a:extLst>
          </p:cNvPr>
          <p:cNvSpPr txBox="1"/>
          <p:nvPr/>
        </p:nvSpPr>
        <p:spPr>
          <a:xfrm>
            <a:off x="436562" y="5741946"/>
            <a:ext cx="11312526" cy="430887"/>
          </a:xfrm>
          <a:prstGeom prst="rect">
            <a:avLst/>
          </a:prstGeom>
          <a:solidFill>
            <a:srgbClr val="D0CFD7"/>
          </a:solidFill>
        </p:spPr>
        <p:txBody>
          <a:bodyPr wrap="square" lIns="0" tIns="0" rIns="0" bIns="0" rtlCol="0">
            <a:spAutoFit/>
          </a:bodyPr>
          <a:lstStyle/>
          <a:p>
            <a:pPr algn="ctr">
              <a:lnSpc>
                <a:spcPct val="100000"/>
              </a:lnSpc>
              <a:buSzPct val="100000"/>
            </a:pPr>
            <a:r>
              <a:rPr lang="lv-LV" sz="1400" dirty="0"/>
              <a:t>Valsts un pašvaldību institūcijām, juridiskām personām un fiziskām personām ir likumā </a:t>
            </a:r>
            <a:r>
              <a:rPr lang="lv-LV" sz="1400" b="1" dirty="0"/>
              <a:t>noteiktas tiesības, </a:t>
            </a:r>
            <a:endParaRPr lang="en-US" sz="1400" b="1"/>
          </a:p>
          <a:p>
            <a:pPr algn="ctr">
              <a:lnSpc>
                <a:spcPct val="100000"/>
              </a:lnSpc>
              <a:buSzPct val="100000"/>
            </a:pPr>
            <a:r>
              <a:rPr lang="lv-LV" sz="1400" b="1" dirty="0"/>
              <a:t>uzdevumi un atbildība </a:t>
            </a:r>
            <a:r>
              <a:rPr lang="lv-LV" sz="1400" dirty="0"/>
              <a:t>civilās aizsardzības jomā.</a:t>
            </a:r>
            <a:endParaRPr lang="lv-LV" sz="1400"/>
          </a:p>
        </p:txBody>
      </p:sp>
      <p:sp>
        <p:nvSpPr>
          <p:cNvPr id="45" name="TextBox 44">
            <a:extLst>
              <a:ext uri="{FF2B5EF4-FFF2-40B4-BE49-F238E27FC236}">
                <a16:creationId xmlns:a16="http://schemas.microsoft.com/office/drawing/2014/main" id="{5F8A82B8-979C-7C18-71CD-09031C78E4D6}"/>
              </a:ext>
            </a:extLst>
          </p:cNvPr>
          <p:cNvSpPr txBox="1"/>
          <p:nvPr/>
        </p:nvSpPr>
        <p:spPr>
          <a:xfrm>
            <a:off x="449263" y="1819275"/>
            <a:ext cx="11299825" cy="791737"/>
          </a:xfrm>
          <a:prstGeom prst="rect">
            <a:avLst/>
          </a:prstGeom>
          <a:solidFill>
            <a:srgbClr val="D18D85"/>
          </a:solidFill>
        </p:spPr>
        <p:txBody>
          <a:bodyPr wrap="square" lIns="72000" tIns="72000" rIns="0" bIns="72000" rtlCol="0">
            <a:spAutoFit/>
          </a:bodyPr>
          <a:lstStyle/>
          <a:p>
            <a:pPr>
              <a:lnSpc>
                <a:spcPct val="100000"/>
              </a:lnSpc>
              <a:buSzPct val="100000"/>
            </a:pPr>
            <a:r>
              <a:rPr lang="lv-LV" sz="1400" b="1" dirty="0"/>
              <a:t>Civilās aizsardzības sistēma ir nacionālās drošības sistēmas sastāvdaļa</a:t>
            </a:r>
            <a:r>
              <a:rPr lang="lv-LV" sz="1400" dirty="0"/>
              <a:t>, kas ir pamats efektīvai un visaptverošai </a:t>
            </a:r>
            <a:endParaRPr lang="en-US" sz="1400"/>
          </a:p>
          <a:p>
            <a:pPr>
              <a:lnSpc>
                <a:spcPct val="100000"/>
              </a:lnSpc>
              <a:buSzPct val="100000"/>
            </a:pPr>
            <a:r>
              <a:rPr lang="lv-LV" sz="1400" dirty="0"/>
              <a:t>valsts aizsardzības sistēmas funkcionēšanai, nodrošinot civilo un militāro institūciju savstarpēju koordināciju, </a:t>
            </a:r>
            <a:endParaRPr lang="en-US" sz="1400"/>
          </a:p>
          <a:p>
            <a:pPr>
              <a:lnSpc>
                <a:spcPct val="100000"/>
              </a:lnSpc>
              <a:buSzPct val="100000"/>
            </a:pPr>
            <a:r>
              <a:rPr lang="lv-LV" sz="1400" dirty="0"/>
              <a:t>resursu koordinēšanu un spēju harmonizāciju.</a:t>
            </a:r>
            <a:endParaRPr lang="lv-LV" sz="1400"/>
          </a:p>
        </p:txBody>
      </p:sp>
      <p:grpSp>
        <p:nvGrpSpPr>
          <p:cNvPr id="30" name="Group 29">
            <a:extLst>
              <a:ext uri="{FF2B5EF4-FFF2-40B4-BE49-F238E27FC236}">
                <a16:creationId xmlns:a16="http://schemas.microsoft.com/office/drawing/2014/main" id="{89BBA9B8-1797-03AA-D493-D06B71AECEFE}"/>
              </a:ext>
            </a:extLst>
          </p:cNvPr>
          <p:cNvGrpSpPr/>
          <p:nvPr/>
        </p:nvGrpSpPr>
        <p:grpSpPr>
          <a:xfrm>
            <a:off x="449263" y="5407929"/>
            <a:ext cx="11306175" cy="241090"/>
            <a:chOff x="449263" y="5575525"/>
            <a:chExt cx="11306175" cy="241090"/>
          </a:xfrm>
        </p:grpSpPr>
        <p:grpSp>
          <p:nvGrpSpPr>
            <p:cNvPr id="50" name="Group 49">
              <a:extLst>
                <a:ext uri="{FF2B5EF4-FFF2-40B4-BE49-F238E27FC236}">
                  <a16:creationId xmlns:a16="http://schemas.microsoft.com/office/drawing/2014/main" id="{8A33A4BB-6D1B-C5BD-7851-A568867DADE5}"/>
                </a:ext>
              </a:extLst>
            </p:cNvPr>
            <p:cNvGrpSpPr/>
            <p:nvPr/>
          </p:nvGrpSpPr>
          <p:grpSpPr>
            <a:xfrm>
              <a:off x="449263" y="5602829"/>
              <a:ext cx="11306175" cy="102868"/>
              <a:chOff x="442913" y="2705100"/>
              <a:chExt cx="11306175" cy="102868"/>
            </a:xfrm>
          </p:grpSpPr>
          <p:cxnSp>
            <p:nvCxnSpPr>
              <p:cNvPr id="51" name="Straight Connector 50">
                <a:extLst>
                  <a:ext uri="{FF2B5EF4-FFF2-40B4-BE49-F238E27FC236}">
                    <a16:creationId xmlns:a16="http://schemas.microsoft.com/office/drawing/2014/main" id="{5FB19B63-EFCA-08F2-073E-2D2DE2DE7846}"/>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52" name="Rectangle 51">
                <a:extLst>
                  <a:ext uri="{FF2B5EF4-FFF2-40B4-BE49-F238E27FC236}">
                    <a16:creationId xmlns:a16="http://schemas.microsoft.com/office/drawing/2014/main" id="{A9DA015E-E7A4-71D0-DCCF-1FE0D275C6B4}"/>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53" name="L-Shape 52">
              <a:extLst>
                <a:ext uri="{FF2B5EF4-FFF2-40B4-BE49-F238E27FC236}">
                  <a16:creationId xmlns:a16="http://schemas.microsoft.com/office/drawing/2014/main" id="{D8886FDB-6F6E-92B8-BA0B-75B2A9A18D29}"/>
                </a:ext>
              </a:extLst>
            </p:cNvPr>
            <p:cNvSpPr/>
            <p:nvPr/>
          </p:nvSpPr>
          <p:spPr>
            <a:xfrm rot="8100000">
              <a:off x="5981805" y="5575525"/>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grpSp>
        <p:nvGrpSpPr>
          <p:cNvPr id="47" name="Group 46">
            <a:extLst>
              <a:ext uri="{FF2B5EF4-FFF2-40B4-BE49-F238E27FC236}">
                <a16:creationId xmlns:a16="http://schemas.microsoft.com/office/drawing/2014/main" id="{F377BBDA-909D-D81B-B78D-797126629990}"/>
              </a:ext>
            </a:extLst>
          </p:cNvPr>
          <p:cNvGrpSpPr/>
          <p:nvPr/>
        </p:nvGrpSpPr>
        <p:grpSpPr>
          <a:xfrm>
            <a:off x="449263" y="4514752"/>
            <a:ext cx="11306175" cy="241090"/>
            <a:chOff x="442913" y="2666162"/>
            <a:chExt cx="11306175" cy="241090"/>
          </a:xfrm>
        </p:grpSpPr>
        <p:grpSp>
          <p:nvGrpSpPr>
            <p:cNvPr id="48" name="Group 47">
              <a:extLst>
                <a:ext uri="{FF2B5EF4-FFF2-40B4-BE49-F238E27FC236}">
                  <a16:creationId xmlns:a16="http://schemas.microsoft.com/office/drawing/2014/main" id="{EB138524-86DA-DDD2-CB4F-784DCA301673}"/>
                </a:ext>
              </a:extLst>
            </p:cNvPr>
            <p:cNvGrpSpPr/>
            <p:nvPr/>
          </p:nvGrpSpPr>
          <p:grpSpPr>
            <a:xfrm>
              <a:off x="442913" y="2693466"/>
              <a:ext cx="11306175" cy="102868"/>
              <a:chOff x="442913" y="2705100"/>
              <a:chExt cx="11306175" cy="102868"/>
            </a:xfrm>
          </p:grpSpPr>
          <p:cxnSp>
            <p:nvCxnSpPr>
              <p:cNvPr id="54" name="Straight Connector 53">
                <a:extLst>
                  <a:ext uri="{FF2B5EF4-FFF2-40B4-BE49-F238E27FC236}">
                    <a16:creationId xmlns:a16="http://schemas.microsoft.com/office/drawing/2014/main" id="{56A821C2-6C9F-A3E4-96A8-2816E5593364}"/>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55" name="Rectangle 54">
                <a:extLst>
                  <a:ext uri="{FF2B5EF4-FFF2-40B4-BE49-F238E27FC236}">
                    <a16:creationId xmlns:a16="http://schemas.microsoft.com/office/drawing/2014/main" id="{4DA9E1DE-A96E-54D1-D27C-D42FD51C0741}"/>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49" name="L-Shape 48">
              <a:extLst>
                <a:ext uri="{FF2B5EF4-FFF2-40B4-BE49-F238E27FC236}">
                  <a16:creationId xmlns:a16="http://schemas.microsoft.com/office/drawing/2014/main" id="{973111F2-DAA2-F118-ABAE-A2B3C51233E7}"/>
                </a:ext>
              </a:extLst>
            </p:cNvPr>
            <p:cNvSpPr/>
            <p:nvPr/>
          </p:nvSpPr>
          <p:spPr>
            <a:xfrm rot="8100000">
              <a:off x="5975455" y="2666162"/>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56" name="Rectangle 55">
            <a:extLst>
              <a:ext uri="{FF2B5EF4-FFF2-40B4-BE49-F238E27FC236}">
                <a16:creationId xmlns:a16="http://schemas.microsoft.com/office/drawing/2014/main" id="{4357EA8F-1BFB-EA45-1B1E-D9A1C52A5AAC}"/>
              </a:ext>
            </a:extLst>
          </p:cNvPr>
          <p:cNvSpPr/>
          <p:nvPr/>
        </p:nvSpPr>
        <p:spPr>
          <a:xfrm>
            <a:off x="11173088" y="1819275"/>
            <a:ext cx="576000" cy="7921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57" name="Rectangle 56">
            <a:extLst>
              <a:ext uri="{FF2B5EF4-FFF2-40B4-BE49-F238E27FC236}">
                <a16:creationId xmlns:a16="http://schemas.microsoft.com/office/drawing/2014/main" id="{880DE2B6-A3EF-77E1-B569-60C69E825802}"/>
              </a:ext>
            </a:extLst>
          </p:cNvPr>
          <p:cNvSpPr/>
          <p:nvPr/>
        </p:nvSpPr>
        <p:spPr>
          <a:xfrm>
            <a:off x="11101088" y="1819275"/>
            <a:ext cx="72000" cy="792163"/>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59" name="Google Shape;1424;p90">
            <a:extLst>
              <a:ext uri="{FF2B5EF4-FFF2-40B4-BE49-F238E27FC236}">
                <a16:creationId xmlns:a16="http://schemas.microsoft.com/office/drawing/2014/main" id="{10C53796-FB43-9626-9526-8E456606F1D9}"/>
              </a:ext>
            </a:extLst>
          </p:cNvPr>
          <p:cNvSpPr/>
          <p:nvPr/>
        </p:nvSpPr>
        <p:spPr>
          <a:xfrm>
            <a:off x="11281088" y="2035356"/>
            <a:ext cx="360000" cy="360000"/>
          </a:xfrm>
          <a:custGeom>
            <a:avLst/>
            <a:gdLst/>
            <a:ahLst/>
            <a:cxnLst/>
            <a:rect l="l" t="t" r="r" b="b"/>
            <a:pathLst>
              <a:path w="704" h="706" extrusionOk="0">
                <a:moveTo>
                  <a:pt x="430" y="178"/>
                </a:moveTo>
                <a:lnTo>
                  <a:pt x="131" y="178"/>
                </a:lnTo>
                <a:lnTo>
                  <a:pt x="131" y="148"/>
                </a:lnTo>
                <a:lnTo>
                  <a:pt x="430" y="148"/>
                </a:lnTo>
                <a:lnTo>
                  <a:pt x="430" y="178"/>
                </a:lnTo>
                <a:close/>
                <a:moveTo>
                  <a:pt x="131" y="305"/>
                </a:moveTo>
                <a:lnTo>
                  <a:pt x="571" y="305"/>
                </a:lnTo>
                <a:lnTo>
                  <a:pt x="571" y="275"/>
                </a:lnTo>
                <a:lnTo>
                  <a:pt x="131" y="275"/>
                </a:lnTo>
                <a:lnTo>
                  <a:pt x="131" y="305"/>
                </a:lnTo>
                <a:close/>
                <a:moveTo>
                  <a:pt x="131" y="431"/>
                </a:moveTo>
                <a:lnTo>
                  <a:pt x="571" y="431"/>
                </a:lnTo>
                <a:lnTo>
                  <a:pt x="571" y="402"/>
                </a:lnTo>
                <a:lnTo>
                  <a:pt x="131" y="402"/>
                </a:lnTo>
                <a:lnTo>
                  <a:pt x="131" y="431"/>
                </a:lnTo>
                <a:close/>
                <a:moveTo>
                  <a:pt x="131" y="559"/>
                </a:moveTo>
                <a:lnTo>
                  <a:pt x="571" y="559"/>
                </a:lnTo>
                <a:lnTo>
                  <a:pt x="571" y="528"/>
                </a:lnTo>
                <a:lnTo>
                  <a:pt x="131" y="528"/>
                </a:lnTo>
                <a:lnTo>
                  <a:pt x="131" y="559"/>
                </a:lnTo>
                <a:close/>
                <a:moveTo>
                  <a:pt x="704" y="150"/>
                </a:moveTo>
                <a:lnTo>
                  <a:pt x="704" y="706"/>
                </a:lnTo>
                <a:lnTo>
                  <a:pt x="0" y="706"/>
                </a:lnTo>
                <a:lnTo>
                  <a:pt x="0" y="0"/>
                </a:lnTo>
                <a:lnTo>
                  <a:pt x="555" y="0"/>
                </a:lnTo>
                <a:lnTo>
                  <a:pt x="704" y="150"/>
                </a:lnTo>
                <a:close/>
                <a:moveTo>
                  <a:pt x="564" y="146"/>
                </a:moveTo>
                <a:lnTo>
                  <a:pt x="658" y="146"/>
                </a:lnTo>
                <a:lnTo>
                  <a:pt x="564" y="52"/>
                </a:lnTo>
                <a:lnTo>
                  <a:pt x="564" y="146"/>
                </a:lnTo>
                <a:close/>
                <a:moveTo>
                  <a:pt x="675" y="675"/>
                </a:moveTo>
                <a:lnTo>
                  <a:pt x="675" y="177"/>
                </a:lnTo>
                <a:lnTo>
                  <a:pt x="533" y="177"/>
                </a:lnTo>
                <a:lnTo>
                  <a:pt x="533" y="31"/>
                </a:lnTo>
                <a:lnTo>
                  <a:pt x="31" y="31"/>
                </a:lnTo>
                <a:lnTo>
                  <a:pt x="31" y="675"/>
                </a:lnTo>
                <a:lnTo>
                  <a:pt x="675" y="675"/>
                </a:lnTo>
                <a:close/>
              </a:path>
            </a:pathLst>
          </a:custGeom>
          <a:solidFill>
            <a:schemeClr val="dk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700" b="1">
              <a:solidFill>
                <a:schemeClr val="accent1"/>
              </a:solidFill>
              <a:latin typeface="Arial"/>
              <a:ea typeface="Arial"/>
              <a:cs typeface="Arial"/>
              <a:sym typeface="Arial"/>
            </a:endParaRPr>
          </a:p>
        </p:txBody>
      </p:sp>
      <p:grpSp>
        <p:nvGrpSpPr>
          <p:cNvPr id="37" name="Group 36">
            <a:extLst>
              <a:ext uri="{FF2B5EF4-FFF2-40B4-BE49-F238E27FC236}">
                <a16:creationId xmlns:a16="http://schemas.microsoft.com/office/drawing/2014/main" id="{352E7B30-4249-D378-2910-F85BB5B8127A}"/>
              </a:ext>
            </a:extLst>
          </p:cNvPr>
          <p:cNvGrpSpPr/>
          <p:nvPr/>
        </p:nvGrpSpPr>
        <p:grpSpPr>
          <a:xfrm>
            <a:off x="6752692" y="132067"/>
            <a:ext cx="4996396" cy="217488"/>
            <a:chOff x="6275388" y="132067"/>
            <a:chExt cx="4996396" cy="217488"/>
          </a:xfrm>
        </p:grpSpPr>
        <p:sp>
          <p:nvSpPr>
            <p:cNvPr id="38" name="Rectangle 37">
              <a:extLst>
                <a:ext uri="{FF2B5EF4-FFF2-40B4-BE49-F238E27FC236}">
                  <a16:creationId xmlns:a16="http://schemas.microsoft.com/office/drawing/2014/main" id="{55DBEA19-1B88-6FDE-A5CC-A14488CB0EE7}"/>
                </a:ext>
              </a:extLst>
            </p:cNvPr>
            <p:cNvSpPr/>
            <p:nvPr/>
          </p:nvSpPr>
          <p:spPr>
            <a:xfrm>
              <a:off x="6275388"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dirty="0">
                  <a:ln>
                    <a:noFill/>
                  </a:ln>
                  <a:effectLst/>
                  <a:uLnTx/>
                  <a:uFillTx/>
                  <a:ea typeface="Georgia"/>
                  <a:cs typeface="Georgia"/>
                  <a:sym typeface="Georgia"/>
                </a:rPr>
                <a:t>3</a:t>
              </a:r>
              <a:r>
                <a:rPr kumimoji="0" lang="lv-LV" sz="800" b="1" i="0" u="none" strike="noStrike" kern="0" cap="none" spc="0" normalizeH="0" baseline="0" dirty="0">
                  <a:ln>
                    <a:noFill/>
                  </a:ln>
                  <a:effectLst/>
                  <a:uLnTx/>
                  <a:uFillTx/>
                  <a:ea typeface="Georgia"/>
                  <a:cs typeface="Georgia"/>
                  <a:sym typeface="Georgia"/>
                </a:rPr>
                <a:t>.1</a:t>
              </a:r>
            </a:p>
          </p:txBody>
        </p:sp>
        <p:sp>
          <p:nvSpPr>
            <p:cNvPr id="39" name="Rectangle 38">
              <a:extLst>
                <a:ext uri="{FF2B5EF4-FFF2-40B4-BE49-F238E27FC236}">
                  <a16:creationId xmlns:a16="http://schemas.microsoft.com/office/drawing/2014/main" id="{ED5644DE-61E0-D68A-D814-4EA92CB827EA}"/>
                </a:ext>
              </a:extLst>
            </p:cNvPr>
            <p:cNvSpPr/>
            <p:nvPr/>
          </p:nvSpPr>
          <p:spPr>
            <a:xfrm>
              <a:off x="1008847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40" name="Rectangle 39">
              <a:extLst>
                <a:ext uri="{FF2B5EF4-FFF2-40B4-BE49-F238E27FC236}">
                  <a16:creationId xmlns:a16="http://schemas.microsoft.com/office/drawing/2014/main" id="{2219F253-7395-346F-647A-E64B95B6C20A}"/>
                </a:ext>
              </a:extLst>
            </p:cNvPr>
            <p:cNvSpPr/>
            <p:nvPr/>
          </p:nvSpPr>
          <p:spPr>
            <a:xfrm>
              <a:off x="6517215" y="132067"/>
              <a:ext cx="354543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Valsts civilās aizsardzības sistēmas loma nacionālās drošības sistēmā</a:t>
              </a:r>
            </a:p>
          </p:txBody>
        </p:sp>
        <p:sp>
          <p:nvSpPr>
            <p:cNvPr id="41" name="Rectangle 40">
              <a:extLst>
                <a:ext uri="{FF2B5EF4-FFF2-40B4-BE49-F238E27FC236}">
                  <a16:creationId xmlns:a16="http://schemas.microsoft.com/office/drawing/2014/main" id="{10D39C4C-5BC7-8175-5824-0419FF8C3980}"/>
                </a:ext>
              </a:extLst>
            </p:cNvPr>
            <p:cNvSpPr/>
            <p:nvPr/>
          </p:nvSpPr>
          <p:spPr>
            <a:xfrm>
              <a:off x="1033030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.3</a:t>
              </a:r>
            </a:p>
          </p:txBody>
        </p:sp>
        <p:sp>
          <p:nvSpPr>
            <p:cNvPr id="42" name="Rectangle 41">
              <a:extLst>
                <a:ext uri="{FF2B5EF4-FFF2-40B4-BE49-F238E27FC236}">
                  <a16:creationId xmlns:a16="http://schemas.microsoft.com/office/drawing/2014/main" id="{D32EBF2E-B7DA-98DB-2CAF-9E86D77CDDF6}"/>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43" name="Rectangle 42">
              <a:extLst>
                <a:ext uri="{FF2B5EF4-FFF2-40B4-BE49-F238E27FC236}">
                  <a16:creationId xmlns:a16="http://schemas.microsoft.com/office/drawing/2014/main" id="{FC1525D0-D2B4-B810-34E3-FC75C6F55172}"/>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dirty="0">
                  <a:ln>
                    <a:noFill/>
                  </a:ln>
                  <a:solidFill>
                    <a:srgbClr val="A4A3B2"/>
                  </a:solidFill>
                  <a:effectLst/>
                  <a:uLnTx/>
                  <a:uFillTx/>
                  <a:ea typeface="Georgia"/>
                  <a:cs typeface="Georgia"/>
                  <a:sym typeface="Georgia"/>
                </a:rPr>
                <a:t>3</a:t>
              </a:r>
              <a:r>
                <a:rPr kumimoji="0" lang="lv-LV" sz="800" b="1" i="0" u="none" strike="noStrike" kern="0" cap="none" spc="0" normalizeH="0" baseline="0" dirty="0">
                  <a:ln>
                    <a:noFill/>
                  </a:ln>
                  <a:solidFill>
                    <a:srgbClr val="A4A3B2"/>
                  </a:solidFill>
                  <a:effectLst/>
                  <a:uLnTx/>
                  <a:uFillTx/>
                  <a:ea typeface="Georgia"/>
                  <a:cs typeface="Georgia"/>
                  <a:sym typeface="Georgia"/>
                </a:rPr>
                <a:t>.</a:t>
              </a:r>
              <a:r>
                <a:rPr kumimoji="0" lang="en-US" sz="800" b="1" i="0" u="none" strike="noStrike" kern="0" cap="none" spc="0" normalizeH="0" baseline="0" dirty="0">
                  <a:ln>
                    <a:noFill/>
                  </a:ln>
                  <a:solidFill>
                    <a:srgbClr val="A4A3B2"/>
                  </a:solidFill>
                  <a:effectLst/>
                  <a:uLnTx/>
                  <a:uFillTx/>
                  <a:ea typeface="Georgia"/>
                  <a:cs typeface="Georgia"/>
                  <a:sym typeface="Georgia"/>
                </a:rPr>
                <a:t>5</a:t>
              </a:r>
              <a:endParaRPr kumimoji="0" lang="lv-LV" sz="800" b="1" i="0" u="none" strike="noStrike" kern="0" cap="none" spc="0" normalizeH="0" baseline="0" dirty="0">
                <a:ln>
                  <a:noFill/>
                </a:ln>
                <a:solidFill>
                  <a:srgbClr val="A4A3B2"/>
                </a:solidFill>
                <a:effectLst/>
                <a:uLnTx/>
                <a:uFillTx/>
                <a:ea typeface="Georgia"/>
                <a:cs typeface="Georgia"/>
                <a:sym typeface="Georgia"/>
              </a:endParaRPr>
            </a:p>
          </p:txBody>
        </p:sp>
        <p:sp>
          <p:nvSpPr>
            <p:cNvPr id="44" name="Rectangle 43">
              <a:extLst>
                <a:ext uri="{FF2B5EF4-FFF2-40B4-BE49-F238E27FC236}">
                  <a16:creationId xmlns:a16="http://schemas.microsoft.com/office/drawing/2014/main" id="{B06E5B5D-C55E-A159-A16E-6B8D3F68473C}"/>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
        <p:nvSpPr>
          <p:cNvPr id="3" name="Rectangle 2">
            <a:extLst>
              <a:ext uri="{FF2B5EF4-FFF2-40B4-BE49-F238E27FC236}">
                <a16:creationId xmlns:a16="http://schemas.microsoft.com/office/drawing/2014/main" id="{07B729B6-6A1E-DA06-7FD1-06B57DF4CA3D}"/>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1395428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32BEDB9C-EB44-3430-B207-FA719672649E}"/>
              </a:ext>
            </a:extLst>
          </p:cNvPr>
          <p:cNvSpPr>
            <a:spLocks noGrp="1"/>
          </p:cNvSpPr>
          <p:nvPr>
            <p:ph type="title"/>
          </p:nvPr>
        </p:nvSpPr>
        <p:spPr>
          <a:xfrm>
            <a:off x="442913" y="431800"/>
            <a:ext cx="11306175" cy="1387475"/>
          </a:xfrm>
        </p:spPr>
        <p:txBody>
          <a:bodyPr vert="horz"/>
          <a:lstStyle/>
          <a:p>
            <a:r>
              <a:rPr lang="lv-LV" altLang="lv-LV" dirty="0"/>
              <a:t>Katastrofu medicīnas sistēma civilās aizsardzības un nacionālās drošības sistēmu kontekstā</a:t>
            </a:r>
            <a:endParaRPr lang="lv-LV" dirty="0"/>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fld id="{A9DEB5B7-0CCF-447A-91D6-F7DB098D19F7}" type="slidenum">
              <a:rPr lang="lv-LV" altLang="en-US"/>
              <a:pPr lvl="0"/>
              <a:t>9</a:t>
            </a:fld>
            <a:endParaRPr lang="lv-LV" altLang="en-US" dirty="0"/>
          </a:p>
        </p:txBody>
      </p:sp>
      <p:sp>
        <p:nvSpPr>
          <p:cNvPr id="64" name="Rectangle 63">
            <a:extLst>
              <a:ext uri="{FF2B5EF4-FFF2-40B4-BE49-F238E27FC236}">
                <a16:creationId xmlns:a16="http://schemas.microsoft.com/office/drawing/2014/main" id="{67FBBA03-31E4-D7C8-090F-638F677E6A35}"/>
              </a:ext>
            </a:extLst>
          </p:cNvPr>
          <p:cNvSpPr/>
          <p:nvPr/>
        </p:nvSpPr>
        <p:spPr>
          <a:xfrm>
            <a:off x="442912" y="5582721"/>
            <a:ext cx="5492750" cy="589479"/>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dirty="0"/>
          </a:p>
        </p:txBody>
      </p:sp>
      <p:sp>
        <p:nvSpPr>
          <p:cNvPr id="65" name="Freeform 50">
            <a:extLst>
              <a:ext uri="{FF2B5EF4-FFF2-40B4-BE49-F238E27FC236}">
                <a16:creationId xmlns:a16="http://schemas.microsoft.com/office/drawing/2014/main" id="{894E5700-E975-D8D2-5AD3-2E35DE8CE365}"/>
              </a:ext>
            </a:extLst>
          </p:cNvPr>
          <p:cNvSpPr>
            <a:spLocks noChangeAspect="1"/>
          </p:cNvSpPr>
          <p:nvPr/>
        </p:nvSpPr>
        <p:spPr bwMode="auto">
          <a:xfrm>
            <a:off x="630901" y="5735851"/>
            <a:ext cx="281354" cy="283218"/>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66" name="Google Shape;2685;p25">
            <a:extLst>
              <a:ext uri="{FF2B5EF4-FFF2-40B4-BE49-F238E27FC236}">
                <a16:creationId xmlns:a16="http://schemas.microsoft.com/office/drawing/2014/main" id="{8D4E5B49-05F7-6DC9-B647-FEF3369AD289}"/>
              </a:ext>
            </a:extLst>
          </p:cNvPr>
          <p:cNvSpPr txBox="1"/>
          <p:nvPr/>
        </p:nvSpPr>
        <p:spPr>
          <a:xfrm>
            <a:off x="1052348" y="5692794"/>
            <a:ext cx="3950824" cy="369332"/>
          </a:xfrm>
          <a:prstGeom prst="rect">
            <a:avLst/>
          </a:prstGeom>
          <a:noFill/>
          <a:ln>
            <a:noFill/>
          </a:ln>
        </p:spPr>
        <p:txBody>
          <a:bodyPr spcFirstLastPara="1" wrap="square" lIns="0" tIns="0" rIns="72000" bIns="0" anchor="ctr" anchorCtr="0">
            <a:spAutoFit/>
          </a:bodyPr>
          <a:lstStyle/>
          <a:p>
            <a:r>
              <a:rPr lang="lv-LV" sz="1200" i="0" dirty="0">
                <a:effectLst/>
                <a:hlinkClick r:id="rId3">
                  <a:extLst>
                    <a:ext uri="{A12FA001-AC4F-418D-AE19-62706E023703}">
                      <ahyp:hlinkClr xmlns:ahyp="http://schemas.microsoft.com/office/drawing/2018/hyperlinkcolor" val="tx"/>
                    </a:ext>
                  </a:extLst>
                </a:hlinkClick>
              </a:rPr>
              <a:t>Katastrofu medicīnas sistēmas organizēšanas noteikumi</a:t>
            </a:r>
            <a:endParaRPr lang="lv-LV" sz="1200" i="0" dirty="0">
              <a:effectLst/>
            </a:endParaRPr>
          </a:p>
          <a:p>
            <a:r>
              <a:rPr lang="lv-LV" sz="1200" dirty="0">
                <a:hlinkClick r:id="rId4">
                  <a:extLst>
                    <a:ext uri="{A12FA001-AC4F-418D-AE19-62706E023703}">
                      <ahyp:hlinkClr xmlns:ahyp="http://schemas.microsoft.com/office/drawing/2018/hyperlinkcolor" val="tx"/>
                    </a:ext>
                  </a:extLst>
                </a:hlinkClick>
              </a:rPr>
              <a:t>Valsts katastrofu medicīnas plāns</a:t>
            </a:r>
            <a:endParaRPr lang="lv-LV" sz="1200" dirty="0"/>
          </a:p>
        </p:txBody>
      </p:sp>
      <p:sp>
        <p:nvSpPr>
          <p:cNvPr id="2" name="TextBox 1">
            <a:extLst>
              <a:ext uri="{FF2B5EF4-FFF2-40B4-BE49-F238E27FC236}">
                <a16:creationId xmlns:a16="http://schemas.microsoft.com/office/drawing/2014/main" id="{B1F6A68B-1597-6DFC-9E7D-71CFDA319A8C}"/>
              </a:ext>
            </a:extLst>
          </p:cNvPr>
          <p:cNvSpPr txBox="1"/>
          <p:nvPr/>
        </p:nvSpPr>
        <p:spPr>
          <a:xfrm>
            <a:off x="442911" y="3164542"/>
            <a:ext cx="5492750" cy="360000"/>
          </a:xfrm>
          <a:prstGeom prst="rect">
            <a:avLst/>
          </a:prstGeom>
          <a:solidFill>
            <a:srgbClr val="CFD6E8"/>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buSzPct val="100000"/>
            </a:pPr>
            <a:r>
              <a:rPr lang="lv-LV" sz="1400" dirty="0">
                <a:cs typeface="Arial"/>
              </a:rPr>
              <a:t>Nacionālās drošības sistēma</a:t>
            </a:r>
          </a:p>
        </p:txBody>
      </p:sp>
      <p:sp>
        <p:nvSpPr>
          <p:cNvPr id="5" name="TextBox 4">
            <a:extLst>
              <a:ext uri="{FF2B5EF4-FFF2-40B4-BE49-F238E27FC236}">
                <a16:creationId xmlns:a16="http://schemas.microsoft.com/office/drawing/2014/main" id="{4698077E-5F06-B355-0606-A7F29A25D317}"/>
              </a:ext>
            </a:extLst>
          </p:cNvPr>
          <p:cNvSpPr txBox="1"/>
          <p:nvPr/>
        </p:nvSpPr>
        <p:spPr>
          <a:xfrm>
            <a:off x="442911" y="4012334"/>
            <a:ext cx="5492750" cy="360000"/>
          </a:xfrm>
          <a:prstGeom prst="rect">
            <a:avLst/>
          </a:prstGeom>
          <a:solidFill>
            <a:srgbClr val="CFD6E8"/>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buSzPct val="100000"/>
            </a:pPr>
            <a:r>
              <a:rPr lang="lv-LV" sz="1400" dirty="0">
                <a:cs typeface="Arial"/>
              </a:rPr>
              <a:t>Civilās aizsardzības sistēma</a:t>
            </a:r>
          </a:p>
        </p:txBody>
      </p:sp>
      <p:sp>
        <p:nvSpPr>
          <p:cNvPr id="33" name="TextBox 32">
            <a:extLst>
              <a:ext uri="{FF2B5EF4-FFF2-40B4-BE49-F238E27FC236}">
                <a16:creationId xmlns:a16="http://schemas.microsoft.com/office/drawing/2014/main" id="{5B2A4D2C-CD75-341E-580A-957F809C2018}"/>
              </a:ext>
            </a:extLst>
          </p:cNvPr>
          <p:cNvSpPr txBox="1"/>
          <p:nvPr/>
        </p:nvSpPr>
        <p:spPr>
          <a:xfrm>
            <a:off x="442911" y="4860125"/>
            <a:ext cx="5492750" cy="360000"/>
          </a:xfrm>
          <a:prstGeom prst="rect">
            <a:avLst/>
          </a:prstGeom>
          <a:solidFill>
            <a:srgbClr val="525A72"/>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buSzPct val="100000"/>
            </a:pPr>
            <a:r>
              <a:rPr lang="lv-LV" sz="1400" b="1" dirty="0">
                <a:solidFill>
                  <a:schemeClr val="bg1"/>
                </a:solidFill>
                <a:cs typeface="Arial"/>
              </a:rPr>
              <a:t>Katastrofu medicīnas sistēma</a:t>
            </a:r>
          </a:p>
        </p:txBody>
      </p:sp>
      <p:sp>
        <p:nvSpPr>
          <p:cNvPr id="37" name="TextBox 36">
            <a:extLst>
              <a:ext uri="{FF2B5EF4-FFF2-40B4-BE49-F238E27FC236}">
                <a16:creationId xmlns:a16="http://schemas.microsoft.com/office/drawing/2014/main" id="{16C10275-D1DB-BDFC-B1ED-A4402FA73250}"/>
              </a:ext>
            </a:extLst>
          </p:cNvPr>
          <p:cNvSpPr txBox="1"/>
          <p:nvPr/>
        </p:nvSpPr>
        <p:spPr>
          <a:xfrm>
            <a:off x="6286397" y="1819275"/>
            <a:ext cx="5462692" cy="4352925"/>
          </a:xfrm>
          <a:prstGeom prst="rect">
            <a:avLst/>
          </a:prstGeom>
          <a:solidFill>
            <a:schemeClr val="bg1">
              <a:lumMod val="95000"/>
            </a:schemeClr>
          </a:solidFill>
        </p:spPr>
        <p:txBody>
          <a:bodyPr wrap="square" lIns="72000" tIns="72000" rIns="72000" bIns="72000" anchor="t">
            <a:noAutofit/>
          </a:bodyPr>
          <a:lstStyle/>
          <a:p>
            <a:endParaRPr lang="lv-LV" sz="1400" b="1" dirty="0"/>
          </a:p>
        </p:txBody>
      </p:sp>
      <p:sp>
        <p:nvSpPr>
          <p:cNvPr id="48" name="Rectangle 47">
            <a:extLst>
              <a:ext uri="{FF2B5EF4-FFF2-40B4-BE49-F238E27FC236}">
                <a16:creationId xmlns:a16="http://schemas.microsoft.com/office/drawing/2014/main" id="{7A31ACB3-B037-0C4A-F617-333276F334B4}"/>
              </a:ext>
            </a:extLst>
          </p:cNvPr>
          <p:cNvSpPr/>
          <p:nvPr/>
        </p:nvSpPr>
        <p:spPr>
          <a:xfrm>
            <a:off x="7159711" y="3466907"/>
            <a:ext cx="4498312" cy="94597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dirty="0">
                <a:solidFill>
                  <a:schemeClr val="tx1"/>
                </a:solidFill>
              </a:rPr>
              <a:t>Latvijā Katastrofu medicīnas sistēmu plāno, vada un koordinē Neatliekamās medicīniskās palīdzības dienesta </a:t>
            </a:r>
            <a:r>
              <a:rPr lang="lv-LV" sz="1400" b="1" dirty="0">
                <a:solidFill>
                  <a:schemeClr val="tx1"/>
                </a:solidFill>
              </a:rPr>
              <a:t>Katastrofu medicīnas centrs</a:t>
            </a:r>
            <a:r>
              <a:rPr lang="lv-LV" sz="1400" dirty="0">
                <a:solidFill>
                  <a:schemeClr val="tx1"/>
                </a:solidFill>
              </a:rPr>
              <a:t>.</a:t>
            </a:r>
          </a:p>
        </p:txBody>
      </p:sp>
      <p:sp>
        <p:nvSpPr>
          <p:cNvPr id="49" name="Rectangle 48">
            <a:extLst>
              <a:ext uri="{FF2B5EF4-FFF2-40B4-BE49-F238E27FC236}">
                <a16:creationId xmlns:a16="http://schemas.microsoft.com/office/drawing/2014/main" id="{C6F923D7-E7BF-EE08-398D-1FAB39E5B9DC}"/>
              </a:ext>
            </a:extLst>
          </p:cNvPr>
          <p:cNvSpPr/>
          <p:nvPr/>
        </p:nvSpPr>
        <p:spPr>
          <a:xfrm>
            <a:off x="6480041" y="3466907"/>
            <a:ext cx="576000" cy="94597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50" name="L-Shape 49">
            <a:extLst>
              <a:ext uri="{FF2B5EF4-FFF2-40B4-BE49-F238E27FC236}">
                <a16:creationId xmlns:a16="http://schemas.microsoft.com/office/drawing/2014/main" id="{C63704F3-C86D-204E-1B38-1B098D58592A}"/>
              </a:ext>
            </a:extLst>
          </p:cNvPr>
          <p:cNvSpPr/>
          <p:nvPr/>
        </p:nvSpPr>
        <p:spPr>
          <a:xfrm rot="13500000">
            <a:off x="6619341" y="3819347"/>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51" name="Rectangle 50">
            <a:extLst>
              <a:ext uri="{FF2B5EF4-FFF2-40B4-BE49-F238E27FC236}">
                <a16:creationId xmlns:a16="http://schemas.microsoft.com/office/drawing/2014/main" id="{CD7812A7-F256-CA59-FCE3-D1F241F54EE2}"/>
              </a:ext>
            </a:extLst>
          </p:cNvPr>
          <p:cNvSpPr/>
          <p:nvPr/>
        </p:nvSpPr>
        <p:spPr>
          <a:xfrm>
            <a:off x="7159711" y="2055102"/>
            <a:ext cx="4498312" cy="123389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dirty="0">
                <a:solidFill>
                  <a:schemeClr val="tx1"/>
                </a:solidFill>
              </a:rPr>
              <a:t>Katastrofu medicīnas sistēma ir </a:t>
            </a:r>
            <a:r>
              <a:rPr lang="lv-LV" sz="1400" b="1" dirty="0">
                <a:solidFill>
                  <a:schemeClr val="tx1"/>
                </a:solidFill>
              </a:rPr>
              <a:t>valsts koordinētu pasākumu kopums</a:t>
            </a:r>
            <a:r>
              <a:rPr lang="lv-LV" sz="1400" dirty="0">
                <a:solidFill>
                  <a:schemeClr val="tx1"/>
                </a:solidFill>
              </a:rPr>
              <a:t>, ko veic ārstniecības iestādes un citas veselības aprūpes nozares institūcijas, </a:t>
            </a:r>
            <a:r>
              <a:rPr lang="lv-LV" sz="1400" b="1" dirty="0">
                <a:solidFill>
                  <a:schemeClr val="tx1"/>
                </a:solidFill>
              </a:rPr>
              <a:t>lai ārkārtas situācijās glābtu cilvēku dzīvību un mazinātu postošo ietekmi uz sabiedrības veselību.</a:t>
            </a:r>
          </a:p>
        </p:txBody>
      </p:sp>
      <p:sp>
        <p:nvSpPr>
          <p:cNvPr id="55" name="Rectangle 54">
            <a:extLst>
              <a:ext uri="{FF2B5EF4-FFF2-40B4-BE49-F238E27FC236}">
                <a16:creationId xmlns:a16="http://schemas.microsoft.com/office/drawing/2014/main" id="{01DEE395-A1D3-A782-B617-02A79709E740}"/>
              </a:ext>
            </a:extLst>
          </p:cNvPr>
          <p:cNvSpPr/>
          <p:nvPr/>
        </p:nvSpPr>
        <p:spPr>
          <a:xfrm>
            <a:off x="6480041" y="2055102"/>
            <a:ext cx="576000" cy="123389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58" name="L-Shape 57">
            <a:extLst>
              <a:ext uri="{FF2B5EF4-FFF2-40B4-BE49-F238E27FC236}">
                <a16:creationId xmlns:a16="http://schemas.microsoft.com/office/drawing/2014/main" id="{B8CC9E83-B775-ABD1-2D21-52824912B867}"/>
              </a:ext>
            </a:extLst>
          </p:cNvPr>
          <p:cNvSpPr/>
          <p:nvPr/>
        </p:nvSpPr>
        <p:spPr>
          <a:xfrm rot="13500000">
            <a:off x="6619341" y="2551503"/>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cxnSp>
        <p:nvCxnSpPr>
          <p:cNvPr id="59" name="Straight Connector 58">
            <a:extLst>
              <a:ext uri="{FF2B5EF4-FFF2-40B4-BE49-F238E27FC236}">
                <a16:creationId xmlns:a16="http://schemas.microsoft.com/office/drawing/2014/main" id="{EA3ED15A-8F00-8095-68BB-97F6A7FF0A9E}"/>
              </a:ext>
            </a:extLst>
          </p:cNvPr>
          <p:cNvCxnSpPr>
            <a:cxnSpLocks/>
          </p:cNvCxnSpPr>
          <p:nvPr/>
        </p:nvCxnSpPr>
        <p:spPr>
          <a:xfrm>
            <a:off x="7159711" y="3377951"/>
            <a:ext cx="4498312"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pic>
        <p:nvPicPr>
          <p:cNvPr id="3074" name="Picture 2" descr="Sākumlapa | NMPD">
            <a:extLst>
              <a:ext uri="{FF2B5EF4-FFF2-40B4-BE49-F238E27FC236}">
                <a16:creationId xmlns:a16="http://schemas.microsoft.com/office/drawing/2014/main" id="{52E7819F-AC94-AFBF-C19D-6C494D36F9B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97974" y="4847672"/>
            <a:ext cx="1631965" cy="1186160"/>
          </a:xfrm>
          <a:prstGeom prst="rect">
            <a:avLst/>
          </a:prstGeom>
          <a:noFill/>
          <a:extLst>
            <a:ext uri="{909E8E84-426E-40DD-AFC4-6F175D3DCCD1}">
              <a14:hiddenFill xmlns:a14="http://schemas.microsoft.com/office/drawing/2010/main">
                <a:solidFill>
                  <a:srgbClr val="FFFFFF"/>
                </a:solidFill>
              </a14:hiddenFill>
            </a:ext>
          </a:extLst>
        </p:spPr>
      </p:pic>
      <p:sp>
        <p:nvSpPr>
          <p:cNvPr id="61" name="Rectangle 60">
            <a:extLst>
              <a:ext uri="{FF2B5EF4-FFF2-40B4-BE49-F238E27FC236}">
                <a16:creationId xmlns:a16="http://schemas.microsoft.com/office/drawing/2014/main" id="{4DC5AA6A-DB58-A2BD-19F8-61FE60399715}"/>
              </a:ext>
            </a:extLst>
          </p:cNvPr>
          <p:cNvSpPr/>
          <p:nvPr/>
        </p:nvSpPr>
        <p:spPr>
          <a:xfrm>
            <a:off x="442911" y="1819275"/>
            <a:ext cx="5492751" cy="959075"/>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lIns="144000" tIns="72000" rIns="72000" bIns="72000" rtlCol="0" anchor="ctr">
            <a:noAutofit/>
          </a:bodyPr>
          <a:lstStyle/>
          <a:p>
            <a:pPr>
              <a:lnSpc>
                <a:spcPct val="100000"/>
              </a:lnSpc>
            </a:pPr>
            <a:r>
              <a:rPr lang="lv-LV" sz="1400" dirty="0">
                <a:solidFill>
                  <a:schemeClr val="tx1"/>
                </a:solidFill>
              </a:rPr>
              <a:t>Katastrofu medicīnas sistēma ir civilās aizsardzības sistēmas un nacionālās drošības sistēmas sastāvdaļa, </a:t>
            </a:r>
            <a:r>
              <a:rPr lang="lv-LV" sz="1400" b="1" dirty="0">
                <a:solidFill>
                  <a:schemeClr val="tx1"/>
                </a:solidFill>
              </a:rPr>
              <a:t>kuru aktivizē ārkārtas medicīniskajā situācijā un ārkārtas sabiedrības veselības situācijā.</a:t>
            </a:r>
          </a:p>
        </p:txBody>
      </p:sp>
      <p:grpSp>
        <p:nvGrpSpPr>
          <p:cNvPr id="74" name="Group 73">
            <a:extLst>
              <a:ext uri="{FF2B5EF4-FFF2-40B4-BE49-F238E27FC236}">
                <a16:creationId xmlns:a16="http://schemas.microsoft.com/office/drawing/2014/main" id="{DC8D4467-09A5-99C5-1A03-64C59D279CAE}"/>
              </a:ext>
            </a:extLst>
          </p:cNvPr>
          <p:cNvGrpSpPr/>
          <p:nvPr/>
        </p:nvGrpSpPr>
        <p:grpSpPr>
          <a:xfrm>
            <a:off x="442911" y="3683084"/>
            <a:ext cx="5492750" cy="241090"/>
            <a:chOff x="442911" y="3041909"/>
            <a:chExt cx="5492750" cy="241090"/>
          </a:xfrm>
        </p:grpSpPr>
        <p:grpSp>
          <p:nvGrpSpPr>
            <p:cNvPr id="75" name="Group 74">
              <a:extLst>
                <a:ext uri="{FF2B5EF4-FFF2-40B4-BE49-F238E27FC236}">
                  <a16:creationId xmlns:a16="http://schemas.microsoft.com/office/drawing/2014/main" id="{20BE4CCE-1FF0-6852-BE4D-A33AE4C2B99B}"/>
                </a:ext>
              </a:extLst>
            </p:cNvPr>
            <p:cNvGrpSpPr/>
            <p:nvPr/>
          </p:nvGrpSpPr>
          <p:grpSpPr>
            <a:xfrm>
              <a:off x="442911" y="3069213"/>
              <a:ext cx="5492750" cy="102868"/>
              <a:chOff x="442913" y="2705100"/>
              <a:chExt cx="11306175" cy="102868"/>
            </a:xfrm>
          </p:grpSpPr>
          <p:cxnSp>
            <p:nvCxnSpPr>
              <p:cNvPr id="77" name="Straight Connector 76">
                <a:extLst>
                  <a:ext uri="{FF2B5EF4-FFF2-40B4-BE49-F238E27FC236}">
                    <a16:creationId xmlns:a16="http://schemas.microsoft.com/office/drawing/2014/main" id="{C44F6072-86B6-BB07-73AF-E4F831BD7E72}"/>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78" name="Rectangle 77">
                <a:extLst>
                  <a:ext uri="{FF2B5EF4-FFF2-40B4-BE49-F238E27FC236}">
                    <a16:creationId xmlns:a16="http://schemas.microsoft.com/office/drawing/2014/main" id="{8A8357FB-D5AC-128A-4C8B-AF7E6A38E729}"/>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76" name="L-Shape 75">
              <a:extLst>
                <a:ext uri="{FF2B5EF4-FFF2-40B4-BE49-F238E27FC236}">
                  <a16:creationId xmlns:a16="http://schemas.microsoft.com/office/drawing/2014/main" id="{CED2266F-08FA-862E-8416-6D956A1445F1}"/>
                </a:ext>
              </a:extLst>
            </p:cNvPr>
            <p:cNvSpPr/>
            <p:nvPr/>
          </p:nvSpPr>
          <p:spPr>
            <a:xfrm rot="8100000">
              <a:off x="3068741" y="3041909"/>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grpSp>
        <p:nvGrpSpPr>
          <p:cNvPr id="79" name="Group 78">
            <a:extLst>
              <a:ext uri="{FF2B5EF4-FFF2-40B4-BE49-F238E27FC236}">
                <a16:creationId xmlns:a16="http://schemas.microsoft.com/office/drawing/2014/main" id="{1F87BE46-ED96-5EBD-6F76-787AB1C42B50}"/>
              </a:ext>
            </a:extLst>
          </p:cNvPr>
          <p:cNvGrpSpPr/>
          <p:nvPr/>
        </p:nvGrpSpPr>
        <p:grpSpPr>
          <a:xfrm>
            <a:off x="442911" y="4542470"/>
            <a:ext cx="5492750" cy="241090"/>
            <a:chOff x="442911" y="3041909"/>
            <a:chExt cx="5492750" cy="241090"/>
          </a:xfrm>
        </p:grpSpPr>
        <p:grpSp>
          <p:nvGrpSpPr>
            <p:cNvPr id="80" name="Group 79">
              <a:extLst>
                <a:ext uri="{FF2B5EF4-FFF2-40B4-BE49-F238E27FC236}">
                  <a16:creationId xmlns:a16="http://schemas.microsoft.com/office/drawing/2014/main" id="{B19E5F25-B89A-F271-1A2F-2932E02F5291}"/>
                </a:ext>
              </a:extLst>
            </p:cNvPr>
            <p:cNvGrpSpPr/>
            <p:nvPr/>
          </p:nvGrpSpPr>
          <p:grpSpPr>
            <a:xfrm>
              <a:off x="442911" y="3069213"/>
              <a:ext cx="5492750" cy="102868"/>
              <a:chOff x="442913" y="2705100"/>
              <a:chExt cx="11306175" cy="102868"/>
            </a:xfrm>
          </p:grpSpPr>
          <p:cxnSp>
            <p:nvCxnSpPr>
              <p:cNvPr id="82" name="Straight Connector 81">
                <a:extLst>
                  <a:ext uri="{FF2B5EF4-FFF2-40B4-BE49-F238E27FC236}">
                    <a16:creationId xmlns:a16="http://schemas.microsoft.com/office/drawing/2014/main" id="{CFFEFCAF-6A2F-FA00-65CA-EA2B80018648}"/>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83" name="Rectangle 82">
                <a:extLst>
                  <a:ext uri="{FF2B5EF4-FFF2-40B4-BE49-F238E27FC236}">
                    <a16:creationId xmlns:a16="http://schemas.microsoft.com/office/drawing/2014/main" id="{CCC8B772-5EDE-F4BB-DA5E-F29D1C7926DF}"/>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81" name="L-Shape 80">
              <a:extLst>
                <a:ext uri="{FF2B5EF4-FFF2-40B4-BE49-F238E27FC236}">
                  <a16:creationId xmlns:a16="http://schemas.microsoft.com/office/drawing/2014/main" id="{3F7B19FA-4A60-5348-2F4B-DFC86F283320}"/>
                </a:ext>
              </a:extLst>
            </p:cNvPr>
            <p:cNvSpPr/>
            <p:nvPr/>
          </p:nvSpPr>
          <p:spPr>
            <a:xfrm rot="8100000">
              <a:off x="3068741" y="3041909"/>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3" name="Rectangle 2">
            <a:extLst>
              <a:ext uri="{FF2B5EF4-FFF2-40B4-BE49-F238E27FC236}">
                <a16:creationId xmlns:a16="http://schemas.microsoft.com/office/drawing/2014/main" id="{F1FCDF7B-C2DD-6E7D-0F9E-D0E103851972}"/>
              </a:ext>
            </a:extLst>
          </p:cNvPr>
          <p:cNvSpPr/>
          <p:nvPr/>
        </p:nvSpPr>
        <p:spPr>
          <a:xfrm>
            <a:off x="442911" y="1819275"/>
            <a:ext cx="72000" cy="958850"/>
          </a:xfrm>
          <a:prstGeom prst="rect">
            <a:avLst/>
          </a:prstGeom>
          <a:solidFill>
            <a:srgbClr val="525A72"/>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grpSp>
        <p:nvGrpSpPr>
          <p:cNvPr id="17" name="Group 16">
            <a:extLst>
              <a:ext uri="{FF2B5EF4-FFF2-40B4-BE49-F238E27FC236}">
                <a16:creationId xmlns:a16="http://schemas.microsoft.com/office/drawing/2014/main" id="{320EC272-4CB1-116E-B0A7-9A31405D4604}"/>
              </a:ext>
            </a:extLst>
          </p:cNvPr>
          <p:cNvGrpSpPr/>
          <p:nvPr/>
        </p:nvGrpSpPr>
        <p:grpSpPr>
          <a:xfrm>
            <a:off x="6752692" y="132067"/>
            <a:ext cx="4996396" cy="217488"/>
            <a:chOff x="6275388" y="132067"/>
            <a:chExt cx="4996396" cy="217488"/>
          </a:xfrm>
        </p:grpSpPr>
        <p:sp>
          <p:nvSpPr>
            <p:cNvPr id="18" name="Rectangle 17">
              <a:extLst>
                <a:ext uri="{FF2B5EF4-FFF2-40B4-BE49-F238E27FC236}">
                  <a16:creationId xmlns:a16="http://schemas.microsoft.com/office/drawing/2014/main" id="{BDD2F69D-C761-AAD3-DD45-B7BAF0A32C28}"/>
                </a:ext>
              </a:extLst>
            </p:cNvPr>
            <p:cNvSpPr/>
            <p:nvPr/>
          </p:nvSpPr>
          <p:spPr>
            <a:xfrm>
              <a:off x="6275388"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dirty="0">
                  <a:ln>
                    <a:noFill/>
                  </a:ln>
                  <a:effectLst/>
                  <a:uLnTx/>
                  <a:uFillTx/>
                  <a:ea typeface="Georgia"/>
                  <a:cs typeface="Georgia"/>
                  <a:sym typeface="Georgia"/>
                </a:rPr>
                <a:t>3</a:t>
              </a:r>
              <a:r>
                <a:rPr kumimoji="0" lang="lv-LV" sz="800" b="1" i="0" u="none" strike="noStrike" kern="0" cap="none" spc="0" normalizeH="0" baseline="0" dirty="0">
                  <a:ln>
                    <a:noFill/>
                  </a:ln>
                  <a:effectLst/>
                  <a:uLnTx/>
                  <a:uFillTx/>
                  <a:ea typeface="Georgia"/>
                  <a:cs typeface="Georgia"/>
                  <a:sym typeface="Georgia"/>
                </a:rPr>
                <a:t>.1</a:t>
              </a:r>
            </a:p>
          </p:txBody>
        </p:sp>
        <p:sp>
          <p:nvSpPr>
            <p:cNvPr id="19" name="Rectangle 18">
              <a:extLst>
                <a:ext uri="{FF2B5EF4-FFF2-40B4-BE49-F238E27FC236}">
                  <a16:creationId xmlns:a16="http://schemas.microsoft.com/office/drawing/2014/main" id="{A5536859-6C62-4AC5-989C-AC38FA3B0512}"/>
                </a:ext>
              </a:extLst>
            </p:cNvPr>
            <p:cNvSpPr/>
            <p:nvPr/>
          </p:nvSpPr>
          <p:spPr>
            <a:xfrm>
              <a:off x="1008847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20" name="Rectangle 19">
              <a:extLst>
                <a:ext uri="{FF2B5EF4-FFF2-40B4-BE49-F238E27FC236}">
                  <a16:creationId xmlns:a16="http://schemas.microsoft.com/office/drawing/2014/main" id="{3299F330-161F-CF5F-0195-8A71CE917A19}"/>
                </a:ext>
              </a:extLst>
            </p:cNvPr>
            <p:cNvSpPr/>
            <p:nvPr/>
          </p:nvSpPr>
          <p:spPr>
            <a:xfrm>
              <a:off x="6517215" y="132067"/>
              <a:ext cx="354543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Valsts civilās aizsardzības sistēmas loma nacionālās drošības sistēmā</a:t>
              </a:r>
            </a:p>
          </p:txBody>
        </p:sp>
        <p:sp>
          <p:nvSpPr>
            <p:cNvPr id="21" name="Rectangle 20">
              <a:extLst>
                <a:ext uri="{FF2B5EF4-FFF2-40B4-BE49-F238E27FC236}">
                  <a16:creationId xmlns:a16="http://schemas.microsoft.com/office/drawing/2014/main" id="{FEDE0C3C-F002-D53C-EE53-726DFEF9D5EE}"/>
                </a:ext>
              </a:extLst>
            </p:cNvPr>
            <p:cNvSpPr/>
            <p:nvPr/>
          </p:nvSpPr>
          <p:spPr>
            <a:xfrm>
              <a:off x="1033030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.3</a:t>
              </a:r>
            </a:p>
          </p:txBody>
        </p:sp>
        <p:sp>
          <p:nvSpPr>
            <p:cNvPr id="22" name="Rectangle 21">
              <a:extLst>
                <a:ext uri="{FF2B5EF4-FFF2-40B4-BE49-F238E27FC236}">
                  <a16:creationId xmlns:a16="http://schemas.microsoft.com/office/drawing/2014/main" id="{079E11B4-BF8E-E877-A4DC-28AF314BA61E}"/>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23" name="Rectangle 22">
              <a:extLst>
                <a:ext uri="{FF2B5EF4-FFF2-40B4-BE49-F238E27FC236}">
                  <a16:creationId xmlns:a16="http://schemas.microsoft.com/office/drawing/2014/main" id="{A61DAC28-27EE-3882-CB57-9D8B03715F3D}"/>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dirty="0">
                  <a:ln>
                    <a:noFill/>
                  </a:ln>
                  <a:solidFill>
                    <a:srgbClr val="A4A3B2"/>
                  </a:solidFill>
                  <a:effectLst/>
                  <a:uLnTx/>
                  <a:uFillTx/>
                  <a:ea typeface="Georgia"/>
                  <a:cs typeface="Georgia"/>
                  <a:sym typeface="Georgia"/>
                </a:rPr>
                <a:t>3</a:t>
              </a:r>
              <a:r>
                <a:rPr kumimoji="0" lang="lv-LV" sz="800" b="1" i="0" u="none" strike="noStrike" kern="0" cap="none" spc="0" normalizeH="0" baseline="0" dirty="0">
                  <a:ln>
                    <a:noFill/>
                  </a:ln>
                  <a:solidFill>
                    <a:srgbClr val="A4A3B2"/>
                  </a:solidFill>
                  <a:effectLst/>
                  <a:uLnTx/>
                  <a:uFillTx/>
                  <a:ea typeface="Georgia"/>
                  <a:cs typeface="Georgia"/>
                  <a:sym typeface="Georgia"/>
                </a:rPr>
                <a:t>.</a:t>
              </a:r>
              <a:r>
                <a:rPr kumimoji="0" lang="en-US" sz="800" b="1" i="0" u="none" strike="noStrike" kern="0" cap="none" spc="0" normalizeH="0" baseline="0" dirty="0">
                  <a:ln>
                    <a:noFill/>
                  </a:ln>
                  <a:solidFill>
                    <a:srgbClr val="A4A3B2"/>
                  </a:solidFill>
                  <a:effectLst/>
                  <a:uLnTx/>
                  <a:uFillTx/>
                  <a:ea typeface="Georgia"/>
                  <a:cs typeface="Georgia"/>
                  <a:sym typeface="Georgia"/>
                </a:rPr>
                <a:t>5</a:t>
              </a:r>
              <a:endParaRPr kumimoji="0" lang="lv-LV" sz="800" b="1" i="0" u="none" strike="noStrike" kern="0" cap="none" spc="0" normalizeH="0" baseline="0" dirty="0">
                <a:ln>
                  <a:noFill/>
                </a:ln>
                <a:solidFill>
                  <a:srgbClr val="A4A3B2"/>
                </a:solidFill>
                <a:effectLst/>
                <a:uLnTx/>
                <a:uFillTx/>
                <a:ea typeface="Georgia"/>
                <a:cs typeface="Georgia"/>
                <a:sym typeface="Georgia"/>
              </a:endParaRPr>
            </a:p>
          </p:txBody>
        </p:sp>
        <p:sp>
          <p:nvSpPr>
            <p:cNvPr id="24" name="Rectangle 23">
              <a:extLst>
                <a:ext uri="{FF2B5EF4-FFF2-40B4-BE49-F238E27FC236}">
                  <a16:creationId xmlns:a16="http://schemas.microsoft.com/office/drawing/2014/main" id="{35CB1C13-91B7-63B4-943E-F5EC013FFED5}"/>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
        <p:nvSpPr>
          <p:cNvPr id="6" name="Rectangle 5">
            <a:extLst>
              <a:ext uri="{FF2B5EF4-FFF2-40B4-BE49-F238E27FC236}">
                <a16:creationId xmlns:a16="http://schemas.microsoft.com/office/drawing/2014/main" id="{B406E0CD-6107-E269-B513-42F75DF0F104}"/>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2829430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32BEDB9C-EB44-3430-B207-FA719672649E}"/>
              </a:ext>
            </a:extLst>
          </p:cNvPr>
          <p:cNvSpPr>
            <a:spLocks noGrp="1"/>
          </p:cNvSpPr>
          <p:nvPr>
            <p:ph type="title"/>
          </p:nvPr>
        </p:nvSpPr>
        <p:spPr>
          <a:xfrm>
            <a:off x="442913" y="431800"/>
            <a:ext cx="11306175" cy="1387475"/>
          </a:xfrm>
        </p:spPr>
        <p:txBody>
          <a:bodyPr vert="horz"/>
          <a:lstStyle/>
          <a:p>
            <a:r>
              <a:rPr lang="lv-LV" altLang="lv-LV" dirty="0"/>
              <a:t>Valsts enerģētiskās krīzes centra uzdevumi un sastāvs</a:t>
            </a:r>
            <a:endParaRPr lang="lv-LV" dirty="0"/>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fld id="{A9DEB5B7-0CCF-447A-91D6-F7DB098D19F7}" type="slidenum">
              <a:rPr lang="lv-LV" altLang="en-US"/>
              <a:pPr lvl="0"/>
              <a:t>10</a:t>
            </a:fld>
            <a:endParaRPr lang="lv-LV" altLang="en-US" dirty="0"/>
          </a:p>
        </p:txBody>
      </p:sp>
      <p:sp>
        <p:nvSpPr>
          <p:cNvPr id="64" name="Rectangle 63">
            <a:extLst>
              <a:ext uri="{FF2B5EF4-FFF2-40B4-BE49-F238E27FC236}">
                <a16:creationId xmlns:a16="http://schemas.microsoft.com/office/drawing/2014/main" id="{67FBBA03-31E4-D7C8-090F-638F677E6A35}"/>
              </a:ext>
            </a:extLst>
          </p:cNvPr>
          <p:cNvSpPr/>
          <p:nvPr/>
        </p:nvSpPr>
        <p:spPr>
          <a:xfrm>
            <a:off x="442912" y="5582721"/>
            <a:ext cx="5492750" cy="589479"/>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dirty="0"/>
          </a:p>
        </p:txBody>
      </p:sp>
      <p:sp>
        <p:nvSpPr>
          <p:cNvPr id="65" name="Freeform 50">
            <a:extLst>
              <a:ext uri="{FF2B5EF4-FFF2-40B4-BE49-F238E27FC236}">
                <a16:creationId xmlns:a16="http://schemas.microsoft.com/office/drawing/2014/main" id="{894E5700-E975-D8D2-5AD3-2E35DE8CE365}"/>
              </a:ext>
            </a:extLst>
          </p:cNvPr>
          <p:cNvSpPr>
            <a:spLocks noChangeAspect="1"/>
          </p:cNvSpPr>
          <p:nvPr/>
        </p:nvSpPr>
        <p:spPr bwMode="auto">
          <a:xfrm>
            <a:off x="630901" y="5735851"/>
            <a:ext cx="281354" cy="283218"/>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66" name="Google Shape;2685;p25">
            <a:extLst>
              <a:ext uri="{FF2B5EF4-FFF2-40B4-BE49-F238E27FC236}">
                <a16:creationId xmlns:a16="http://schemas.microsoft.com/office/drawing/2014/main" id="{8D4E5B49-05F7-6DC9-B647-FEF3369AD289}"/>
              </a:ext>
            </a:extLst>
          </p:cNvPr>
          <p:cNvSpPr txBox="1"/>
          <p:nvPr/>
        </p:nvSpPr>
        <p:spPr>
          <a:xfrm>
            <a:off x="1052348" y="5692794"/>
            <a:ext cx="3950824" cy="369332"/>
          </a:xfrm>
          <a:prstGeom prst="rect">
            <a:avLst/>
          </a:prstGeom>
          <a:noFill/>
          <a:ln>
            <a:noFill/>
          </a:ln>
        </p:spPr>
        <p:txBody>
          <a:bodyPr spcFirstLastPara="1" wrap="square" lIns="0" tIns="0" rIns="72000" bIns="0" anchor="ctr" anchorCtr="0">
            <a:spAutoFit/>
          </a:bodyPr>
          <a:lstStyle/>
          <a:p>
            <a:r>
              <a:rPr lang="lv-LV" sz="1200" i="0" dirty="0">
                <a:effectLst/>
                <a:hlinkClick r:id="rId3">
                  <a:extLst>
                    <a:ext uri="{A12FA001-AC4F-418D-AE19-62706E023703}">
                      <ahyp:hlinkClr xmlns:ahyp="http://schemas.microsoft.com/office/drawing/2018/hyperlinkcolor" val="tx"/>
                    </a:ext>
                  </a:extLst>
                </a:hlinkClick>
              </a:rPr>
              <a:t>Valsts enerģētiskās krīzes centra nolikums</a:t>
            </a:r>
            <a:endParaRPr lang="lv-LV" sz="1200" i="0" dirty="0">
              <a:effectLst/>
            </a:endParaRPr>
          </a:p>
          <a:p>
            <a:r>
              <a:rPr lang="lv-LV" sz="1200" i="0" dirty="0">
                <a:effectLst/>
                <a:hlinkClick r:id="rId4">
                  <a:extLst>
                    <a:ext uri="{A12FA001-AC4F-418D-AE19-62706E023703}">
                      <ahyp:hlinkClr xmlns:ahyp="http://schemas.microsoft.com/office/drawing/2018/hyperlinkcolor" val="tx"/>
                    </a:ext>
                  </a:extLst>
                </a:hlinkClick>
              </a:rPr>
              <a:t>Enerģētikas likums</a:t>
            </a:r>
            <a:r>
              <a:rPr lang="lv-LV" sz="1200" dirty="0"/>
              <a:t> </a:t>
            </a:r>
            <a:endParaRPr lang="lv-LV" sz="1200" i="0" dirty="0">
              <a:effectLst/>
            </a:endParaRPr>
          </a:p>
        </p:txBody>
      </p:sp>
      <p:sp>
        <p:nvSpPr>
          <p:cNvPr id="37" name="TextBox 36">
            <a:extLst>
              <a:ext uri="{FF2B5EF4-FFF2-40B4-BE49-F238E27FC236}">
                <a16:creationId xmlns:a16="http://schemas.microsoft.com/office/drawing/2014/main" id="{16C10275-D1DB-BDFC-B1ED-A4402FA73250}"/>
              </a:ext>
            </a:extLst>
          </p:cNvPr>
          <p:cNvSpPr txBox="1"/>
          <p:nvPr/>
        </p:nvSpPr>
        <p:spPr>
          <a:xfrm>
            <a:off x="6286397" y="2395274"/>
            <a:ext cx="5462692" cy="3776925"/>
          </a:xfrm>
          <a:prstGeom prst="rect">
            <a:avLst/>
          </a:prstGeom>
          <a:solidFill>
            <a:schemeClr val="bg1">
              <a:lumMod val="95000"/>
            </a:schemeClr>
          </a:solidFill>
        </p:spPr>
        <p:txBody>
          <a:bodyPr wrap="square" lIns="72000" tIns="72000" rIns="72000" bIns="72000" numCol="2" anchor="t">
            <a:noAutofit/>
          </a:bodyPr>
          <a:lstStyle/>
          <a:p>
            <a:pPr>
              <a:spcAft>
                <a:spcPts val="300"/>
              </a:spcAft>
            </a:pPr>
            <a:r>
              <a:rPr lang="lv-LV" sz="1400" b="1" dirty="0">
                <a:solidFill>
                  <a:schemeClr val="tx1"/>
                </a:solidFill>
              </a:rPr>
              <a:t>Centra sastāvā ir pārstāvji no:</a:t>
            </a:r>
            <a:endParaRPr lang="en-US" sz="1400" b="1" dirty="0">
              <a:solidFill>
                <a:schemeClr val="tx1"/>
              </a:solidFill>
            </a:endParaRPr>
          </a:p>
          <a:p>
            <a:pPr>
              <a:spcAft>
                <a:spcPts val="300"/>
              </a:spcAft>
            </a:pPr>
            <a:endParaRPr lang="en-US" sz="1400" dirty="0"/>
          </a:p>
          <a:p>
            <a:pPr marL="230400" indent="-230400">
              <a:spcAft>
                <a:spcPts val="300"/>
              </a:spcAft>
              <a:buFont typeface="+mj-lt"/>
              <a:buAutoNum type="arabicPeriod"/>
            </a:pPr>
            <a:r>
              <a:rPr lang="lv-LV" sz="1400" dirty="0">
                <a:solidFill>
                  <a:schemeClr val="tx1"/>
                </a:solidFill>
              </a:rPr>
              <a:t>Ekonomikas ministrijas</a:t>
            </a:r>
          </a:p>
          <a:p>
            <a:pPr marL="230400" indent="-230400">
              <a:spcAft>
                <a:spcPts val="300"/>
              </a:spcAft>
              <a:buFont typeface="+mj-lt"/>
              <a:buAutoNum type="arabicPeriod"/>
            </a:pPr>
            <a:r>
              <a:rPr lang="lv-LV" sz="1400" dirty="0">
                <a:solidFill>
                  <a:schemeClr val="tx1"/>
                </a:solidFill>
              </a:rPr>
              <a:t>Iekšlietu ministrijas</a:t>
            </a:r>
          </a:p>
          <a:p>
            <a:pPr marL="230400" indent="-230400">
              <a:spcAft>
                <a:spcPts val="300"/>
              </a:spcAft>
              <a:buFont typeface="+mj-lt"/>
              <a:buAutoNum type="arabicPeriod"/>
            </a:pPr>
            <a:r>
              <a:rPr lang="lv-LV" sz="1400" dirty="0">
                <a:solidFill>
                  <a:schemeClr val="tx1"/>
                </a:solidFill>
              </a:rPr>
              <a:t>Satiksmes ministrijas</a:t>
            </a:r>
          </a:p>
          <a:p>
            <a:pPr marL="230400" indent="-230400">
              <a:spcAft>
                <a:spcPts val="300"/>
              </a:spcAft>
              <a:buFont typeface="+mj-lt"/>
              <a:buAutoNum type="arabicPeriod"/>
            </a:pPr>
            <a:r>
              <a:rPr lang="lv-LV" sz="1400" dirty="0">
                <a:solidFill>
                  <a:schemeClr val="tx1"/>
                </a:solidFill>
              </a:rPr>
              <a:t>Tieslietu ministrijas</a:t>
            </a:r>
          </a:p>
          <a:p>
            <a:pPr marL="230400" indent="-230400">
              <a:spcAft>
                <a:spcPts val="300"/>
              </a:spcAft>
              <a:buFont typeface="+mj-lt"/>
              <a:buAutoNum type="arabicPeriod"/>
            </a:pPr>
            <a:r>
              <a:rPr lang="lv-LV" sz="1400" dirty="0">
                <a:solidFill>
                  <a:schemeClr val="tx1"/>
                </a:solidFill>
              </a:rPr>
              <a:t>Vides aizsardzības un reģionālās attīstības </a:t>
            </a:r>
            <a:br>
              <a:rPr lang="en-US" sz="1400" dirty="0">
                <a:solidFill>
                  <a:schemeClr val="tx1"/>
                </a:solidFill>
              </a:rPr>
            </a:br>
            <a:r>
              <a:rPr lang="lv-LV" sz="1400" dirty="0">
                <a:solidFill>
                  <a:schemeClr val="tx1"/>
                </a:solidFill>
              </a:rPr>
              <a:t>ministrijas</a:t>
            </a:r>
          </a:p>
          <a:p>
            <a:pPr marL="230400" indent="-230400">
              <a:spcAft>
                <a:spcPts val="300"/>
              </a:spcAft>
              <a:buFont typeface="+mj-lt"/>
              <a:buAutoNum type="arabicPeriod"/>
            </a:pPr>
            <a:r>
              <a:rPr lang="lv-LV" sz="1400" dirty="0">
                <a:solidFill>
                  <a:schemeClr val="tx1"/>
                </a:solidFill>
              </a:rPr>
              <a:t>Biedrības "Latvijas </a:t>
            </a:r>
            <a:br>
              <a:rPr lang="en-US" sz="1400" dirty="0">
                <a:solidFill>
                  <a:schemeClr val="tx1"/>
                </a:solidFill>
              </a:rPr>
            </a:br>
            <a:r>
              <a:rPr lang="lv-LV" sz="1400" dirty="0">
                <a:solidFill>
                  <a:schemeClr val="tx1"/>
                </a:solidFill>
              </a:rPr>
              <a:t>Pašvaldību savienība"</a:t>
            </a:r>
          </a:p>
          <a:p>
            <a:pPr marL="230400" indent="-230400">
              <a:spcAft>
                <a:spcPts val="300"/>
              </a:spcAft>
              <a:buFont typeface="+mj-lt"/>
              <a:buAutoNum type="arabicPeriod"/>
            </a:pPr>
            <a:r>
              <a:rPr lang="lv-LV" sz="1400" dirty="0">
                <a:solidFill>
                  <a:schemeClr val="tx1"/>
                </a:solidFill>
              </a:rPr>
              <a:t>Sabiedrisko pakalpojumu regulēšanas komisijas</a:t>
            </a:r>
          </a:p>
          <a:p>
            <a:pPr marL="230400" indent="-230400">
              <a:spcAft>
                <a:spcPts val="300"/>
              </a:spcAft>
              <a:buFont typeface="+mj-lt"/>
              <a:buAutoNum type="arabicPeriod"/>
            </a:pPr>
            <a:r>
              <a:rPr lang="lv-LV" sz="1400" dirty="0">
                <a:solidFill>
                  <a:schemeClr val="tx1"/>
                </a:solidFill>
              </a:rPr>
              <a:t>A/S "Augstsprieguma tīkls"</a:t>
            </a:r>
          </a:p>
          <a:p>
            <a:pPr marL="230400" indent="-230400">
              <a:spcAft>
                <a:spcPts val="300"/>
              </a:spcAft>
              <a:buFont typeface="+mj-lt"/>
              <a:buAutoNum type="arabicPeriod"/>
            </a:pPr>
            <a:r>
              <a:rPr lang="lv-LV" sz="1400" dirty="0">
                <a:solidFill>
                  <a:schemeClr val="tx1"/>
                </a:solidFill>
              </a:rPr>
              <a:t>A/S "Latvenergo“</a:t>
            </a:r>
            <a:endParaRPr lang="en-US" sz="1400" dirty="0">
              <a:solidFill>
                <a:schemeClr val="tx1"/>
              </a:solidFill>
            </a:endParaRPr>
          </a:p>
          <a:p>
            <a:pPr marL="230400" indent="-230400">
              <a:spcAft>
                <a:spcPts val="300"/>
              </a:spcAft>
              <a:buFont typeface="+mj-lt"/>
              <a:buAutoNum type="arabicPeriod"/>
            </a:pPr>
            <a:endParaRPr lang="en-US" sz="1400" dirty="0">
              <a:solidFill>
                <a:schemeClr val="tx1"/>
              </a:solidFill>
            </a:endParaRPr>
          </a:p>
          <a:p>
            <a:pPr marL="230400" indent="-230400">
              <a:spcAft>
                <a:spcPts val="300"/>
              </a:spcAft>
              <a:buFont typeface="+mj-lt"/>
              <a:buAutoNum type="arabicPeriod"/>
            </a:pPr>
            <a:endParaRPr lang="en-US" sz="1400" dirty="0"/>
          </a:p>
          <a:p>
            <a:pPr marL="230400" indent="-230400">
              <a:spcAft>
                <a:spcPts val="300"/>
              </a:spcAft>
              <a:buFont typeface="+mj-lt"/>
              <a:buAutoNum type="arabicPeriod"/>
            </a:pPr>
            <a:r>
              <a:rPr lang="en-US" sz="1400" dirty="0">
                <a:solidFill>
                  <a:schemeClr val="tx1"/>
                </a:solidFill>
              </a:rPr>
              <a:t> </a:t>
            </a:r>
            <a:r>
              <a:rPr lang="lv-LV" sz="1400" dirty="0">
                <a:solidFill>
                  <a:schemeClr val="tx1"/>
                </a:solidFill>
              </a:rPr>
              <a:t>A/S "Gaso"</a:t>
            </a:r>
          </a:p>
          <a:p>
            <a:pPr marL="230400" indent="-230400">
              <a:spcAft>
                <a:spcPts val="300"/>
              </a:spcAft>
              <a:buFont typeface="+mj-lt"/>
              <a:buAutoNum type="arabicPeriod"/>
            </a:pPr>
            <a:r>
              <a:rPr lang="en-US" sz="1400" dirty="0">
                <a:solidFill>
                  <a:schemeClr val="tx1"/>
                </a:solidFill>
              </a:rPr>
              <a:t> </a:t>
            </a:r>
            <a:r>
              <a:rPr lang="lv-LV" sz="1400" dirty="0">
                <a:solidFill>
                  <a:schemeClr val="tx1"/>
                </a:solidFill>
              </a:rPr>
              <a:t>A/S "Rīgas siltums"</a:t>
            </a:r>
          </a:p>
          <a:p>
            <a:pPr marL="230400" indent="-230400">
              <a:spcAft>
                <a:spcPts val="300"/>
              </a:spcAft>
              <a:buFont typeface="+mj-lt"/>
              <a:buAutoNum type="arabicPeriod"/>
            </a:pPr>
            <a:r>
              <a:rPr lang="en-US" sz="1400" dirty="0">
                <a:solidFill>
                  <a:schemeClr val="tx1"/>
                </a:solidFill>
              </a:rPr>
              <a:t> </a:t>
            </a:r>
            <a:r>
              <a:rPr lang="lv-LV" sz="1400" dirty="0">
                <a:solidFill>
                  <a:schemeClr val="tx1"/>
                </a:solidFill>
              </a:rPr>
              <a:t>A/S "Sadales tīkls"</a:t>
            </a:r>
          </a:p>
          <a:p>
            <a:pPr marL="230400" indent="-230400">
              <a:spcAft>
                <a:spcPts val="300"/>
              </a:spcAft>
              <a:buFont typeface="+mj-lt"/>
              <a:buAutoNum type="arabicPeriod"/>
            </a:pPr>
            <a:r>
              <a:rPr lang="en-US" sz="1400" dirty="0">
                <a:solidFill>
                  <a:schemeClr val="tx1"/>
                </a:solidFill>
              </a:rPr>
              <a:t> </a:t>
            </a:r>
            <a:r>
              <a:rPr lang="lv-LV" sz="1400" dirty="0">
                <a:solidFill>
                  <a:schemeClr val="tx1"/>
                </a:solidFill>
              </a:rPr>
              <a:t>A/S "Conexus Baltic Grid"</a:t>
            </a:r>
          </a:p>
          <a:p>
            <a:pPr marL="230400" indent="-230400">
              <a:spcAft>
                <a:spcPts val="300"/>
              </a:spcAft>
              <a:buFont typeface="+mj-lt"/>
              <a:buAutoNum type="arabicPeriod"/>
            </a:pPr>
            <a:r>
              <a:rPr lang="en-US" sz="1400" dirty="0">
                <a:solidFill>
                  <a:schemeClr val="tx1"/>
                </a:solidFill>
              </a:rPr>
              <a:t> </a:t>
            </a:r>
            <a:r>
              <a:rPr lang="lv-LV" sz="1400" dirty="0">
                <a:solidFill>
                  <a:schemeClr val="tx1"/>
                </a:solidFill>
              </a:rPr>
              <a:t>Nacionālajiem </a:t>
            </a:r>
            <a:br>
              <a:rPr lang="en-US" sz="1400" dirty="0">
                <a:solidFill>
                  <a:schemeClr val="tx1"/>
                </a:solidFill>
              </a:rPr>
            </a:br>
            <a:r>
              <a:rPr lang="lv-LV" sz="1400" dirty="0">
                <a:solidFill>
                  <a:schemeClr val="tx1"/>
                </a:solidFill>
              </a:rPr>
              <a:t>bruņotajiem spēkiem</a:t>
            </a:r>
          </a:p>
          <a:p>
            <a:pPr marL="230400" indent="-230400">
              <a:spcAft>
                <a:spcPts val="300"/>
              </a:spcAft>
              <a:buFont typeface="+mj-lt"/>
              <a:buAutoNum type="arabicPeriod"/>
            </a:pPr>
            <a:r>
              <a:rPr lang="en-US" sz="1400" dirty="0">
                <a:solidFill>
                  <a:schemeClr val="tx1"/>
                </a:solidFill>
              </a:rPr>
              <a:t> </a:t>
            </a:r>
            <a:r>
              <a:rPr lang="lv-LV" sz="1400" dirty="0">
                <a:solidFill>
                  <a:schemeClr val="tx1"/>
                </a:solidFill>
              </a:rPr>
              <a:t>Biedrības "Latvijas Degvielas tirgotāju asociācija"</a:t>
            </a:r>
          </a:p>
          <a:p>
            <a:pPr marL="230400" indent="-230400">
              <a:spcAft>
                <a:spcPts val="300"/>
              </a:spcAft>
              <a:buFont typeface="+mj-lt"/>
              <a:buAutoNum type="arabicPeriod"/>
            </a:pPr>
            <a:r>
              <a:rPr lang="en-US" sz="1400" dirty="0">
                <a:solidFill>
                  <a:schemeClr val="tx1"/>
                </a:solidFill>
              </a:rPr>
              <a:t> </a:t>
            </a:r>
            <a:r>
              <a:rPr lang="lv-LV" sz="1400" dirty="0">
                <a:solidFill>
                  <a:schemeClr val="tx1"/>
                </a:solidFill>
              </a:rPr>
              <a:t>Aizsardzības ministrijas</a:t>
            </a:r>
          </a:p>
          <a:p>
            <a:pPr marL="230400" indent="-230400">
              <a:spcAft>
                <a:spcPts val="300"/>
              </a:spcAft>
              <a:buFont typeface="+mj-lt"/>
              <a:buAutoNum type="arabicPeriod"/>
            </a:pPr>
            <a:r>
              <a:rPr lang="en-US" sz="1400" dirty="0">
                <a:solidFill>
                  <a:schemeClr val="tx1"/>
                </a:solidFill>
              </a:rPr>
              <a:t> </a:t>
            </a:r>
            <a:r>
              <a:rPr lang="lv-LV" sz="1400" dirty="0">
                <a:solidFill>
                  <a:schemeClr val="tx1"/>
                </a:solidFill>
              </a:rPr>
              <a:t>Klimata un enerģētikas ministrijas</a:t>
            </a:r>
          </a:p>
          <a:p>
            <a:endParaRPr lang="lv-LV" sz="1400" b="1" dirty="0"/>
          </a:p>
        </p:txBody>
      </p:sp>
      <p:sp>
        <p:nvSpPr>
          <p:cNvPr id="61" name="Rectangle 60">
            <a:extLst>
              <a:ext uri="{FF2B5EF4-FFF2-40B4-BE49-F238E27FC236}">
                <a16:creationId xmlns:a16="http://schemas.microsoft.com/office/drawing/2014/main" id="{4DC5AA6A-DB58-A2BD-19F8-61FE60399715}"/>
              </a:ext>
            </a:extLst>
          </p:cNvPr>
          <p:cNvSpPr/>
          <p:nvPr/>
        </p:nvSpPr>
        <p:spPr>
          <a:xfrm>
            <a:off x="442911" y="1819275"/>
            <a:ext cx="5492751" cy="95907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144000" tIns="72000" rIns="72000" bIns="72000" rtlCol="0" anchor="ctr">
            <a:noAutofit/>
          </a:bodyPr>
          <a:lstStyle/>
          <a:p>
            <a:pPr>
              <a:lnSpc>
                <a:spcPct val="100000"/>
              </a:lnSpc>
            </a:pPr>
            <a:r>
              <a:rPr lang="lv-LV" sz="1400" dirty="0">
                <a:solidFill>
                  <a:schemeClr val="bg1"/>
                </a:solidFill>
              </a:rPr>
              <a:t>Centrs ir koordinējoša un konsultatīva valsts institūcija, un tās uzdevums ir </a:t>
            </a:r>
            <a:r>
              <a:rPr lang="lv-LV" sz="1400" b="1" dirty="0">
                <a:solidFill>
                  <a:schemeClr val="bg1"/>
                </a:solidFill>
              </a:rPr>
              <a:t>izsludinātas valsts enerģētiskās krīzes laikā vai arī tās draudu gadījumā vadīt krīzes novēršanas un krīzes izraisīto seku likvidēšanas pasākumus</a:t>
            </a:r>
            <a:r>
              <a:rPr lang="lv-LV" sz="1400" dirty="0">
                <a:solidFill>
                  <a:schemeClr val="bg1"/>
                </a:solidFill>
              </a:rPr>
              <a:t>.</a:t>
            </a:r>
            <a:endParaRPr lang="lv-LV" sz="1400" b="1" dirty="0">
              <a:solidFill>
                <a:schemeClr val="bg1"/>
              </a:solidFill>
            </a:endParaRPr>
          </a:p>
        </p:txBody>
      </p:sp>
      <p:sp>
        <p:nvSpPr>
          <p:cNvPr id="12" name="Rectangle 11">
            <a:extLst>
              <a:ext uri="{FF2B5EF4-FFF2-40B4-BE49-F238E27FC236}">
                <a16:creationId xmlns:a16="http://schemas.microsoft.com/office/drawing/2014/main" id="{FB5E35E4-4E86-5592-7BA8-91CAC1F6711C}"/>
              </a:ext>
            </a:extLst>
          </p:cNvPr>
          <p:cNvSpPr/>
          <p:nvPr/>
        </p:nvSpPr>
        <p:spPr>
          <a:xfrm>
            <a:off x="442911" y="3036662"/>
            <a:ext cx="5492751" cy="228209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marL="640080">
              <a:lnSpc>
                <a:spcPct val="100000"/>
              </a:lnSpc>
            </a:pPr>
            <a:r>
              <a:rPr lang="lv-LV" sz="1400" dirty="0">
                <a:solidFill>
                  <a:schemeClr val="tx1"/>
                </a:solidFill>
              </a:rPr>
              <a:t>Valsts enerģētisko krīzi izsludina gadījumos, kad enerģijas piegāde ir traucēta tādā apjomā, kas </a:t>
            </a:r>
            <a:r>
              <a:rPr lang="lv-LV" sz="1400" b="1" dirty="0">
                <a:solidFill>
                  <a:schemeClr val="tx1"/>
                </a:solidFill>
              </a:rPr>
              <a:t>var apdraudēt iedzīvotāju drošību, veselību un tautsaimniecības nozaru darbību</a:t>
            </a:r>
            <a:r>
              <a:rPr lang="lv-LV" sz="1400" dirty="0">
                <a:solidFill>
                  <a:schemeClr val="tx1"/>
                </a:solidFill>
              </a:rPr>
              <a:t>, un šie traucējumi aptver teritoriju, kurā iedzīvotāju skaits pārsniedz vienu trešdaļu no valsts iedzīvotāju skaita vai arī kura aizņem vairāk nekā pusi no valsts teritorijas.</a:t>
            </a:r>
          </a:p>
          <a:p>
            <a:pPr marL="640080">
              <a:lnSpc>
                <a:spcPct val="100000"/>
              </a:lnSpc>
            </a:pPr>
            <a:endParaRPr lang="lv-LV" sz="1400" b="1" dirty="0">
              <a:solidFill>
                <a:schemeClr val="tx1"/>
              </a:solidFill>
            </a:endParaRPr>
          </a:p>
          <a:p>
            <a:pPr marL="640080" marR="0" lvl="0" indent="0" algn="l" defTabSz="914400" rtl="0" eaLnBrk="1" fontAlgn="auto" latinLnBrk="0" hangingPunct="1">
              <a:lnSpc>
                <a:spcPct val="100000"/>
              </a:lnSpc>
              <a:spcBef>
                <a:spcPts val="0"/>
              </a:spcBef>
              <a:spcAft>
                <a:spcPts val="0"/>
              </a:spcAft>
              <a:buClrTx/>
              <a:buSzTx/>
              <a:buFontTx/>
              <a:buNone/>
              <a:tabLst/>
              <a:defRPr/>
            </a:pPr>
            <a:r>
              <a:rPr kumimoji="0" lang="lv-LV" sz="1400" i="0" u="none" strike="noStrike" kern="1200" cap="none" spc="0" normalizeH="0" baseline="0" noProof="0" dirty="0">
                <a:ln>
                  <a:noFill/>
                </a:ln>
                <a:solidFill>
                  <a:srgbClr val="000000"/>
                </a:solidFill>
                <a:effectLst/>
                <a:uLnTx/>
                <a:uFillTx/>
                <a:latin typeface="Arial"/>
                <a:ea typeface="+mn-ea"/>
                <a:cs typeface="+mn-cs"/>
              </a:rPr>
              <a:t>Kā viens no šādiem pasākumiem ir </a:t>
            </a:r>
            <a:r>
              <a:rPr kumimoji="0" lang="lv-LV" sz="1400" b="1" i="0" u="none" strike="noStrike" kern="1200" cap="none" spc="0" normalizeH="0" baseline="0" noProof="0" dirty="0">
                <a:ln>
                  <a:noFill/>
                </a:ln>
                <a:solidFill>
                  <a:srgbClr val="000000"/>
                </a:solidFill>
                <a:effectLst/>
                <a:uLnTx/>
                <a:uFillTx/>
                <a:latin typeface="Arial"/>
                <a:ea typeface="+mn-ea"/>
                <a:cs typeface="+mn-cs"/>
              </a:rPr>
              <a:t>drošības rezervju uzturēšana un izmantošana.</a:t>
            </a:r>
          </a:p>
        </p:txBody>
      </p:sp>
      <p:sp>
        <p:nvSpPr>
          <p:cNvPr id="13" name="Rectangle 12">
            <a:extLst>
              <a:ext uri="{FF2B5EF4-FFF2-40B4-BE49-F238E27FC236}">
                <a16:creationId xmlns:a16="http://schemas.microsoft.com/office/drawing/2014/main" id="{AD911801-D560-05BB-5F87-7AC7FD3BCF98}"/>
              </a:ext>
            </a:extLst>
          </p:cNvPr>
          <p:cNvSpPr/>
          <p:nvPr/>
        </p:nvSpPr>
        <p:spPr>
          <a:xfrm>
            <a:off x="442911" y="3036662"/>
            <a:ext cx="576000" cy="228209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4" name="L-Shape 13">
            <a:extLst>
              <a:ext uri="{FF2B5EF4-FFF2-40B4-BE49-F238E27FC236}">
                <a16:creationId xmlns:a16="http://schemas.microsoft.com/office/drawing/2014/main" id="{0EC9C121-E7CF-BC08-57D9-78CE284D3927}"/>
              </a:ext>
            </a:extLst>
          </p:cNvPr>
          <p:cNvSpPr/>
          <p:nvPr/>
        </p:nvSpPr>
        <p:spPr>
          <a:xfrm rot="13500000">
            <a:off x="579886" y="4057166"/>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6" name="Rectangle 5">
            <a:extLst>
              <a:ext uri="{FF2B5EF4-FFF2-40B4-BE49-F238E27FC236}">
                <a16:creationId xmlns:a16="http://schemas.microsoft.com/office/drawing/2014/main" id="{ABBEABB8-1139-E32F-FB69-9FF037E10D4B}"/>
              </a:ext>
            </a:extLst>
          </p:cNvPr>
          <p:cNvSpPr/>
          <p:nvPr/>
        </p:nvSpPr>
        <p:spPr>
          <a:xfrm>
            <a:off x="442911" y="1819275"/>
            <a:ext cx="72000" cy="958850"/>
          </a:xfrm>
          <a:prstGeom prst="rect">
            <a:avLst/>
          </a:prstGeom>
          <a:solidFill>
            <a:srgbClr val="CFD6E8"/>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9" name="Satura vietturis 2">
            <a:extLst>
              <a:ext uri="{FF2B5EF4-FFF2-40B4-BE49-F238E27FC236}">
                <a16:creationId xmlns:a16="http://schemas.microsoft.com/office/drawing/2014/main" id="{F42D06A2-42F7-984B-5304-CB793F6FEF65}"/>
              </a:ext>
            </a:extLst>
          </p:cNvPr>
          <p:cNvSpPr txBox="1">
            <a:spLocks/>
          </p:cNvSpPr>
          <p:nvPr/>
        </p:nvSpPr>
        <p:spPr>
          <a:xfrm>
            <a:off x="6286396" y="1819275"/>
            <a:ext cx="5462692" cy="576000"/>
          </a:xfrm>
          <a:prstGeom prst="rect">
            <a:avLst/>
          </a:prstGeom>
          <a:solidFill>
            <a:srgbClr val="525A72"/>
          </a:solidFill>
        </p:spPr>
        <p:txBody>
          <a:bodyPr vert="horz" wrap="square" lIns="72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sz="1400" dirty="0">
                <a:solidFill>
                  <a:schemeClr val="bg1"/>
                </a:solidFill>
              </a:rPr>
              <a:t>Centra vadītājs ir klimata un enerģētikas ministrs.</a:t>
            </a:r>
          </a:p>
        </p:txBody>
      </p:sp>
      <p:sp>
        <p:nvSpPr>
          <p:cNvPr id="15" name="Rectangle 14">
            <a:extLst>
              <a:ext uri="{FF2B5EF4-FFF2-40B4-BE49-F238E27FC236}">
                <a16:creationId xmlns:a16="http://schemas.microsoft.com/office/drawing/2014/main" id="{8CF83889-449C-1AE1-908E-F1E78D7C6064}"/>
              </a:ext>
            </a:extLst>
          </p:cNvPr>
          <p:cNvSpPr/>
          <p:nvPr/>
        </p:nvSpPr>
        <p:spPr>
          <a:xfrm>
            <a:off x="11171499" y="1819275"/>
            <a:ext cx="576000" cy="576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16" name="Rectangle 15">
            <a:extLst>
              <a:ext uri="{FF2B5EF4-FFF2-40B4-BE49-F238E27FC236}">
                <a16:creationId xmlns:a16="http://schemas.microsoft.com/office/drawing/2014/main" id="{A7AD60C7-F0C9-ED2C-6CBA-DF647951C77B}"/>
              </a:ext>
            </a:extLst>
          </p:cNvPr>
          <p:cNvSpPr/>
          <p:nvPr/>
        </p:nvSpPr>
        <p:spPr>
          <a:xfrm>
            <a:off x="11099499" y="1819275"/>
            <a:ext cx="72000" cy="576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19" name="Google Shape;950;p84">
            <a:extLst>
              <a:ext uri="{FF2B5EF4-FFF2-40B4-BE49-F238E27FC236}">
                <a16:creationId xmlns:a16="http://schemas.microsoft.com/office/drawing/2014/main" id="{7EB565FC-0791-B78A-AD7B-EAFC82E3E7F3}"/>
              </a:ext>
            </a:extLst>
          </p:cNvPr>
          <p:cNvSpPr/>
          <p:nvPr/>
        </p:nvSpPr>
        <p:spPr>
          <a:xfrm>
            <a:off x="11279318" y="1927094"/>
            <a:ext cx="360363" cy="360363"/>
          </a:xfrm>
          <a:custGeom>
            <a:avLst/>
            <a:gdLst/>
            <a:ahLst/>
            <a:cxnLst/>
            <a:rect l="l" t="t" r="r" b="b"/>
            <a:pathLst>
              <a:path w="576" h="576" extrusionOk="0">
                <a:moveTo>
                  <a:pt x="0" y="0"/>
                </a:moveTo>
                <a:cubicBezTo>
                  <a:pt x="0" y="576"/>
                  <a:pt x="0" y="576"/>
                  <a:pt x="0" y="576"/>
                </a:cubicBezTo>
                <a:cubicBezTo>
                  <a:pt x="576" y="576"/>
                  <a:pt x="576" y="576"/>
                  <a:pt x="576" y="576"/>
                </a:cubicBezTo>
                <a:cubicBezTo>
                  <a:pt x="576" y="0"/>
                  <a:pt x="576" y="0"/>
                  <a:pt x="576" y="0"/>
                </a:cubicBezTo>
                <a:lnTo>
                  <a:pt x="0" y="0"/>
                </a:lnTo>
                <a:close/>
                <a:moveTo>
                  <a:pt x="25" y="393"/>
                </a:moveTo>
                <a:cubicBezTo>
                  <a:pt x="50" y="369"/>
                  <a:pt x="89" y="369"/>
                  <a:pt x="115" y="394"/>
                </a:cubicBezTo>
                <a:cubicBezTo>
                  <a:pt x="136" y="415"/>
                  <a:pt x="164" y="425"/>
                  <a:pt x="192" y="425"/>
                </a:cubicBezTo>
                <a:cubicBezTo>
                  <a:pt x="200" y="425"/>
                  <a:pt x="209" y="424"/>
                  <a:pt x="217" y="422"/>
                </a:cubicBezTo>
                <a:cubicBezTo>
                  <a:pt x="217" y="422"/>
                  <a:pt x="217" y="422"/>
                  <a:pt x="217" y="422"/>
                </a:cubicBezTo>
                <a:cubicBezTo>
                  <a:pt x="221" y="421"/>
                  <a:pt x="221" y="421"/>
                  <a:pt x="221" y="421"/>
                </a:cubicBezTo>
                <a:cubicBezTo>
                  <a:pt x="227" y="420"/>
                  <a:pt x="232" y="418"/>
                  <a:pt x="237" y="415"/>
                </a:cubicBezTo>
                <a:cubicBezTo>
                  <a:pt x="238" y="415"/>
                  <a:pt x="239" y="415"/>
                  <a:pt x="239" y="415"/>
                </a:cubicBezTo>
                <a:cubicBezTo>
                  <a:pt x="240" y="414"/>
                  <a:pt x="242" y="414"/>
                  <a:pt x="243" y="413"/>
                </a:cubicBezTo>
                <a:cubicBezTo>
                  <a:pt x="244" y="413"/>
                  <a:pt x="245" y="412"/>
                  <a:pt x="246" y="412"/>
                </a:cubicBezTo>
                <a:cubicBezTo>
                  <a:pt x="246" y="411"/>
                  <a:pt x="247" y="411"/>
                  <a:pt x="248" y="410"/>
                </a:cubicBezTo>
                <a:cubicBezTo>
                  <a:pt x="250" y="409"/>
                  <a:pt x="251" y="408"/>
                  <a:pt x="253" y="407"/>
                </a:cubicBezTo>
                <a:cubicBezTo>
                  <a:pt x="254" y="407"/>
                  <a:pt x="254" y="407"/>
                  <a:pt x="255" y="406"/>
                </a:cubicBezTo>
                <a:cubicBezTo>
                  <a:pt x="256" y="405"/>
                  <a:pt x="257" y="405"/>
                  <a:pt x="258" y="404"/>
                </a:cubicBezTo>
                <a:cubicBezTo>
                  <a:pt x="259" y="403"/>
                  <a:pt x="260" y="403"/>
                  <a:pt x="260" y="402"/>
                </a:cubicBezTo>
                <a:cubicBezTo>
                  <a:pt x="262" y="401"/>
                  <a:pt x="263" y="401"/>
                  <a:pt x="264" y="400"/>
                </a:cubicBezTo>
                <a:cubicBezTo>
                  <a:pt x="264" y="399"/>
                  <a:pt x="265" y="399"/>
                  <a:pt x="265" y="398"/>
                </a:cubicBezTo>
                <a:cubicBezTo>
                  <a:pt x="267" y="397"/>
                  <a:pt x="268" y="396"/>
                  <a:pt x="270" y="395"/>
                </a:cubicBezTo>
                <a:cubicBezTo>
                  <a:pt x="270" y="394"/>
                  <a:pt x="270" y="394"/>
                  <a:pt x="270" y="394"/>
                </a:cubicBezTo>
                <a:cubicBezTo>
                  <a:pt x="279" y="386"/>
                  <a:pt x="289" y="380"/>
                  <a:pt x="300" y="377"/>
                </a:cubicBezTo>
                <a:cubicBezTo>
                  <a:pt x="321" y="372"/>
                  <a:pt x="344" y="378"/>
                  <a:pt x="361" y="394"/>
                </a:cubicBezTo>
                <a:cubicBezTo>
                  <a:pt x="362" y="395"/>
                  <a:pt x="363" y="396"/>
                  <a:pt x="364" y="397"/>
                </a:cubicBezTo>
                <a:cubicBezTo>
                  <a:pt x="368" y="400"/>
                  <a:pt x="372" y="403"/>
                  <a:pt x="376" y="406"/>
                </a:cubicBezTo>
                <a:cubicBezTo>
                  <a:pt x="380" y="409"/>
                  <a:pt x="380" y="409"/>
                  <a:pt x="380" y="409"/>
                </a:cubicBezTo>
                <a:cubicBezTo>
                  <a:pt x="381" y="409"/>
                  <a:pt x="381" y="409"/>
                  <a:pt x="381" y="409"/>
                </a:cubicBezTo>
                <a:cubicBezTo>
                  <a:pt x="423" y="434"/>
                  <a:pt x="479" y="429"/>
                  <a:pt x="517" y="394"/>
                </a:cubicBezTo>
                <a:cubicBezTo>
                  <a:pt x="527" y="385"/>
                  <a:pt x="539" y="379"/>
                  <a:pt x="551" y="376"/>
                </a:cubicBezTo>
                <a:cubicBezTo>
                  <a:pt x="551" y="437"/>
                  <a:pt x="551" y="437"/>
                  <a:pt x="551" y="437"/>
                </a:cubicBezTo>
                <a:cubicBezTo>
                  <a:pt x="532" y="439"/>
                  <a:pt x="514" y="448"/>
                  <a:pt x="500" y="462"/>
                </a:cubicBezTo>
                <a:cubicBezTo>
                  <a:pt x="466" y="493"/>
                  <a:pt x="412" y="493"/>
                  <a:pt x="378" y="462"/>
                </a:cubicBezTo>
                <a:cubicBezTo>
                  <a:pt x="343" y="427"/>
                  <a:pt x="288" y="427"/>
                  <a:pt x="253" y="462"/>
                </a:cubicBezTo>
                <a:cubicBezTo>
                  <a:pt x="219" y="493"/>
                  <a:pt x="166" y="493"/>
                  <a:pt x="132" y="462"/>
                </a:cubicBezTo>
                <a:cubicBezTo>
                  <a:pt x="102" y="433"/>
                  <a:pt x="59" y="428"/>
                  <a:pt x="25" y="448"/>
                </a:cubicBezTo>
                <a:lnTo>
                  <a:pt x="25" y="393"/>
                </a:lnTo>
                <a:close/>
                <a:moveTo>
                  <a:pt x="287" y="138"/>
                </a:moveTo>
                <a:cubicBezTo>
                  <a:pt x="321" y="138"/>
                  <a:pt x="351" y="150"/>
                  <a:pt x="375" y="170"/>
                </a:cubicBezTo>
                <a:cubicBezTo>
                  <a:pt x="306" y="239"/>
                  <a:pt x="306" y="239"/>
                  <a:pt x="306" y="239"/>
                </a:cubicBezTo>
                <a:cubicBezTo>
                  <a:pt x="301" y="236"/>
                  <a:pt x="294" y="234"/>
                  <a:pt x="287" y="234"/>
                </a:cubicBezTo>
                <a:cubicBezTo>
                  <a:pt x="280" y="234"/>
                  <a:pt x="273" y="236"/>
                  <a:pt x="268" y="239"/>
                </a:cubicBezTo>
                <a:cubicBezTo>
                  <a:pt x="199" y="170"/>
                  <a:pt x="199" y="170"/>
                  <a:pt x="199" y="170"/>
                </a:cubicBezTo>
                <a:cubicBezTo>
                  <a:pt x="223" y="150"/>
                  <a:pt x="253" y="138"/>
                  <a:pt x="287" y="138"/>
                </a:cubicBezTo>
                <a:close/>
                <a:moveTo>
                  <a:pt x="425" y="276"/>
                </a:moveTo>
                <a:cubicBezTo>
                  <a:pt x="425" y="309"/>
                  <a:pt x="413" y="340"/>
                  <a:pt x="393" y="364"/>
                </a:cubicBezTo>
                <a:cubicBezTo>
                  <a:pt x="324" y="295"/>
                  <a:pt x="324" y="295"/>
                  <a:pt x="324" y="295"/>
                </a:cubicBezTo>
                <a:cubicBezTo>
                  <a:pt x="327" y="289"/>
                  <a:pt x="328" y="283"/>
                  <a:pt x="328" y="276"/>
                </a:cubicBezTo>
                <a:cubicBezTo>
                  <a:pt x="328" y="269"/>
                  <a:pt x="327" y="262"/>
                  <a:pt x="324" y="257"/>
                </a:cubicBezTo>
                <a:cubicBezTo>
                  <a:pt x="393" y="188"/>
                  <a:pt x="393" y="188"/>
                  <a:pt x="393" y="188"/>
                </a:cubicBezTo>
                <a:cubicBezTo>
                  <a:pt x="413" y="212"/>
                  <a:pt x="425" y="242"/>
                  <a:pt x="425" y="276"/>
                </a:cubicBezTo>
                <a:close/>
                <a:moveTo>
                  <a:pt x="324" y="351"/>
                </a:moveTo>
                <a:cubicBezTo>
                  <a:pt x="313" y="350"/>
                  <a:pt x="301" y="351"/>
                  <a:pt x="291" y="354"/>
                </a:cubicBezTo>
                <a:cubicBezTo>
                  <a:pt x="290" y="355"/>
                  <a:pt x="289" y="355"/>
                  <a:pt x="289" y="355"/>
                </a:cubicBezTo>
                <a:cubicBezTo>
                  <a:pt x="287" y="356"/>
                  <a:pt x="285" y="356"/>
                  <a:pt x="283" y="357"/>
                </a:cubicBezTo>
                <a:cubicBezTo>
                  <a:pt x="282" y="357"/>
                  <a:pt x="282" y="358"/>
                  <a:pt x="281" y="358"/>
                </a:cubicBezTo>
                <a:cubicBezTo>
                  <a:pt x="279" y="359"/>
                  <a:pt x="277" y="360"/>
                  <a:pt x="275" y="361"/>
                </a:cubicBezTo>
                <a:cubicBezTo>
                  <a:pt x="267" y="365"/>
                  <a:pt x="260" y="370"/>
                  <a:pt x="253" y="376"/>
                </a:cubicBezTo>
                <a:cubicBezTo>
                  <a:pt x="251" y="378"/>
                  <a:pt x="249" y="380"/>
                  <a:pt x="247" y="381"/>
                </a:cubicBezTo>
                <a:cubicBezTo>
                  <a:pt x="247" y="382"/>
                  <a:pt x="247" y="382"/>
                  <a:pt x="246" y="382"/>
                </a:cubicBezTo>
                <a:cubicBezTo>
                  <a:pt x="244" y="384"/>
                  <a:pt x="242" y="385"/>
                  <a:pt x="241" y="386"/>
                </a:cubicBezTo>
                <a:cubicBezTo>
                  <a:pt x="240" y="386"/>
                  <a:pt x="239" y="387"/>
                  <a:pt x="239" y="387"/>
                </a:cubicBezTo>
                <a:cubicBezTo>
                  <a:pt x="237" y="388"/>
                  <a:pt x="235" y="389"/>
                  <a:pt x="233" y="390"/>
                </a:cubicBezTo>
                <a:cubicBezTo>
                  <a:pt x="232" y="391"/>
                  <a:pt x="232" y="391"/>
                  <a:pt x="231" y="391"/>
                </a:cubicBezTo>
                <a:cubicBezTo>
                  <a:pt x="229" y="392"/>
                  <a:pt x="227" y="393"/>
                  <a:pt x="226" y="394"/>
                </a:cubicBezTo>
                <a:cubicBezTo>
                  <a:pt x="225" y="394"/>
                  <a:pt x="225" y="394"/>
                  <a:pt x="224" y="394"/>
                </a:cubicBezTo>
                <a:cubicBezTo>
                  <a:pt x="223" y="395"/>
                  <a:pt x="221" y="395"/>
                  <a:pt x="220" y="396"/>
                </a:cubicBezTo>
                <a:cubicBezTo>
                  <a:pt x="212" y="392"/>
                  <a:pt x="205" y="387"/>
                  <a:pt x="199" y="381"/>
                </a:cubicBezTo>
                <a:cubicBezTo>
                  <a:pt x="268" y="313"/>
                  <a:pt x="268" y="313"/>
                  <a:pt x="268" y="313"/>
                </a:cubicBezTo>
                <a:cubicBezTo>
                  <a:pt x="273" y="316"/>
                  <a:pt x="280" y="317"/>
                  <a:pt x="287" y="317"/>
                </a:cubicBezTo>
                <a:cubicBezTo>
                  <a:pt x="294" y="317"/>
                  <a:pt x="301" y="316"/>
                  <a:pt x="306" y="313"/>
                </a:cubicBezTo>
                <a:cubicBezTo>
                  <a:pt x="353" y="359"/>
                  <a:pt x="353" y="359"/>
                  <a:pt x="353" y="359"/>
                </a:cubicBezTo>
                <a:cubicBezTo>
                  <a:pt x="344" y="355"/>
                  <a:pt x="334" y="352"/>
                  <a:pt x="324" y="351"/>
                </a:cubicBezTo>
                <a:cubicBezTo>
                  <a:pt x="324" y="351"/>
                  <a:pt x="324" y="351"/>
                  <a:pt x="324" y="351"/>
                </a:cubicBezTo>
                <a:close/>
                <a:moveTo>
                  <a:pt x="181" y="399"/>
                </a:moveTo>
                <a:cubicBezTo>
                  <a:pt x="182" y="399"/>
                  <a:pt x="182" y="399"/>
                  <a:pt x="182" y="400"/>
                </a:cubicBezTo>
                <a:cubicBezTo>
                  <a:pt x="182" y="400"/>
                  <a:pt x="181" y="399"/>
                  <a:pt x="181" y="399"/>
                </a:cubicBezTo>
                <a:close/>
                <a:moveTo>
                  <a:pt x="304" y="276"/>
                </a:moveTo>
                <a:cubicBezTo>
                  <a:pt x="304" y="285"/>
                  <a:pt x="296" y="293"/>
                  <a:pt x="287" y="293"/>
                </a:cubicBezTo>
                <a:cubicBezTo>
                  <a:pt x="278" y="293"/>
                  <a:pt x="270" y="285"/>
                  <a:pt x="270" y="276"/>
                </a:cubicBezTo>
                <a:cubicBezTo>
                  <a:pt x="270" y="267"/>
                  <a:pt x="278" y="259"/>
                  <a:pt x="287" y="259"/>
                </a:cubicBezTo>
                <a:cubicBezTo>
                  <a:pt x="296" y="259"/>
                  <a:pt x="304" y="267"/>
                  <a:pt x="304" y="276"/>
                </a:cubicBezTo>
                <a:close/>
                <a:moveTo>
                  <a:pt x="181" y="188"/>
                </a:moveTo>
                <a:cubicBezTo>
                  <a:pt x="250" y="257"/>
                  <a:pt x="250" y="257"/>
                  <a:pt x="250" y="257"/>
                </a:cubicBezTo>
                <a:cubicBezTo>
                  <a:pt x="247" y="262"/>
                  <a:pt x="246" y="269"/>
                  <a:pt x="246" y="276"/>
                </a:cubicBezTo>
                <a:cubicBezTo>
                  <a:pt x="246" y="283"/>
                  <a:pt x="247" y="289"/>
                  <a:pt x="250" y="295"/>
                </a:cubicBezTo>
                <a:cubicBezTo>
                  <a:pt x="181" y="364"/>
                  <a:pt x="181" y="364"/>
                  <a:pt x="181" y="364"/>
                </a:cubicBezTo>
                <a:cubicBezTo>
                  <a:pt x="161" y="340"/>
                  <a:pt x="149" y="309"/>
                  <a:pt x="149" y="276"/>
                </a:cubicBezTo>
                <a:cubicBezTo>
                  <a:pt x="149" y="242"/>
                  <a:pt x="161" y="212"/>
                  <a:pt x="181" y="188"/>
                </a:cubicBezTo>
                <a:close/>
                <a:moveTo>
                  <a:pt x="164" y="382"/>
                </a:moveTo>
                <a:cubicBezTo>
                  <a:pt x="154" y="391"/>
                  <a:pt x="154" y="391"/>
                  <a:pt x="154" y="391"/>
                </a:cubicBezTo>
                <a:cubicBezTo>
                  <a:pt x="155" y="392"/>
                  <a:pt x="155" y="392"/>
                  <a:pt x="155" y="392"/>
                </a:cubicBezTo>
                <a:cubicBezTo>
                  <a:pt x="147" y="388"/>
                  <a:pt x="139" y="383"/>
                  <a:pt x="132" y="376"/>
                </a:cubicBezTo>
                <a:cubicBezTo>
                  <a:pt x="126" y="371"/>
                  <a:pt x="120" y="367"/>
                  <a:pt x="114" y="363"/>
                </a:cubicBezTo>
                <a:cubicBezTo>
                  <a:pt x="143" y="351"/>
                  <a:pt x="143" y="351"/>
                  <a:pt x="143" y="351"/>
                </a:cubicBezTo>
                <a:cubicBezTo>
                  <a:pt x="149" y="362"/>
                  <a:pt x="156" y="372"/>
                  <a:pt x="164" y="382"/>
                </a:cubicBezTo>
                <a:close/>
                <a:moveTo>
                  <a:pt x="551" y="24"/>
                </a:moveTo>
                <a:cubicBezTo>
                  <a:pt x="551" y="352"/>
                  <a:pt x="551" y="352"/>
                  <a:pt x="551" y="352"/>
                </a:cubicBezTo>
                <a:cubicBezTo>
                  <a:pt x="532" y="354"/>
                  <a:pt x="514" y="362"/>
                  <a:pt x="500" y="376"/>
                </a:cubicBezTo>
                <a:cubicBezTo>
                  <a:pt x="480" y="395"/>
                  <a:pt x="453" y="403"/>
                  <a:pt x="428" y="399"/>
                </a:cubicBezTo>
                <a:cubicBezTo>
                  <a:pt x="410" y="382"/>
                  <a:pt x="410" y="382"/>
                  <a:pt x="410" y="382"/>
                </a:cubicBezTo>
                <a:cubicBezTo>
                  <a:pt x="419" y="371"/>
                  <a:pt x="427" y="360"/>
                  <a:pt x="433" y="348"/>
                </a:cubicBezTo>
                <a:cubicBezTo>
                  <a:pt x="465" y="361"/>
                  <a:pt x="465" y="361"/>
                  <a:pt x="465" y="361"/>
                </a:cubicBezTo>
                <a:cubicBezTo>
                  <a:pt x="474" y="338"/>
                  <a:pt x="474" y="338"/>
                  <a:pt x="474" y="338"/>
                </a:cubicBezTo>
                <a:cubicBezTo>
                  <a:pt x="442" y="325"/>
                  <a:pt x="442" y="325"/>
                  <a:pt x="442" y="325"/>
                </a:cubicBezTo>
                <a:cubicBezTo>
                  <a:pt x="445" y="313"/>
                  <a:pt x="448" y="301"/>
                  <a:pt x="449" y="288"/>
                </a:cubicBezTo>
                <a:cubicBezTo>
                  <a:pt x="484" y="288"/>
                  <a:pt x="484" y="288"/>
                  <a:pt x="484" y="288"/>
                </a:cubicBezTo>
                <a:cubicBezTo>
                  <a:pt x="484" y="264"/>
                  <a:pt x="484" y="264"/>
                  <a:pt x="484" y="264"/>
                </a:cubicBezTo>
                <a:cubicBezTo>
                  <a:pt x="449" y="264"/>
                  <a:pt x="449" y="264"/>
                  <a:pt x="449" y="264"/>
                </a:cubicBezTo>
                <a:cubicBezTo>
                  <a:pt x="448" y="250"/>
                  <a:pt x="445" y="236"/>
                  <a:pt x="441" y="224"/>
                </a:cubicBezTo>
                <a:cubicBezTo>
                  <a:pt x="473" y="210"/>
                  <a:pt x="473" y="210"/>
                  <a:pt x="473" y="210"/>
                </a:cubicBezTo>
                <a:cubicBezTo>
                  <a:pt x="463" y="187"/>
                  <a:pt x="463" y="187"/>
                  <a:pt x="463" y="187"/>
                </a:cubicBezTo>
                <a:cubicBezTo>
                  <a:pt x="431" y="201"/>
                  <a:pt x="431" y="201"/>
                  <a:pt x="431" y="201"/>
                </a:cubicBezTo>
                <a:cubicBezTo>
                  <a:pt x="425" y="190"/>
                  <a:pt x="418" y="180"/>
                  <a:pt x="410" y="170"/>
                </a:cubicBezTo>
                <a:cubicBezTo>
                  <a:pt x="435" y="146"/>
                  <a:pt x="435" y="146"/>
                  <a:pt x="435" y="146"/>
                </a:cubicBezTo>
                <a:cubicBezTo>
                  <a:pt x="417" y="128"/>
                  <a:pt x="417" y="128"/>
                  <a:pt x="417" y="128"/>
                </a:cubicBezTo>
                <a:cubicBezTo>
                  <a:pt x="393" y="153"/>
                  <a:pt x="393" y="153"/>
                  <a:pt x="393" y="153"/>
                </a:cubicBezTo>
                <a:cubicBezTo>
                  <a:pt x="382" y="144"/>
                  <a:pt x="371" y="136"/>
                  <a:pt x="359" y="130"/>
                </a:cubicBezTo>
                <a:cubicBezTo>
                  <a:pt x="372" y="98"/>
                  <a:pt x="372" y="98"/>
                  <a:pt x="372" y="98"/>
                </a:cubicBezTo>
                <a:cubicBezTo>
                  <a:pt x="349" y="89"/>
                  <a:pt x="349" y="89"/>
                  <a:pt x="349" y="89"/>
                </a:cubicBezTo>
                <a:cubicBezTo>
                  <a:pt x="336" y="121"/>
                  <a:pt x="336" y="121"/>
                  <a:pt x="336" y="121"/>
                </a:cubicBezTo>
                <a:cubicBezTo>
                  <a:pt x="324" y="117"/>
                  <a:pt x="312" y="115"/>
                  <a:pt x="299" y="114"/>
                </a:cubicBezTo>
                <a:cubicBezTo>
                  <a:pt x="299" y="79"/>
                  <a:pt x="299" y="79"/>
                  <a:pt x="299" y="79"/>
                </a:cubicBezTo>
                <a:cubicBezTo>
                  <a:pt x="275" y="79"/>
                  <a:pt x="275" y="79"/>
                  <a:pt x="275" y="79"/>
                </a:cubicBezTo>
                <a:cubicBezTo>
                  <a:pt x="275" y="114"/>
                  <a:pt x="275" y="114"/>
                  <a:pt x="275" y="114"/>
                </a:cubicBezTo>
                <a:cubicBezTo>
                  <a:pt x="261" y="115"/>
                  <a:pt x="248" y="118"/>
                  <a:pt x="235" y="122"/>
                </a:cubicBezTo>
                <a:cubicBezTo>
                  <a:pt x="221" y="90"/>
                  <a:pt x="221" y="90"/>
                  <a:pt x="221" y="90"/>
                </a:cubicBezTo>
                <a:cubicBezTo>
                  <a:pt x="199" y="100"/>
                  <a:pt x="199" y="100"/>
                  <a:pt x="199" y="100"/>
                </a:cubicBezTo>
                <a:cubicBezTo>
                  <a:pt x="212" y="132"/>
                  <a:pt x="212" y="132"/>
                  <a:pt x="212" y="132"/>
                </a:cubicBezTo>
                <a:cubicBezTo>
                  <a:pt x="201" y="138"/>
                  <a:pt x="191" y="145"/>
                  <a:pt x="181" y="153"/>
                </a:cubicBezTo>
                <a:cubicBezTo>
                  <a:pt x="157" y="128"/>
                  <a:pt x="157" y="128"/>
                  <a:pt x="157" y="128"/>
                </a:cubicBezTo>
                <a:cubicBezTo>
                  <a:pt x="139" y="146"/>
                  <a:pt x="139" y="146"/>
                  <a:pt x="139" y="146"/>
                </a:cubicBezTo>
                <a:cubicBezTo>
                  <a:pt x="164" y="170"/>
                  <a:pt x="164" y="170"/>
                  <a:pt x="164" y="170"/>
                </a:cubicBezTo>
                <a:cubicBezTo>
                  <a:pt x="155" y="180"/>
                  <a:pt x="148" y="192"/>
                  <a:pt x="142" y="204"/>
                </a:cubicBezTo>
                <a:cubicBezTo>
                  <a:pt x="109" y="191"/>
                  <a:pt x="109" y="191"/>
                  <a:pt x="109" y="191"/>
                </a:cubicBezTo>
                <a:cubicBezTo>
                  <a:pt x="100" y="214"/>
                  <a:pt x="100" y="214"/>
                  <a:pt x="100" y="214"/>
                </a:cubicBezTo>
                <a:cubicBezTo>
                  <a:pt x="132" y="227"/>
                  <a:pt x="132" y="227"/>
                  <a:pt x="132" y="227"/>
                </a:cubicBezTo>
                <a:cubicBezTo>
                  <a:pt x="129" y="239"/>
                  <a:pt x="126" y="251"/>
                  <a:pt x="125" y="264"/>
                </a:cubicBezTo>
                <a:cubicBezTo>
                  <a:pt x="90" y="264"/>
                  <a:pt x="90" y="264"/>
                  <a:pt x="90" y="264"/>
                </a:cubicBezTo>
                <a:cubicBezTo>
                  <a:pt x="90" y="288"/>
                  <a:pt x="90" y="288"/>
                  <a:pt x="90" y="288"/>
                </a:cubicBezTo>
                <a:cubicBezTo>
                  <a:pt x="125" y="288"/>
                  <a:pt x="125" y="288"/>
                  <a:pt x="125" y="288"/>
                </a:cubicBezTo>
                <a:cubicBezTo>
                  <a:pt x="126" y="302"/>
                  <a:pt x="129" y="315"/>
                  <a:pt x="133" y="328"/>
                </a:cubicBezTo>
                <a:cubicBezTo>
                  <a:pt x="101" y="342"/>
                  <a:pt x="101" y="342"/>
                  <a:pt x="101" y="342"/>
                </a:cubicBezTo>
                <a:cubicBezTo>
                  <a:pt x="109" y="360"/>
                  <a:pt x="109" y="360"/>
                  <a:pt x="109" y="360"/>
                </a:cubicBezTo>
                <a:cubicBezTo>
                  <a:pt x="83" y="347"/>
                  <a:pt x="51" y="348"/>
                  <a:pt x="25" y="363"/>
                </a:cubicBezTo>
                <a:cubicBezTo>
                  <a:pt x="25" y="24"/>
                  <a:pt x="25" y="24"/>
                  <a:pt x="25" y="24"/>
                </a:cubicBezTo>
                <a:lnTo>
                  <a:pt x="551" y="24"/>
                </a:lnTo>
                <a:close/>
                <a:moveTo>
                  <a:pt x="25" y="551"/>
                </a:moveTo>
                <a:cubicBezTo>
                  <a:pt x="25" y="479"/>
                  <a:pt x="25" y="479"/>
                  <a:pt x="25" y="479"/>
                </a:cubicBezTo>
                <a:cubicBezTo>
                  <a:pt x="50" y="455"/>
                  <a:pt x="89" y="455"/>
                  <a:pt x="115" y="479"/>
                </a:cubicBezTo>
                <a:cubicBezTo>
                  <a:pt x="136" y="500"/>
                  <a:pt x="164" y="510"/>
                  <a:pt x="192" y="510"/>
                </a:cubicBezTo>
                <a:cubicBezTo>
                  <a:pt x="220" y="510"/>
                  <a:pt x="248" y="500"/>
                  <a:pt x="270" y="479"/>
                </a:cubicBezTo>
                <a:cubicBezTo>
                  <a:pt x="296" y="454"/>
                  <a:pt x="336" y="454"/>
                  <a:pt x="361" y="479"/>
                </a:cubicBezTo>
                <a:cubicBezTo>
                  <a:pt x="405" y="520"/>
                  <a:pt x="473" y="520"/>
                  <a:pt x="517" y="479"/>
                </a:cubicBezTo>
                <a:cubicBezTo>
                  <a:pt x="527" y="470"/>
                  <a:pt x="539" y="464"/>
                  <a:pt x="551" y="462"/>
                </a:cubicBezTo>
                <a:cubicBezTo>
                  <a:pt x="551" y="551"/>
                  <a:pt x="551" y="551"/>
                  <a:pt x="551" y="551"/>
                </a:cubicBezTo>
                <a:lnTo>
                  <a:pt x="25" y="551"/>
                </a:lnTo>
                <a:close/>
              </a:path>
            </a:pathLst>
          </a:custGeom>
          <a:solidFill>
            <a:schemeClr val="bg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600">
              <a:solidFill>
                <a:schemeClr val="dk2"/>
              </a:solidFill>
              <a:latin typeface="Arial"/>
              <a:ea typeface="Arial"/>
              <a:cs typeface="Arial"/>
              <a:sym typeface="Arial"/>
            </a:endParaRPr>
          </a:p>
        </p:txBody>
      </p:sp>
      <p:grpSp>
        <p:nvGrpSpPr>
          <p:cNvPr id="23" name="Group 22">
            <a:extLst>
              <a:ext uri="{FF2B5EF4-FFF2-40B4-BE49-F238E27FC236}">
                <a16:creationId xmlns:a16="http://schemas.microsoft.com/office/drawing/2014/main" id="{97153DA9-3F02-EA97-2C75-F8565A2A7094}"/>
              </a:ext>
            </a:extLst>
          </p:cNvPr>
          <p:cNvGrpSpPr/>
          <p:nvPr/>
        </p:nvGrpSpPr>
        <p:grpSpPr>
          <a:xfrm>
            <a:off x="6752692" y="132067"/>
            <a:ext cx="4996396" cy="217488"/>
            <a:chOff x="6275388" y="132067"/>
            <a:chExt cx="4996396" cy="217488"/>
          </a:xfrm>
        </p:grpSpPr>
        <p:sp>
          <p:nvSpPr>
            <p:cNvPr id="24" name="Rectangle 23">
              <a:extLst>
                <a:ext uri="{FF2B5EF4-FFF2-40B4-BE49-F238E27FC236}">
                  <a16:creationId xmlns:a16="http://schemas.microsoft.com/office/drawing/2014/main" id="{750081BD-D855-CFEF-7C92-3E8BB6185E1C}"/>
                </a:ext>
              </a:extLst>
            </p:cNvPr>
            <p:cNvSpPr/>
            <p:nvPr/>
          </p:nvSpPr>
          <p:spPr>
            <a:xfrm>
              <a:off x="6275388"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dirty="0">
                  <a:ln>
                    <a:noFill/>
                  </a:ln>
                  <a:effectLst/>
                  <a:uLnTx/>
                  <a:uFillTx/>
                  <a:ea typeface="Georgia"/>
                  <a:cs typeface="Georgia"/>
                  <a:sym typeface="Georgia"/>
                </a:rPr>
                <a:t>3</a:t>
              </a:r>
              <a:r>
                <a:rPr kumimoji="0" lang="lv-LV" sz="800" b="1" i="0" u="none" strike="noStrike" kern="0" cap="none" spc="0" normalizeH="0" baseline="0" dirty="0">
                  <a:ln>
                    <a:noFill/>
                  </a:ln>
                  <a:effectLst/>
                  <a:uLnTx/>
                  <a:uFillTx/>
                  <a:ea typeface="Georgia"/>
                  <a:cs typeface="Georgia"/>
                  <a:sym typeface="Georgia"/>
                </a:rPr>
                <a:t>.1</a:t>
              </a:r>
            </a:p>
          </p:txBody>
        </p:sp>
        <p:sp>
          <p:nvSpPr>
            <p:cNvPr id="25" name="Rectangle 24">
              <a:extLst>
                <a:ext uri="{FF2B5EF4-FFF2-40B4-BE49-F238E27FC236}">
                  <a16:creationId xmlns:a16="http://schemas.microsoft.com/office/drawing/2014/main" id="{97F55BC8-C3D2-4D6A-C0D3-828CC41B6DB9}"/>
                </a:ext>
              </a:extLst>
            </p:cNvPr>
            <p:cNvSpPr/>
            <p:nvPr/>
          </p:nvSpPr>
          <p:spPr>
            <a:xfrm>
              <a:off x="1008847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26" name="Rectangle 25">
              <a:extLst>
                <a:ext uri="{FF2B5EF4-FFF2-40B4-BE49-F238E27FC236}">
                  <a16:creationId xmlns:a16="http://schemas.microsoft.com/office/drawing/2014/main" id="{1EB09C09-AFE9-4388-4353-572D0988435A}"/>
                </a:ext>
              </a:extLst>
            </p:cNvPr>
            <p:cNvSpPr/>
            <p:nvPr/>
          </p:nvSpPr>
          <p:spPr>
            <a:xfrm>
              <a:off x="6517215" y="132067"/>
              <a:ext cx="354543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Valsts civilās aizsardzības sistēmas loma nacionālās drošības sistēmā</a:t>
              </a:r>
            </a:p>
          </p:txBody>
        </p:sp>
        <p:sp>
          <p:nvSpPr>
            <p:cNvPr id="28" name="Rectangle 27">
              <a:extLst>
                <a:ext uri="{FF2B5EF4-FFF2-40B4-BE49-F238E27FC236}">
                  <a16:creationId xmlns:a16="http://schemas.microsoft.com/office/drawing/2014/main" id="{DF1AB8E3-768C-82C9-B7DF-42FA56C83235}"/>
                </a:ext>
              </a:extLst>
            </p:cNvPr>
            <p:cNvSpPr/>
            <p:nvPr/>
          </p:nvSpPr>
          <p:spPr>
            <a:xfrm>
              <a:off x="1033030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.3</a:t>
              </a:r>
            </a:p>
          </p:txBody>
        </p:sp>
        <p:sp>
          <p:nvSpPr>
            <p:cNvPr id="29" name="Rectangle 28">
              <a:extLst>
                <a:ext uri="{FF2B5EF4-FFF2-40B4-BE49-F238E27FC236}">
                  <a16:creationId xmlns:a16="http://schemas.microsoft.com/office/drawing/2014/main" id="{9783921F-51A0-9C84-DAC8-A9C5F566F1A4}"/>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30" name="Rectangle 29">
              <a:extLst>
                <a:ext uri="{FF2B5EF4-FFF2-40B4-BE49-F238E27FC236}">
                  <a16:creationId xmlns:a16="http://schemas.microsoft.com/office/drawing/2014/main" id="{7215A413-64C0-7C63-6F93-9CBF596AB847}"/>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dirty="0">
                  <a:ln>
                    <a:noFill/>
                  </a:ln>
                  <a:solidFill>
                    <a:srgbClr val="A4A3B2"/>
                  </a:solidFill>
                  <a:effectLst/>
                  <a:uLnTx/>
                  <a:uFillTx/>
                  <a:ea typeface="Georgia"/>
                  <a:cs typeface="Georgia"/>
                  <a:sym typeface="Georgia"/>
                </a:rPr>
                <a:t>3</a:t>
              </a:r>
              <a:r>
                <a:rPr kumimoji="0" lang="lv-LV" sz="800" b="1" i="0" u="none" strike="noStrike" kern="0" cap="none" spc="0" normalizeH="0" baseline="0" dirty="0">
                  <a:ln>
                    <a:noFill/>
                  </a:ln>
                  <a:solidFill>
                    <a:srgbClr val="A4A3B2"/>
                  </a:solidFill>
                  <a:effectLst/>
                  <a:uLnTx/>
                  <a:uFillTx/>
                  <a:ea typeface="Georgia"/>
                  <a:cs typeface="Georgia"/>
                  <a:sym typeface="Georgia"/>
                </a:rPr>
                <a:t>.</a:t>
              </a:r>
              <a:r>
                <a:rPr kumimoji="0" lang="en-US" sz="800" b="1" i="0" u="none" strike="noStrike" kern="0" cap="none" spc="0" normalizeH="0" baseline="0" dirty="0">
                  <a:ln>
                    <a:noFill/>
                  </a:ln>
                  <a:solidFill>
                    <a:srgbClr val="A4A3B2"/>
                  </a:solidFill>
                  <a:effectLst/>
                  <a:uLnTx/>
                  <a:uFillTx/>
                  <a:ea typeface="Georgia"/>
                  <a:cs typeface="Georgia"/>
                  <a:sym typeface="Georgia"/>
                </a:rPr>
                <a:t>5</a:t>
              </a:r>
              <a:endParaRPr kumimoji="0" lang="lv-LV" sz="800" b="1" i="0" u="none" strike="noStrike" kern="0" cap="none" spc="0" normalizeH="0" baseline="0" dirty="0">
                <a:ln>
                  <a:noFill/>
                </a:ln>
                <a:solidFill>
                  <a:srgbClr val="A4A3B2"/>
                </a:solidFill>
                <a:effectLst/>
                <a:uLnTx/>
                <a:uFillTx/>
                <a:ea typeface="Georgia"/>
                <a:cs typeface="Georgia"/>
                <a:sym typeface="Georgia"/>
              </a:endParaRPr>
            </a:p>
          </p:txBody>
        </p:sp>
        <p:sp>
          <p:nvSpPr>
            <p:cNvPr id="31" name="Rectangle 30">
              <a:extLst>
                <a:ext uri="{FF2B5EF4-FFF2-40B4-BE49-F238E27FC236}">
                  <a16:creationId xmlns:a16="http://schemas.microsoft.com/office/drawing/2014/main" id="{CE1BCCA0-7CB7-B40B-859B-9FAF3FD73504}"/>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
        <p:nvSpPr>
          <p:cNvPr id="2" name="Rectangle 1">
            <a:extLst>
              <a:ext uri="{FF2B5EF4-FFF2-40B4-BE49-F238E27FC236}">
                <a16:creationId xmlns:a16="http://schemas.microsoft.com/office/drawing/2014/main" id="{A6410706-71F2-E9A5-9548-3A401CAC4651}"/>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2443351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26D02910-881C-50EE-F448-D03745506520}"/>
              </a:ext>
            </a:extLst>
          </p:cNvPr>
          <p:cNvPicPr>
            <a:picLocks noGrp="1" noChangeAspect="1"/>
          </p:cNvPicPr>
          <p:nvPr>
            <p:ph type="pic" sz="quarter" idx="10"/>
          </p:nvPr>
        </p:nvPicPr>
        <p:blipFill rotWithShape="1">
          <a:blip r:embed="rId3"/>
          <a:srcRect r="23505"/>
          <a:stretch/>
        </p:blipFill>
        <p:spPr>
          <a:xfrm>
            <a:off x="4327525" y="0"/>
            <a:ext cx="7864475" cy="6858000"/>
          </a:xfrm>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4" name="Title 1">
            <a:extLst>
              <a:ext uri="{FF2B5EF4-FFF2-40B4-BE49-F238E27FC236}">
                <a16:creationId xmlns:a16="http://schemas.microsoft.com/office/drawing/2014/main" id="{B1CBE399-95B1-4855-23E2-3019CA5A03DE}"/>
              </a:ext>
            </a:extLst>
          </p:cNvPr>
          <p:cNvSpPr txBox="1">
            <a:spLocks/>
          </p:cNvSpPr>
          <p:nvPr/>
        </p:nvSpPr>
        <p:spPr>
          <a:xfrm>
            <a:off x="442913" y="1893539"/>
            <a:ext cx="7418387" cy="2428875"/>
          </a:xfrm>
          <a:prstGeom prst="rect">
            <a:avLst/>
          </a:prstGeom>
        </p:spPr>
        <p:txBody>
          <a:bodyPr vert="horz" lIns="0" tIns="0" rIns="0" bIns="0" rtlCol="0" anchor="b" anchorCtr="0">
            <a:normAutofit fontScale="97500" lnSpcReduction="10000"/>
          </a:bodyPr>
          <a:lstStyle>
            <a:lvl1pPr algn="l" defTabSz="914400" rtl="0" eaLnBrk="1" latinLnBrk="0" hangingPunct="1">
              <a:lnSpc>
                <a:spcPct val="85000"/>
              </a:lnSpc>
              <a:spcBef>
                <a:spcPct val="0"/>
              </a:spcBef>
              <a:buNone/>
              <a:defRPr sz="6000" kern="1200">
                <a:solidFill>
                  <a:schemeClr val="bg1"/>
                </a:solidFill>
                <a:latin typeface="+mj-lt"/>
                <a:ea typeface="+mj-ea"/>
                <a:cs typeface="+mj-cs"/>
              </a:defRPr>
            </a:lvl1pPr>
          </a:lstStyle>
          <a:p>
            <a:r>
              <a:rPr lang="lv-LV" sz="4800" dirty="0"/>
              <a:t>3.2. Tiesiskais regulējums civilās aizsardzības sistēmas darbības nodrošināšanai</a:t>
            </a:r>
          </a:p>
        </p:txBody>
      </p:sp>
    </p:spTree>
    <p:extLst>
      <p:ext uri="{BB962C8B-B14F-4D97-AF65-F5344CB8AC3E}">
        <p14:creationId xmlns:p14="http://schemas.microsoft.com/office/powerpoint/2010/main" val="1498590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Straight Connector 55">
            <a:extLst>
              <a:ext uri="{FF2B5EF4-FFF2-40B4-BE49-F238E27FC236}">
                <a16:creationId xmlns:a16="http://schemas.microsoft.com/office/drawing/2014/main" id="{DE2C231D-EBCF-E891-0247-A043B734B43B}"/>
              </a:ext>
            </a:extLst>
          </p:cNvPr>
          <p:cNvCxnSpPr>
            <a:cxnSpLocks/>
          </p:cNvCxnSpPr>
          <p:nvPr/>
        </p:nvCxnSpPr>
        <p:spPr>
          <a:xfrm>
            <a:off x="442913" y="5301615"/>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47" name="Straight Connector 46">
            <a:extLst>
              <a:ext uri="{FF2B5EF4-FFF2-40B4-BE49-F238E27FC236}">
                <a16:creationId xmlns:a16="http://schemas.microsoft.com/office/drawing/2014/main" id="{E5719E3A-D296-88A4-B2DD-C1BBBB2C510D}"/>
              </a:ext>
            </a:extLst>
          </p:cNvPr>
          <p:cNvCxnSpPr>
            <a:cxnSpLocks/>
          </p:cNvCxnSpPr>
          <p:nvPr/>
        </p:nvCxnSpPr>
        <p:spPr>
          <a:xfrm>
            <a:off x="442913" y="3560445"/>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48" name="Straight Connector 47">
            <a:extLst>
              <a:ext uri="{FF2B5EF4-FFF2-40B4-BE49-F238E27FC236}">
                <a16:creationId xmlns:a16="http://schemas.microsoft.com/office/drawing/2014/main" id="{2F2697D9-DA60-8BE1-79DA-66E9D0D7BECC}"/>
              </a:ext>
            </a:extLst>
          </p:cNvPr>
          <p:cNvCxnSpPr>
            <a:cxnSpLocks/>
          </p:cNvCxnSpPr>
          <p:nvPr/>
        </p:nvCxnSpPr>
        <p:spPr>
          <a:xfrm>
            <a:off x="442913" y="4431030"/>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49" name="Straight Connector 48">
            <a:extLst>
              <a:ext uri="{FF2B5EF4-FFF2-40B4-BE49-F238E27FC236}">
                <a16:creationId xmlns:a16="http://schemas.microsoft.com/office/drawing/2014/main" id="{8E577F64-6C9A-A6C3-831A-F2C4EDBC0738}"/>
              </a:ext>
            </a:extLst>
          </p:cNvPr>
          <p:cNvCxnSpPr>
            <a:cxnSpLocks/>
          </p:cNvCxnSpPr>
          <p:nvPr/>
        </p:nvCxnSpPr>
        <p:spPr>
          <a:xfrm>
            <a:off x="442913" y="2689860"/>
            <a:ext cx="5982236"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3" name="Straight Connector 22">
            <a:extLst>
              <a:ext uri="{FF2B5EF4-FFF2-40B4-BE49-F238E27FC236}">
                <a16:creationId xmlns:a16="http://schemas.microsoft.com/office/drawing/2014/main" id="{E8846961-D91A-20AF-7FE8-DFABE1D41867}"/>
              </a:ext>
            </a:extLst>
          </p:cNvPr>
          <p:cNvCxnSpPr>
            <a:cxnSpLocks/>
          </p:cNvCxnSpPr>
          <p:nvPr/>
        </p:nvCxnSpPr>
        <p:spPr>
          <a:xfrm>
            <a:off x="6425149" y="2689860"/>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4" name="Straight Connector 23">
            <a:extLst>
              <a:ext uri="{FF2B5EF4-FFF2-40B4-BE49-F238E27FC236}">
                <a16:creationId xmlns:a16="http://schemas.microsoft.com/office/drawing/2014/main" id="{AC76435C-6965-2044-9A7C-81DC1657CB77}"/>
              </a:ext>
            </a:extLst>
          </p:cNvPr>
          <p:cNvCxnSpPr>
            <a:cxnSpLocks/>
          </p:cNvCxnSpPr>
          <p:nvPr/>
        </p:nvCxnSpPr>
        <p:spPr>
          <a:xfrm>
            <a:off x="6425149" y="3560445"/>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5" name="Straight Connector 24">
            <a:extLst>
              <a:ext uri="{FF2B5EF4-FFF2-40B4-BE49-F238E27FC236}">
                <a16:creationId xmlns:a16="http://schemas.microsoft.com/office/drawing/2014/main" id="{D9DA443E-4298-3849-1482-AB7D4704719D}"/>
              </a:ext>
            </a:extLst>
          </p:cNvPr>
          <p:cNvCxnSpPr>
            <a:cxnSpLocks/>
          </p:cNvCxnSpPr>
          <p:nvPr/>
        </p:nvCxnSpPr>
        <p:spPr>
          <a:xfrm>
            <a:off x="6425149" y="4431030"/>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6" name="Straight Connector 25">
            <a:extLst>
              <a:ext uri="{FF2B5EF4-FFF2-40B4-BE49-F238E27FC236}">
                <a16:creationId xmlns:a16="http://schemas.microsoft.com/office/drawing/2014/main" id="{ECC3D074-804F-5878-A908-4C986877F108}"/>
              </a:ext>
            </a:extLst>
          </p:cNvPr>
          <p:cNvCxnSpPr>
            <a:cxnSpLocks/>
          </p:cNvCxnSpPr>
          <p:nvPr/>
        </p:nvCxnSpPr>
        <p:spPr>
          <a:xfrm>
            <a:off x="6425149" y="5301615"/>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57346" name="Title 1">
            <a:extLst>
              <a:ext uri="{FF2B5EF4-FFF2-40B4-BE49-F238E27FC236}">
                <a16:creationId xmlns:a16="http://schemas.microsoft.com/office/drawing/2014/main" id="{FCA19F51-1289-1EC9-1082-2616C6DFFA9F}"/>
              </a:ext>
            </a:extLst>
          </p:cNvPr>
          <p:cNvSpPr>
            <a:spLocks noGrp="1"/>
          </p:cNvSpPr>
          <p:nvPr>
            <p:ph type="title"/>
          </p:nvPr>
        </p:nvSpPr>
        <p:spPr>
          <a:xfrm>
            <a:off x="442913" y="431800"/>
            <a:ext cx="11306175" cy="1387475"/>
          </a:xfrm>
        </p:spPr>
        <p:txBody>
          <a:bodyPr vert="horz">
            <a:normAutofit/>
          </a:bodyPr>
          <a:lstStyle/>
          <a:p>
            <a:r>
              <a:rPr lang="lv-LV" altLang="lv-LV" dirty="0"/>
              <a:t>Civilās aizsardzības normatīvo aktu pakļautības sistēmas skaidrojums</a:t>
            </a:r>
            <a:endParaRPr lang="lv-LV" dirty="0"/>
          </a:p>
        </p:txBody>
      </p:sp>
      <p:sp>
        <p:nvSpPr>
          <p:cNvPr id="4" name="Slide Number Placeholder 3">
            <a:extLst>
              <a:ext uri="{FF2B5EF4-FFF2-40B4-BE49-F238E27FC236}">
                <a16:creationId xmlns:a16="http://schemas.microsoft.com/office/drawing/2014/main" id="{5A61784A-59B7-DFB2-948F-11357F6AD9AC}"/>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2C999B-8A19-4CBE-B8CE-8064C986E16F}" type="slidenum">
              <a:rPr lang="lv-LV" altLang="en-US"/>
              <a:pPr/>
              <a:t>12</a:t>
            </a:fld>
            <a:endParaRPr lang="lv-LV" altLang="en-US" dirty="0"/>
          </a:p>
        </p:txBody>
      </p:sp>
      <p:sp>
        <p:nvSpPr>
          <p:cNvPr id="15" name="Freeform: Shape 14">
            <a:extLst>
              <a:ext uri="{FF2B5EF4-FFF2-40B4-BE49-F238E27FC236}">
                <a16:creationId xmlns:a16="http://schemas.microsoft.com/office/drawing/2014/main" id="{DEBA95F2-D529-A6BC-6AC4-DCFF6790B4C7}"/>
              </a:ext>
            </a:extLst>
          </p:cNvPr>
          <p:cNvSpPr/>
          <p:nvPr/>
        </p:nvSpPr>
        <p:spPr>
          <a:xfrm>
            <a:off x="3996344" y="5301615"/>
            <a:ext cx="5090160" cy="870585"/>
          </a:xfrm>
          <a:custGeom>
            <a:avLst/>
            <a:gdLst>
              <a:gd name="connsiteX0" fmla="*/ 0 w 5949107"/>
              <a:gd name="connsiteY0" fmla="*/ 977563 h 977563"/>
              <a:gd name="connsiteX1" fmla="*/ 594916 w 5949107"/>
              <a:gd name="connsiteY1" fmla="*/ 0 h 977563"/>
              <a:gd name="connsiteX2" fmla="*/ 5354191 w 5949107"/>
              <a:gd name="connsiteY2" fmla="*/ 0 h 977563"/>
              <a:gd name="connsiteX3" fmla="*/ 5949107 w 5949107"/>
              <a:gd name="connsiteY3" fmla="*/ 977563 h 977563"/>
              <a:gd name="connsiteX4" fmla="*/ 0 w 5949107"/>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9107" h="977563">
                <a:moveTo>
                  <a:pt x="0" y="977563"/>
                </a:moveTo>
                <a:lnTo>
                  <a:pt x="594916" y="0"/>
                </a:lnTo>
                <a:lnTo>
                  <a:pt x="5354191" y="0"/>
                </a:lnTo>
                <a:lnTo>
                  <a:pt x="5949107" y="977563"/>
                </a:lnTo>
                <a:lnTo>
                  <a:pt x="0" y="977563"/>
                </a:lnTo>
                <a:close/>
              </a:path>
            </a:pathLst>
          </a:custGeom>
          <a:solidFill>
            <a:srgbClr val="CFD6E8"/>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5223" tIns="24130" rIns="1065224" bIns="24130" numCol="1" spcCol="1270" anchor="ctr" anchorCtr="0">
            <a:noAutofit/>
          </a:bodyPr>
          <a:lstStyle/>
          <a:p>
            <a:pPr marL="0" lvl="0" indent="0" algn="ctr" defTabSz="844550" rtl="0">
              <a:lnSpc>
                <a:spcPct val="90000"/>
              </a:lnSpc>
              <a:spcBef>
                <a:spcPct val="0"/>
              </a:spcBef>
              <a:spcAft>
                <a:spcPct val="35000"/>
              </a:spcAft>
              <a:buNone/>
            </a:pPr>
            <a:endParaRPr lang="lv-LV" sz="1900" kern="1200" dirty="0">
              <a:solidFill>
                <a:schemeClr val="tx1"/>
              </a:solidFill>
            </a:endParaRPr>
          </a:p>
        </p:txBody>
      </p:sp>
      <p:sp>
        <p:nvSpPr>
          <p:cNvPr id="17" name="Rectangle 16">
            <a:extLst>
              <a:ext uri="{FF2B5EF4-FFF2-40B4-BE49-F238E27FC236}">
                <a16:creationId xmlns:a16="http://schemas.microsoft.com/office/drawing/2014/main" id="{B6F948A6-0922-23DB-91DD-ACCDC742353D}"/>
              </a:ext>
            </a:extLst>
          </p:cNvPr>
          <p:cNvSpPr/>
          <p:nvPr/>
        </p:nvSpPr>
        <p:spPr>
          <a:xfrm>
            <a:off x="6657975" y="2157617"/>
            <a:ext cx="5091113"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b="1" kern="1200" dirty="0">
                <a:solidFill>
                  <a:schemeClr val="tx1"/>
                </a:solidFill>
              </a:rPr>
              <a:t>Satversme</a:t>
            </a:r>
          </a:p>
        </p:txBody>
      </p:sp>
      <p:sp>
        <p:nvSpPr>
          <p:cNvPr id="18" name="Rectangle 17">
            <a:extLst>
              <a:ext uri="{FF2B5EF4-FFF2-40B4-BE49-F238E27FC236}">
                <a16:creationId xmlns:a16="http://schemas.microsoft.com/office/drawing/2014/main" id="{3D37D2FC-305C-2948-9261-01531F1B517B}"/>
              </a:ext>
            </a:extLst>
          </p:cNvPr>
          <p:cNvSpPr/>
          <p:nvPr/>
        </p:nvSpPr>
        <p:spPr>
          <a:xfrm>
            <a:off x="6657975" y="3028202"/>
            <a:ext cx="5091113"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b="1" kern="1200" dirty="0">
                <a:solidFill>
                  <a:schemeClr val="tx1"/>
                </a:solidFill>
              </a:rPr>
              <a:t>Starptautisko tiesību normas</a:t>
            </a:r>
          </a:p>
        </p:txBody>
      </p:sp>
      <p:sp>
        <p:nvSpPr>
          <p:cNvPr id="19" name="Rectangle 18">
            <a:extLst>
              <a:ext uri="{FF2B5EF4-FFF2-40B4-BE49-F238E27FC236}">
                <a16:creationId xmlns:a16="http://schemas.microsoft.com/office/drawing/2014/main" id="{F2A1576E-AA22-F7BF-2F83-839482ADA18C}"/>
              </a:ext>
            </a:extLst>
          </p:cNvPr>
          <p:cNvSpPr/>
          <p:nvPr/>
        </p:nvSpPr>
        <p:spPr>
          <a:xfrm>
            <a:off x="6657975" y="3898787"/>
            <a:ext cx="5091113"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b="1" kern="1200" dirty="0">
                <a:solidFill>
                  <a:schemeClr val="tx1"/>
                </a:solidFill>
              </a:rPr>
              <a:t>Likumi</a:t>
            </a:r>
          </a:p>
        </p:txBody>
      </p:sp>
      <p:sp>
        <p:nvSpPr>
          <p:cNvPr id="20" name="Rectangle 19">
            <a:extLst>
              <a:ext uri="{FF2B5EF4-FFF2-40B4-BE49-F238E27FC236}">
                <a16:creationId xmlns:a16="http://schemas.microsoft.com/office/drawing/2014/main" id="{83FBD7EB-47E2-E2C9-A0E2-1AF68270CE5A}"/>
              </a:ext>
            </a:extLst>
          </p:cNvPr>
          <p:cNvSpPr/>
          <p:nvPr/>
        </p:nvSpPr>
        <p:spPr>
          <a:xfrm>
            <a:off x="6657975" y="4769372"/>
            <a:ext cx="5091113"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b="1" kern="1200" dirty="0">
                <a:solidFill>
                  <a:schemeClr val="tx1"/>
                </a:solidFill>
              </a:rPr>
              <a:t>Ministru kabineta noteikumi</a:t>
            </a:r>
          </a:p>
        </p:txBody>
      </p:sp>
      <p:sp>
        <p:nvSpPr>
          <p:cNvPr id="21" name="Rectangle 20">
            <a:extLst>
              <a:ext uri="{FF2B5EF4-FFF2-40B4-BE49-F238E27FC236}">
                <a16:creationId xmlns:a16="http://schemas.microsoft.com/office/drawing/2014/main" id="{3437E61C-571D-87C4-E1D3-99CE2EEEE763}"/>
              </a:ext>
            </a:extLst>
          </p:cNvPr>
          <p:cNvSpPr/>
          <p:nvPr/>
        </p:nvSpPr>
        <p:spPr>
          <a:xfrm>
            <a:off x="6658928" y="5639957"/>
            <a:ext cx="5090160"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b="1" kern="1200" dirty="0">
                <a:solidFill>
                  <a:schemeClr val="tx1"/>
                </a:solidFill>
              </a:rPr>
              <a:t>Pašvaldību saistošie noteikumi</a:t>
            </a:r>
          </a:p>
        </p:txBody>
      </p:sp>
      <p:grpSp>
        <p:nvGrpSpPr>
          <p:cNvPr id="5" name="Group 4">
            <a:extLst>
              <a:ext uri="{FF2B5EF4-FFF2-40B4-BE49-F238E27FC236}">
                <a16:creationId xmlns:a16="http://schemas.microsoft.com/office/drawing/2014/main" id="{91E19DE0-2387-AE20-A1AD-7EFB7D6B93EA}"/>
              </a:ext>
            </a:extLst>
          </p:cNvPr>
          <p:cNvGrpSpPr/>
          <p:nvPr/>
        </p:nvGrpSpPr>
        <p:grpSpPr>
          <a:xfrm>
            <a:off x="6393917" y="132067"/>
            <a:ext cx="5355171" cy="217488"/>
            <a:chOff x="5916613" y="132067"/>
            <a:chExt cx="5355171" cy="217488"/>
          </a:xfrm>
        </p:grpSpPr>
        <p:sp>
          <p:nvSpPr>
            <p:cNvPr id="31" name="Rectangle 30">
              <a:extLst>
                <a:ext uri="{FF2B5EF4-FFF2-40B4-BE49-F238E27FC236}">
                  <a16:creationId xmlns:a16="http://schemas.microsoft.com/office/drawing/2014/main" id="{35F5B76D-15DC-9A2C-122C-889706E3303D}"/>
                </a:ext>
              </a:extLst>
            </p:cNvPr>
            <p:cNvSpPr/>
            <p:nvPr/>
          </p:nvSpPr>
          <p:spPr>
            <a:xfrm>
              <a:off x="591661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3.1</a:t>
              </a:r>
            </a:p>
          </p:txBody>
        </p:sp>
        <p:sp>
          <p:nvSpPr>
            <p:cNvPr id="32" name="Rectangle 31">
              <a:extLst>
                <a:ext uri="{FF2B5EF4-FFF2-40B4-BE49-F238E27FC236}">
                  <a16:creationId xmlns:a16="http://schemas.microsoft.com/office/drawing/2014/main" id="{F727B374-8CBD-55B6-E969-2291AEB8BFFC}"/>
                </a:ext>
              </a:extLst>
            </p:cNvPr>
            <p:cNvSpPr/>
            <p:nvPr/>
          </p:nvSpPr>
          <p:spPr>
            <a:xfrm>
              <a:off x="615844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3.2</a:t>
              </a:r>
            </a:p>
          </p:txBody>
        </p:sp>
        <p:sp>
          <p:nvSpPr>
            <p:cNvPr id="33" name="Rectangle 32">
              <a:extLst>
                <a:ext uri="{FF2B5EF4-FFF2-40B4-BE49-F238E27FC236}">
                  <a16:creationId xmlns:a16="http://schemas.microsoft.com/office/drawing/2014/main" id="{2FBC77B1-6BFD-7D4E-E7FD-6E5838DFEBA5}"/>
                </a:ext>
              </a:extLst>
            </p:cNvPr>
            <p:cNvSpPr/>
            <p:nvPr/>
          </p:nvSpPr>
          <p:spPr>
            <a:xfrm>
              <a:off x="6400267" y="132067"/>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Tiesiskais regulējums civilās aizsardzības sistēmas darbības nodrošināšanai</a:t>
              </a:r>
            </a:p>
          </p:txBody>
        </p:sp>
        <p:sp>
          <p:nvSpPr>
            <p:cNvPr id="34" name="Rectangle 33">
              <a:extLst>
                <a:ext uri="{FF2B5EF4-FFF2-40B4-BE49-F238E27FC236}">
                  <a16:creationId xmlns:a16="http://schemas.microsoft.com/office/drawing/2014/main" id="{D4E299DF-E7D7-5B28-EC60-1C0041774448}"/>
                </a:ext>
              </a:extLst>
            </p:cNvPr>
            <p:cNvSpPr/>
            <p:nvPr/>
          </p:nvSpPr>
          <p:spPr>
            <a:xfrm>
              <a:off x="1033030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35" name="Rectangle 34">
              <a:extLst>
                <a:ext uri="{FF2B5EF4-FFF2-40B4-BE49-F238E27FC236}">
                  <a16:creationId xmlns:a16="http://schemas.microsoft.com/office/drawing/2014/main" id="{AA9C4B85-8AB7-221B-ABAB-3FE9FA04547D}"/>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36" name="Rectangle 35">
              <a:extLst>
                <a:ext uri="{FF2B5EF4-FFF2-40B4-BE49-F238E27FC236}">
                  <a16:creationId xmlns:a16="http://schemas.microsoft.com/office/drawing/2014/main" id="{42CBA6AA-A424-57BE-23DF-55E86EE826AD}"/>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37" name="Rectangle 36">
              <a:extLst>
                <a:ext uri="{FF2B5EF4-FFF2-40B4-BE49-F238E27FC236}">
                  <a16:creationId xmlns:a16="http://schemas.microsoft.com/office/drawing/2014/main" id="{1B3CD7A4-3795-5958-49C2-D6A8CCA5C862}"/>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3.6</a:t>
              </a:r>
            </a:p>
          </p:txBody>
        </p:sp>
      </p:grpSp>
      <p:sp>
        <p:nvSpPr>
          <p:cNvPr id="2" name="Satura vietturis 2">
            <a:extLst>
              <a:ext uri="{FF2B5EF4-FFF2-40B4-BE49-F238E27FC236}">
                <a16:creationId xmlns:a16="http://schemas.microsoft.com/office/drawing/2014/main" id="{8B4AD949-FF2D-8D8A-57E5-851CFA3552F7}"/>
              </a:ext>
            </a:extLst>
          </p:cNvPr>
          <p:cNvSpPr txBox="1">
            <a:spLocks/>
          </p:cNvSpPr>
          <p:nvPr/>
        </p:nvSpPr>
        <p:spPr>
          <a:xfrm>
            <a:off x="442913" y="1901520"/>
            <a:ext cx="4571463" cy="713043"/>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400" dirty="0">
                <a:solidFill>
                  <a:schemeClr val="tx1"/>
                </a:solidFill>
              </a:rPr>
              <a:t>Satversme nosaka cilvēka </a:t>
            </a:r>
            <a:r>
              <a:rPr lang="lv-LV" altLang="lv-LV" sz="1400" dirty="0" err="1">
                <a:solidFill>
                  <a:schemeClr val="tx1"/>
                </a:solidFill>
              </a:rPr>
              <a:t>pamattiesības</a:t>
            </a:r>
            <a:r>
              <a:rPr lang="lv-LV" altLang="lv-LV" sz="1400" dirty="0">
                <a:solidFill>
                  <a:schemeClr val="tx1"/>
                </a:solidFill>
              </a:rPr>
              <a:t> (89.-116.pants)</a:t>
            </a:r>
          </a:p>
        </p:txBody>
      </p:sp>
      <p:sp>
        <p:nvSpPr>
          <p:cNvPr id="10" name="Satura vietturis 2">
            <a:extLst>
              <a:ext uri="{FF2B5EF4-FFF2-40B4-BE49-F238E27FC236}">
                <a16:creationId xmlns:a16="http://schemas.microsoft.com/office/drawing/2014/main" id="{6FF985DB-6086-437F-AF0E-F9C8ED4A19CB}"/>
              </a:ext>
            </a:extLst>
          </p:cNvPr>
          <p:cNvSpPr txBox="1">
            <a:spLocks/>
          </p:cNvSpPr>
          <p:nvPr/>
        </p:nvSpPr>
        <p:spPr>
          <a:xfrm>
            <a:off x="442913" y="3530359"/>
            <a:ext cx="4062446" cy="900671"/>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400" dirty="0">
                <a:solidFill>
                  <a:schemeClr val="tx1"/>
                </a:solidFill>
              </a:rPr>
              <a:t>Civilās aizsardzības un katastrofas pārvaldīšanas likums (CAKPL) nosaka rīcību katastrofas vai katastrofas draudu gadījumā</a:t>
            </a:r>
          </a:p>
        </p:txBody>
      </p:sp>
      <p:sp>
        <p:nvSpPr>
          <p:cNvPr id="16" name="Satura vietturis 2">
            <a:extLst>
              <a:ext uri="{FF2B5EF4-FFF2-40B4-BE49-F238E27FC236}">
                <a16:creationId xmlns:a16="http://schemas.microsoft.com/office/drawing/2014/main" id="{5C5A71DF-F02C-D517-1E25-F9E18E4916BD}"/>
              </a:ext>
            </a:extLst>
          </p:cNvPr>
          <p:cNvSpPr txBox="1">
            <a:spLocks/>
          </p:cNvSpPr>
          <p:nvPr/>
        </p:nvSpPr>
        <p:spPr>
          <a:xfrm>
            <a:off x="442913" y="4591880"/>
            <a:ext cx="4072128" cy="619391"/>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400" dirty="0">
                <a:solidFill>
                  <a:schemeClr val="tx1"/>
                </a:solidFill>
              </a:rPr>
              <a:t>Ministru Kabineta noteikumi tiek izdoti, lai nodrošinātu civilās aizsardzības sistēmas darbību</a:t>
            </a:r>
          </a:p>
        </p:txBody>
      </p:sp>
      <p:sp>
        <p:nvSpPr>
          <p:cNvPr id="11" name="Freeform: Shape 10">
            <a:extLst>
              <a:ext uri="{FF2B5EF4-FFF2-40B4-BE49-F238E27FC236}">
                <a16:creationId xmlns:a16="http://schemas.microsoft.com/office/drawing/2014/main" id="{6B97B1CC-1E29-3BF1-7F3B-3E1A3CAFC42B}"/>
              </a:ext>
            </a:extLst>
          </p:cNvPr>
          <p:cNvSpPr/>
          <p:nvPr/>
        </p:nvSpPr>
        <p:spPr>
          <a:xfrm>
            <a:off x="6032408" y="1819275"/>
            <a:ext cx="1018032" cy="870585"/>
          </a:xfrm>
          <a:custGeom>
            <a:avLst/>
            <a:gdLst>
              <a:gd name="connsiteX0" fmla="*/ 0 w 1189821"/>
              <a:gd name="connsiteY0" fmla="*/ 977563 h 977563"/>
              <a:gd name="connsiteX1" fmla="*/ 594911 w 1189821"/>
              <a:gd name="connsiteY1" fmla="*/ 0 h 977563"/>
              <a:gd name="connsiteX2" fmla="*/ 594911 w 1189821"/>
              <a:gd name="connsiteY2" fmla="*/ 0 h 977563"/>
              <a:gd name="connsiteX3" fmla="*/ 1189821 w 1189821"/>
              <a:gd name="connsiteY3" fmla="*/ 977563 h 977563"/>
              <a:gd name="connsiteX4" fmla="*/ 0 w 1189821"/>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821" h="977563">
                <a:moveTo>
                  <a:pt x="0" y="977563"/>
                </a:moveTo>
                <a:lnTo>
                  <a:pt x="594911" y="0"/>
                </a:lnTo>
                <a:lnTo>
                  <a:pt x="594911" y="0"/>
                </a:lnTo>
                <a:lnTo>
                  <a:pt x="1189821" y="977563"/>
                </a:lnTo>
                <a:lnTo>
                  <a:pt x="0" y="977563"/>
                </a:lnTo>
                <a:close/>
              </a:path>
            </a:pathLst>
          </a:custGeom>
          <a:solidFill>
            <a:srgbClr val="D18D85"/>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lv-LV" sz="1900" kern="1200" dirty="0">
              <a:solidFill>
                <a:schemeClr val="tx1"/>
              </a:solidFill>
            </a:endParaRPr>
          </a:p>
        </p:txBody>
      </p:sp>
      <p:sp>
        <p:nvSpPr>
          <p:cNvPr id="12" name="Freeform: Shape 11">
            <a:extLst>
              <a:ext uri="{FF2B5EF4-FFF2-40B4-BE49-F238E27FC236}">
                <a16:creationId xmlns:a16="http://schemas.microsoft.com/office/drawing/2014/main" id="{8C9FDD50-3ECC-4B56-4C39-6AB999970B00}"/>
              </a:ext>
            </a:extLst>
          </p:cNvPr>
          <p:cNvSpPr/>
          <p:nvPr/>
        </p:nvSpPr>
        <p:spPr>
          <a:xfrm>
            <a:off x="5523392" y="2689860"/>
            <a:ext cx="2036064" cy="870585"/>
          </a:xfrm>
          <a:custGeom>
            <a:avLst/>
            <a:gdLst>
              <a:gd name="connsiteX0" fmla="*/ 0 w 2379643"/>
              <a:gd name="connsiteY0" fmla="*/ 977563 h 977563"/>
              <a:gd name="connsiteX1" fmla="*/ 594916 w 2379643"/>
              <a:gd name="connsiteY1" fmla="*/ 0 h 977563"/>
              <a:gd name="connsiteX2" fmla="*/ 1784727 w 2379643"/>
              <a:gd name="connsiteY2" fmla="*/ 0 h 977563"/>
              <a:gd name="connsiteX3" fmla="*/ 2379643 w 2379643"/>
              <a:gd name="connsiteY3" fmla="*/ 977563 h 977563"/>
              <a:gd name="connsiteX4" fmla="*/ 0 w 2379643"/>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643" h="977563">
                <a:moveTo>
                  <a:pt x="0" y="977563"/>
                </a:moveTo>
                <a:lnTo>
                  <a:pt x="594916" y="0"/>
                </a:lnTo>
                <a:lnTo>
                  <a:pt x="1784727" y="0"/>
                </a:lnTo>
                <a:lnTo>
                  <a:pt x="2379643" y="977563"/>
                </a:lnTo>
                <a:lnTo>
                  <a:pt x="0" y="977563"/>
                </a:lnTo>
                <a:close/>
              </a:path>
            </a:pathLst>
          </a:custGeom>
          <a:solidFill>
            <a:srgbClr val="A8192D"/>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0567" tIns="24130" rIns="440568" bIns="24130" numCol="1" spcCol="1270" anchor="ctr" anchorCtr="0">
            <a:noAutofit/>
          </a:bodyPr>
          <a:lstStyle/>
          <a:p>
            <a:pPr marL="0" lvl="0" indent="0" algn="ctr" defTabSz="844550" rtl="0">
              <a:lnSpc>
                <a:spcPct val="90000"/>
              </a:lnSpc>
              <a:spcBef>
                <a:spcPct val="0"/>
              </a:spcBef>
              <a:spcAft>
                <a:spcPct val="35000"/>
              </a:spcAft>
              <a:buNone/>
            </a:pPr>
            <a:endParaRPr lang="lv-LV" sz="1900" kern="1200" dirty="0">
              <a:solidFill>
                <a:schemeClr val="tx1"/>
              </a:solidFill>
            </a:endParaRPr>
          </a:p>
        </p:txBody>
      </p:sp>
      <p:sp>
        <p:nvSpPr>
          <p:cNvPr id="13" name="Freeform: Shape 12">
            <a:extLst>
              <a:ext uri="{FF2B5EF4-FFF2-40B4-BE49-F238E27FC236}">
                <a16:creationId xmlns:a16="http://schemas.microsoft.com/office/drawing/2014/main" id="{D9E2DB3C-BBE6-5407-30D9-5C89B4281328}"/>
              </a:ext>
            </a:extLst>
          </p:cNvPr>
          <p:cNvSpPr/>
          <p:nvPr/>
        </p:nvSpPr>
        <p:spPr>
          <a:xfrm>
            <a:off x="5014376" y="3560445"/>
            <a:ext cx="3054096" cy="870585"/>
          </a:xfrm>
          <a:custGeom>
            <a:avLst/>
            <a:gdLst>
              <a:gd name="connsiteX0" fmla="*/ 0 w 3569464"/>
              <a:gd name="connsiteY0" fmla="*/ 977563 h 977563"/>
              <a:gd name="connsiteX1" fmla="*/ 594916 w 3569464"/>
              <a:gd name="connsiteY1" fmla="*/ 0 h 977563"/>
              <a:gd name="connsiteX2" fmla="*/ 2974548 w 3569464"/>
              <a:gd name="connsiteY2" fmla="*/ 0 h 977563"/>
              <a:gd name="connsiteX3" fmla="*/ 3569464 w 3569464"/>
              <a:gd name="connsiteY3" fmla="*/ 977563 h 977563"/>
              <a:gd name="connsiteX4" fmla="*/ 0 w 3569464"/>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9464" h="977563">
                <a:moveTo>
                  <a:pt x="0" y="977563"/>
                </a:moveTo>
                <a:lnTo>
                  <a:pt x="594916" y="0"/>
                </a:lnTo>
                <a:lnTo>
                  <a:pt x="2974548" y="0"/>
                </a:lnTo>
                <a:lnTo>
                  <a:pt x="3569464" y="977563"/>
                </a:lnTo>
                <a:lnTo>
                  <a:pt x="0" y="977563"/>
                </a:lnTo>
                <a:close/>
              </a:path>
            </a:pathLst>
          </a:custGeom>
          <a:solidFill>
            <a:srgbClr val="A4A3B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8786" tIns="24130" rIns="648786" bIns="24130" numCol="1" spcCol="1270" anchor="ctr" anchorCtr="0">
            <a:noAutofit/>
          </a:bodyPr>
          <a:lstStyle/>
          <a:p>
            <a:pPr marL="0" lvl="0" indent="0" algn="ctr" defTabSz="844550">
              <a:lnSpc>
                <a:spcPct val="90000"/>
              </a:lnSpc>
              <a:spcBef>
                <a:spcPct val="0"/>
              </a:spcBef>
              <a:spcAft>
                <a:spcPct val="35000"/>
              </a:spcAft>
              <a:buNone/>
            </a:pPr>
            <a:endParaRPr lang="lv-LV" sz="1900" kern="1200" dirty="0">
              <a:solidFill>
                <a:schemeClr val="tx1"/>
              </a:solidFill>
            </a:endParaRPr>
          </a:p>
        </p:txBody>
      </p:sp>
      <p:sp>
        <p:nvSpPr>
          <p:cNvPr id="14" name="Freeform: Shape 13">
            <a:extLst>
              <a:ext uri="{FF2B5EF4-FFF2-40B4-BE49-F238E27FC236}">
                <a16:creationId xmlns:a16="http://schemas.microsoft.com/office/drawing/2014/main" id="{139E8CFE-F242-9EAC-2FA5-46CE02F3EA12}"/>
              </a:ext>
            </a:extLst>
          </p:cNvPr>
          <p:cNvSpPr/>
          <p:nvPr/>
        </p:nvSpPr>
        <p:spPr>
          <a:xfrm>
            <a:off x="4505359" y="4431030"/>
            <a:ext cx="4072128" cy="870585"/>
          </a:xfrm>
          <a:custGeom>
            <a:avLst/>
            <a:gdLst>
              <a:gd name="connsiteX0" fmla="*/ 0 w 4759286"/>
              <a:gd name="connsiteY0" fmla="*/ 977563 h 977563"/>
              <a:gd name="connsiteX1" fmla="*/ 594916 w 4759286"/>
              <a:gd name="connsiteY1" fmla="*/ 0 h 977563"/>
              <a:gd name="connsiteX2" fmla="*/ 4164370 w 4759286"/>
              <a:gd name="connsiteY2" fmla="*/ 0 h 977563"/>
              <a:gd name="connsiteX3" fmla="*/ 4759286 w 4759286"/>
              <a:gd name="connsiteY3" fmla="*/ 977563 h 977563"/>
              <a:gd name="connsiteX4" fmla="*/ 0 w 4759286"/>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9286" h="977563">
                <a:moveTo>
                  <a:pt x="0" y="977563"/>
                </a:moveTo>
                <a:lnTo>
                  <a:pt x="594916" y="0"/>
                </a:lnTo>
                <a:lnTo>
                  <a:pt x="4164370" y="0"/>
                </a:lnTo>
                <a:lnTo>
                  <a:pt x="4759286" y="977563"/>
                </a:lnTo>
                <a:lnTo>
                  <a:pt x="0" y="977563"/>
                </a:lnTo>
                <a:close/>
              </a:path>
            </a:pathLst>
          </a:custGeom>
          <a:solidFill>
            <a:srgbClr val="525A7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57005" tIns="24130" rIns="857005" bIns="24130" numCol="1" spcCol="1270" anchor="ctr" anchorCtr="0">
            <a:noAutofit/>
          </a:bodyPr>
          <a:lstStyle/>
          <a:p>
            <a:pPr marL="0" lvl="0" indent="0" algn="ctr" defTabSz="844550" rtl="0">
              <a:lnSpc>
                <a:spcPct val="90000"/>
              </a:lnSpc>
              <a:spcBef>
                <a:spcPct val="0"/>
              </a:spcBef>
              <a:spcAft>
                <a:spcPct val="35000"/>
              </a:spcAft>
              <a:buNone/>
            </a:pPr>
            <a:endParaRPr lang="lv-LV" sz="1900" kern="1200" dirty="0">
              <a:solidFill>
                <a:schemeClr val="tx1"/>
              </a:solidFill>
            </a:endParaRPr>
          </a:p>
        </p:txBody>
      </p:sp>
      <p:sp>
        <p:nvSpPr>
          <p:cNvPr id="50" name="Google Shape;1488;p91">
            <a:extLst>
              <a:ext uri="{FF2B5EF4-FFF2-40B4-BE49-F238E27FC236}">
                <a16:creationId xmlns:a16="http://schemas.microsoft.com/office/drawing/2014/main" id="{D9C6F400-E18F-9139-A3C2-56BDA98A0FB1}"/>
              </a:ext>
            </a:extLst>
          </p:cNvPr>
          <p:cNvSpPr/>
          <p:nvPr/>
        </p:nvSpPr>
        <p:spPr>
          <a:xfrm>
            <a:off x="6361424" y="2254567"/>
            <a:ext cx="360000" cy="360000"/>
          </a:xfrm>
          <a:custGeom>
            <a:avLst/>
            <a:gdLst/>
            <a:ahLst/>
            <a:cxnLst/>
            <a:rect l="l" t="t" r="r" b="b"/>
            <a:pathLst>
              <a:path w="395" h="396" extrusionOk="0">
                <a:moveTo>
                  <a:pt x="0" y="0"/>
                </a:moveTo>
                <a:lnTo>
                  <a:pt x="0" y="396"/>
                </a:lnTo>
                <a:lnTo>
                  <a:pt x="395" y="396"/>
                </a:lnTo>
                <a:lnTo>
                  <a:pt x="395" y="0"/>
                </a:lnTo>
                <a:lnTo>
                  <a:pt x="0" y="0"/>
                </a:lnTo>
                <a:close/>
                <a:moveTo>
                  <a:pt x="378" y="379"/>
                </a:moveTo>
                <a:lnTo>
                  <a:pt x="17" y="379"/>
                </a:lnTo>
                <a:lnTo>
                  <a:pt x="17" y="16"/>
                </a:lnTo>
                <a:lnTo>
                  <a:pt x="378" y="16"/>
                </a:lnTo>
                <a:lnTo>
                  <a:pt x="378" y="379"/>
                </a:lnTo>
                <a:close/>
                <a:moveTo>
                  <a:pt x="343" y="346"/>
                </a:moveTo>
                <a:lnTo>
                  <a:pt x="50" y="346"/>
                </a:lnTo>
                <a:lnTo>
                  <a:pt x="50" y="329"/>
                </a:lnTo>
                <a:lnTo>
                  <a:pt x="343" y="329"/>
                </a:lnTo>
                <a:lnTo>
                  <a:pt x="343" y="346"/>
                </a:lnTo>
                <a:close/>
                <a:moveTo>
                  <a:pt x="343" y="140"/>
                </a:moveTo>
                <a:lnTo>
                  <a:pt x="207" y="140"/>
                </a:lnTo>
                <a:lnTo>
                  <a:pt x="207" y="115"/>
                </a:lnTo>
                <a:lnTo>
                  <a:pt x="237" y="115"/>
                </a:lnTo>
                <a:lnTo>
                  <a:pt x="237" y="130"/>
                </a:lnTo>
                <a:lnTo>
                  <a:pt x="289" y="130"/>
                </a:lnTo>
                <a:lnTo>
                  <a:pt x="289" y="75"/>
                </a:lnTo>
                <a:lnTo>
                  <a:pt x="255" y="75"/>
                </a:lnTo>
                <a:lnTo>
                  <a:pt x="255" y="54"/>
                </a:lnTo>
                <a:lnTo>
                  <a:pt x="190" y="54"/>
                </a:lnTo>
                <a:lnTo>
                  <a:pt x="190" y="140"/>
                </a:lnTo>
                <a:lnTo>
                  <a:pt x="50" y="140"/>
                </a:lnTo>
                <a:lnTo>
                  <a:pt x="50" y="157"/>
                </a:lnTo>
                <a:lnTo>
                  <a:pt x="343" y="157"/>
                </a:lnTo>
                <a:lnTo>
                  <a:pt x="343" y="140"/>
                </a:lnTo>
                <a:close/>
                <a:moveTo>
                  <a:pt x="273" y="92"/>
                </a:moveTo>
                <a:lnTo>
                  <a:pt x="273" y="114"/>
                </a:lnTo>
                <a:lnTo>
                  <a:pt x="255" y="114"/>
                </a:lnTo>
                <a:lnTo>
                  <a:pt x="255" y="92"/>
                </a:lnTo>
                <a:lnTo>
                  <a:pt x="273" y="92"/>
                </a:lnTo>
                <a:close/>
                <a:moveTo>
                  <a:pt x="207" y="71"/>
                </a:moveTo>
                <a:lnTo>
                  <a:pt x="237" y="71"/>
                </a:lnTo>
                <a:lnTo>
                  <a:pt x="237" y="75"/>
                </a:lnTo>
                <a:lnTo>
                  <a:pt x="237" y="98"/>
                </a:lnTo>
                <a:lnTo>
                  <a:pt x="207" y="98"/>
                </a:lnTo>
                <a:lnTo>
                  <a:pt x="207" y="71"/>
                </a:lnTo>
                <a:close/>
                <a:moveTo>
                  <a:pt x="123" y="320"/>
                </a:moveTo>
                <a:lnTo>
                  <a:pt x="123" y="167"/>
                </a:lnTo>
                <a:lnTo>
                  <a:pt x="73" y="167"/>
                </a:lnTo>
                <a:lnTo>
                  <a:pt x="73" y="320"/>
                </a:lnTo>
                <a:lnTo>
                  <a:pt x="123" y="320"/>
                </a:lnTo>
                <a:close/>
                <a:moveTo>
                  <a:pt x="90" y="185"/>
                </a:moveTo>
                <a:lnTo>
                  <a:pt x="106" y="185"/>
                </a:lnTo>
                <a:lnTo>
                  <a:pt x="106" y="302"/>
                </a:lnTo>
                <a:lnTo>
                  <a:pt x="90" y="302"/>
                </a:lnTo>
                <a:lnTo>
                  <a:pt x="90" y="185"/>
                </a:lnTo>
                <a:close/>
                <a:moveTo>
                  <a:pt x="189" y="320"/>
                </a:moveTo>
                <a:lnTo>
                  <a:pt x="189" y="167"/>
                </a:lnTo>
                <a:lnTo>
                  <a:pt x="138" y="167"/>
                </a:lnTo>
                <a:lnTo>
                  <a:pt x="138" y="320"/>
                </a:lnTo>
                <a:lnTo>
                  <a:pt x="189" y="320"/>
                </a:lnTo>
                <a:close/>
                <a:moveTo>
                  <a:pt x="155" y="185"/>
                </a:moveTo>
                <a:lnTo>
                  <a:pt x="172" y="185"/>
                </a:lnTo>
                <a:lnTo>
                  <a:pt x="172" y="302"/>
                </a:lnTo>
                <a:lnTo>
                  <a:pt x="155" y="302"/>
                </a:lnTo>
                <a:lnTo>
                  <a:pt x="155" y="185"/>
                </a:lnTo>
                <a:close/>
                <a:moveTo>
                  <a:pt x="255" y="320"/>
                </a:moveTo>
                <a:lnTo>
                  <a:pt x="255" y="167"/>
                </a:lnTo>
                <a:lnTo>
                  <a:pt x="204" y="167"/>
                </a:lnTo>
                <a:lnTo>
                  <a:pt x="204" y="320"/>
                </a:lnTo>
                <a:lnTo>
                  <a:pt x="255" y="320"/>
                </a:lnTo>
                <a:close/>
                <a:moveTo>
                  <a:pt x="220" y="185"/>
                </a:moveTo>
                <a:lnTo>
                  <a:pt x="237" y="185"/>
                </a:lnTo>
                <a:lnTo>
                  <a:pt x="237" y="302"/>
                </a:lnTo>
                <a:lnTo>
                  <a:pt x="220" y="302"/>
                </a:lnTo>
                <a:lnTo>
                  <a:pt x="220" y="185"/>
                </a:lnTo>
                <a:close/>
                <a:moveTo>
                  <a:pt x="320" y="320"/>
                </a:moveTo>
                <a:lnTo>
                  <a:pt x="320" y="167"/>
                </a:lnTo>
                <a:lnTo>
                  <a:pt x="269" y="167"/>
                </a:lnTo>
                <a:lnTo>
                  <a:pt x="269" y="320"/>
                </a:lnTo>
                <a:lnTo>
                  <a:pt x="320" y="320"/>
                </a:lnTo>
                <a:close/>
                <a:moveTo>
                  <a:pt x="287" y="185"/>
                </a:moveTo>
                <a:lnTo>
                  <a:pt x="304" y="185"/>
                </a:lnTo>
                <a:lnTo>
                  <a:pt x="304" y="302"/>
                </a:lnTo>
                <a:lnTo>
                  <a:pt x="287" y="302"/>
                </a:lnTo>
                <a:lnTo>
                  <a:pt x="287" y="185"/>
                </a:lnTo>
                <a:close/>
              </a:path>
            </a:pathLst>
          </a:custGeom>
          <a:solidFill>
            <a:schemeClr val="dk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dirty="0">
              <a:solidFill>
                <a:schemeClr val="accent1"/>
              </a:solidFill>
              <a:latin typeface="Arial"/>
              <a:ea typeface="Arial"/>
              <a:cs typeface="Arial"/>
              <a:sym typeface="Arial"/>
            </a:endParaRPr>
          </a:p>
        </p:txBody>
      </p:sp>
      <p:sp>
        <p:nvSpPr>
          <p:cNvPr id="51" name="Google Shape;1490;p91">
            <a:extLst>
              <a:ext uri="{FF2B5EF4-FFF2-40B4-BE49-F238E27FC236}">
                <a16:creationId xmlns:a16="http://schemas.microsoft.com/office/drawing/2014/main" id="{068E7E96-E629-666A-2597-2420A976A69C}"/>
              </a:ext>
            </a:extLst>
          </p:cNvPr>
          <p:cNvSpPr/>
          <p:nvPr/>
        </p:nvSpPr>
        <p:spPr>
          <a:xfrm>
            <a:off x="6361424" y="2945152"/>
            <a:ext cx="360000" cy="360000"/>
          </a:xfrm>
          <a:custGeom>
            <a:avLst/>
            <a:gdLst/>
            <a:ahLst/>
            <a:cxnLst/>
            <a:rect l="l" t="t" r="r" b="b"/>
            <a:pathLst>
              <a:path w="346" h="346" extrusionOk="0">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dirty="0">
              <a:solidFill>
                <a:schemeClr val="accent1"/>
              </a:solidFill>
              <a:latin typeface="Arial"/>
              <a:ea typeface="Arial"/>
              <a:cs typeface="Arial"/>
              <a:sym typeface="Arial"/>
            </a:endParaRPr>
          </a:p>
        </p:txBody>
      </p:sp>
      <p:sp>
        <p:nvSpPr>
          <p:cNvPr id="52" name="Google Shape;1984;p97">
            <a:extLst>
              <a:ext uri="{FF2B5EF4-FFF2-40B4-BE49-F238E27FC236}">
                <a16:creationId xmlns:a16="http://schemas.microsoft.com/office/drawing/2014/main" id="{E8420F17-C1A2-D0B0-3F70-100604EAB0E7}"/>
              </a:ext>
            </a:extLst>
          </p:cNvPr>
          <p:cNvSpPr/>
          <p:nvPr/>
        </p:nvSpPr>
        <p:spPr>
          <a:xfrm>
            <a:off x="6361424" y="3815737"/>
            <a:ext cx="360000" cy="360000"/>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1800" dirty="0">
              <a:solidFill>
                <a:schemeClr val="dk1"/>
              </a:solidFill>
              <a:latin typeface="Arial"/>
              <a:ea typeface="Arial"/>
              <a:cs typeface="Arial"/>
              <a:sym typeface="Arial"/>
            </a:endParaRPr>
          </a:p>
        </p:txBody>
      </p:sp>
      <p:sp>
        <p:nvSpPr>
          <p:cNvPr id="53" name="Google Shape;1973;p97">
            <a:extLst>
              <a:ext uri="{FF2B5EF4-FFF2-40B4-BE49-F238E27FC236}">
                <a16:creationId xmlns:a16="http://schemas.microsoft.com/office/drawing/2014/main" id="{EA8EB5DA-D7B9-D8AD-98EA-8F9A80E795EF}"/>
              </a:ext>
            </a:extLst>
          </p:cNvPr>
          <p:cNvSpPr/>
          <p:nvPr/>
        </p:nvSpPr>
        <p:spPr>
          <a:xfrm>
            <a:off x="6361424" y="4686322"/>
            <a:ext cx="360000" cy="360000"/>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dirty="0">
              <a:solidFill>
                <a:schemeClr val="accent1"/>
              </a:solidFill>
              <a:latin typeface="Arial"/>
              <a:ea typeface="Arial"/>
              <a:cs typeface="Arial"/>
              <a:sym typeface="Arial"/>
            </a:endParaRPr>
          </a:p>
        </p:txBody>
      </p:sp>
      <p:sp>
        <p:nvSpPr>
          <p:cNvPr id="54" name="Google Shape;1978;p97">
            <a:extLst>
              <a:ext uri="{FF2B5EF4-FFF2-40B4-BE49-F238E27FC236}">
                <a16:creationId xmlns:a16="http://schemas.microsoft.com/office/drawing/2014/main" id="{F5A3FD28-E92B-ED1F-7D12-3226BF4AC422}"/>
              </a:ext>
            </a:extLst>
          </p:cNvPr>
          <p:cNvSpPr/>
          <p:nvPr/>
        </p:nvSpPr>
        <p:spPr>
          <a:xfrm>
            <a:off x="6361424" y="5556907"/>
            <a:ext cx="360000" cy="360000"/>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dk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lang="lv-LV" sz="1800" dirty="0">
              <a:solidFill>
                <a:schemeClr val="dk1"/>
              </a:solidFill>
              <a:latin typeface="Arial"/>
              <a:ea typeface="Arial"/>
              <a:cs typeface="Arial"/>
              <a:sym typeface="Arial"/>
            </a:endParaRPr>
          </a:p>
        </p:txBody>
      </p:sp>
      <p:sp>
        <p:nvSpPr>
          <p:cNvPr id="3" name="Rectangle 2">
            <a:extLst>
              <a:ext uri="{FF2B5EF4-FFF2-40B4-BE49-F238E27FC236}">
                <a16:creationId xmlns:a16="http://schemas.microsoft.com/office/drawing/2014/main" id="{AF59673E-73CB-6DB6-BB7C-CE1C0484AA98}"/>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365397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94534AD-FA19-97C1-A2D3-EB1064D893A3}"/>
              </a:ext>
            </a:extLst>
          </p:cNvPr>
          <p:cNvCxnSpPr>
            <a:cxnSpLocks/>
          </p:cNvCxnSpPr>
          <p:nvPr/>
        </p:nvCxnSpPr>
        <p:spPr>
          <a:xfrm>
            <a:off x="5078480" y="3313119"/>
            <a:ext cx="2011680" cy="0"/>
          </a:xfrm>
          <a:prstGeom prst="line">
            <a:avLst/>
          </a:prstGeom>
          <a:ln w="38100" cap="sq">
            <a:solidFill>
              <a:srgbClr val="A8192D"/>
            </a:solidFill>
          </a:ln>
        </p:spPr>
        <p:style>
          <a:lnRef idx="1">
            <a:schemeClr val="accent1"/>
          </a:lnRef>
          <a:fillRef idx="0">
            <a:schemeClr val="accent1"/>
          </a:fillRef>
          <a:effectRef idx="0">
            <a:schemeClr val="dk1"/>
          </a:effectRef>
          <a:fontRef idx="minor">
            <a:schemeClr val="lt1"/>
          </a:fontRef>
        </p:style>
      </p:cxnSp>
      <p:sp>
        <p:nvSpPr>
          <p:cNvPr id="57346" name="Title 1">
            <a:extLst>
              <a:ext uri="{FF2B5EF4-FFF2-40B4-BE49-F238E27FC236}">
                <a16:creationId xmlns:a16="http://schemas.microsoft.com/office/drawing/2014/main" id="{FCA19F51-1289-1EC9-1082-2616C6DFFA9F}"/>
              </a:ext>
            </a:extLst>
          </p:cNvPr>
          <p:cNvSpPr>
            <a:spLocks noGrp="1"/>
          </p:cNvSpPr>
          <p:nvPr>
            <p:ph type="title"/>
          </p:nvPr>
        </p:nvSpPr>
        <p:spPr>
          <a:xfrm>
            <a:off x="442913" y="431800"/>
            <a:ext cx="11306175" cy="1387475"/>
          </a:xfrm>
        </p:spPr>
        <p:txBody>
          <a:bodyPr vert="horz">
            <a:normAutofit/>
          </a:bodyPr>
          <a:lstStyle/>
          <a:p>
            <a:r>
              <a:rPr lang="lv-LV" altLang="lv-LV" dirty="0"/>
              <a:t>Civilās aizsardzības normatīvo aktu pakļautības sistēmas skaidrojums</a:t>
            </a:r>
            <a:endParaRPr lang="lv-LV" dirty="0"/>
          </a:p>
        </p:txBody>
      </p:sp>
      <p:sp>
        <p:nvSpPr>
          <p:cNvPr id="4" name="Slide Number Placeholder 3">
            <a:extLst>
              <a:ext uri="{FF2B5EF4-FFF2-40B4-BE49-F238E27FC236}">
                <a16:creationId xmlns:a16="http://schemas.microsoft.com/office/drawing/2014/main" id="{5A61784A-59B7-DFB2-948F-11357F6AD9AC}"/>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2C999B-8A19-4CBE-B8CE-8064C986E16F}" type="slidenum">
              <a:rPr lang="lv-LV" altLang="en-US"/>
              <a:pPr/>
              <a:t>13</a:t>
            </a:fld>
            <a:endParaRPr lang="lv-LV" altLang="en-US"/>
          </a:p>
        </p:txBody>
      </p:sp>
      <p:cxnSp>
        <p:nvCxnSpPr>
          <p:cNvPr id="23" name="Straight Connector 22">
            <a:extLst>
              <a:ext uri="{FF2B5EF4-FFF2-40B4-BE49-F238E27FC236}">
                <a16:creationId xmlns:a16="http://schemas.microsoft.com/office/drawing/2014/main" id="{E8846961-D91A-20AF-7FE8-DFABE1D41867}"/>
              </a:ext>
            </a:extLst>
          </p:cNvPr>
          <p:cNvCxnSpPr>
            <a:cxnSpLocks/>
          </p:cNvCxnSpPr>
          <p:nvPr/>
        </p:nvCxnSpPr>
        <p:spPr>
          <a:xfrm>
            <a:off x="7471144" y="2971810"/>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4" name="Straight Connector 23">
            <a:extLst>
              <a:ext uri="{FF2B5EF4-FFF2-40B4-BE49-F238E27FC236}">
                <a16:creationId xmlns:a16="http://schemas.microsoft.com/office/drawing/2014/main" id="{AC76435C-6965-2044-9A7C-81DC1657CB77}"/>
              </a:ext>
            </a:extLst>
          </p:cNvPr>
          <p:cNvCxnSpPr>
            <a:cxnSpLocks/>
          </p:cNvCxnSpPr>
          <p:nvPr/>
        </p:nvCxnSpPr>
        <p:spPr>
          <a:xfrm>
            <a:off x="7471144" y="3654428"/>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5" name="Straight Connector 24">
            <a:extLst>
              <a:ext uri="{FF2B5EF4-FFF2-40B4-BE49-F238E27FC236}">
                <a16:creationId xmlns:a16="http://schemas.microsoft.com/office/drawing/2014/main" id="{D9DA443E-4298-3849-1482-AB7D4704719D}"/>
              </a:ext>
            </a:extLst>
          </p:cNvPr>
          <p:cNvCxnSpPr>
            <a:cxnSpLocks/>
          </p:cNvCxnSpPr>
          <p:nvPr/>
        </p:nvCxnSpPr>
        <p:spPr>
          <a:xfrm>
            <a:off x="7471144" y="4337047"/>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6" name="Straight Connector 25">
            <a:extLst>
              <a:ext uri="{FF2B5EF4-FFF2-40B4-BE49-F238E27FC236}">
                <a16:creationId xmlns:a16="http://schemas.microsoft.com/office/drawing/2014/main" id="{ECC3D074-804F-5878-A908-4C986877F108}"/>
              </a:ext>
            </a:extLst>
          </p:cNvPr>
          <p:cNvCxnSpPr>
            <a:cxnSpLocks/>
          </p:cNvCxnSpPr>
          <p:nvPr/>
        </p:nvCxnSpPr>
        <p:spPr>
          <a:xfrm>
            <a:off x="7471144" y="5019665"/>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17" name="Rectangle 16">
            <a:extLst>
              <a:ext uri="{FF2B5EF4-FFF2-40B4-BE49-F238E27FC236}">
                <a16:creationId xmlns:a16="http://schemas.microsoft.com/office/drawing/2014/main" id="{B6F948A6-0922-23DB-91DD-ACCDC742353D}"/>
              </a:ext>
            </a:extLst>
          </p:cNvPr>
          <p:cNvSpPr/>
          <p:nvPr/>
        </p:nvSpPr>
        <p:spPr>
          <a:xfrm>
            <a:off x="9466719" y="2554483"/>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kern="1200">
                <a:solidFill>
                  <a:schemeClr val="tx2"/>
                </a:solidFill>
              </a:rPr>
              <a:t>Satversme</a:t>
            </a:r>
          </a:p>
        </p:txBody>
      </p:sp>
      <p:sp>
        <p:nvSpPr>
          <p:cNvPr id="18" name="Rectangle 17">
            <a:extLst>
              <a:ext uri="{FF2B5EF4-FFF2-40B4-BE49-F238E27FC236}">
                <a16:creationId xmlns:a16="http://schemas.microsoft.com/office/drawing/2014/main" id="{3D37D2FC-305C-2948-9261-01531F1B517B}"/>
              </a:ext>
            </a:extLst>
          </p:cNvPr>
          <p:cNvSpPr/>
          <p:nvPr/>
        </p:nvSpPr>
        <p:spPr>
          <a:xfrm>
            <a:off x="9466719" y="3119220"/>
            <a:ext cx="2178880" cy="387798"/>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b="1" kern="1200" dirty="0">
                <a:solidFill>
                  <a:schemeClr val="tx1"/>
                </a:solidFill>
              </a:rPr>
              <a:t>Starptautisko tiesību normas</a:t>
            </a:r>
          </a:p>
        </p:txBody>
      </p:sp>
      <p:sp>
        <p:nvSpPr>
          <p:cNvPr id="19" name="Rectangle 18">
            <a:extLst>
              <a:ext uri="{FF2B5EF4-FFF2-40B4-BE49-F238E27FC236}">
                <a16:creationId xmlns:a16="http://schemas.microsoft.com/office/drawing/2014/main" id="{F2A1576E-AA22-F7BF-2F83-839482ADA18C}"/>
              </a:ext>
            </a:extLst>
          </p:cNvPr>
          <p:cNvSpPr/>
          <p:nvPr/>
        </p:nvSpPr>
        <p:spPr>
          <a:xfrm>
            <a:off x="9466719" y="3898787"/>
            <a:ext cx="2178880"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kern="1200" dirty="0">
                <a:solidFill>
                  <a:schemeClr val="tx2"/>
                </a:solidFill>
              </a:rPr>
              <a:t>Likumi</a:t>
            </a:r>
          </a:p>
        </p:txBody>
      </p:sp>
      <p:sp>
        <p:nvSpPr>
          <p:cNvPr id="20" name="Rectangle 19">
            <a:extLst>
              <a:ext uri="{FF2B5EF4-FFF2-40B4-BE49-F238E27FC236}">
                <a16:creationId xmlns:a16="http://schemas.microsoft.com/office/drawing/2014/main" id="{83FBD7EB-47E2-E2C9-A0E2-1AF68270CE5A}"/>
              </a:ext>
            </a:extLst>
          </p:cNvPr>
          <p:cNvSpPr/>
          <p:nvPr/>
        </p:nvSpPr>
        <p:spPr>
          <a:xfrm>
            <a:off x="9158774" y="4581406"/>
            <a:ext cx="2486825"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dirty="0">
                <a:solidFill>
                  <a:schemeClr val="tx2"/>
                </a:solidFill>
              </a:rPr>
              <a:t>Ministru kabineta noteikumi</a:t>
            </a:r>
          </a:p>
        </p:txBody>
      </p:sp>
      <p:sp>
        <p:nvSpPr>
          <p:cNvPr id="21" name="Rectangle 20">
            <a:extLst>
              <a:ext uri="{FF2B5EF4-FFF2-40B4-BE49-F238E27FC236}">
                <a16:creationId xmlns:a16="http://schemas.microsoft.com/office/drawing/2014/main" id="{3437E61C-571D-87C4-E1D3-99CE2EEEE763}"/>
              </a:ext>
            </a:extLst>
          </p:cNvPr>
          <p:cNvSpPr/>
          <p:nvPr/>
        </p:nvSpPr>
        <p:spPr>
          <a:xfrm>
            <a:off x="9467126" y="5284956"/>
            <a:ext cx="2178473"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Pašvaldību saistošie noteikumi</a:t>
            </a:r>
          </a:p>
        </p:txBody>
      </p:sp>
      <p:sp>
        <p:nvSpPr>
          <p:cNvPr id="15" name="Freeform: Shape 14">
            <a:extLst>
              <a:ext uri="{FF2B5EF4-FFF2-40B4-BE49-F238E27FC236}">
                <a16:creationId xmlns:a16="http://schemas.microsoft.com/office/drawing/2014/main" id="{DEBA95F2-D529-A6BC-6AC4-DCFF6790B4C7}"/>
              </a:ext>
            </a:extLst>
          </p:cNvPr>
          <p:cNvSpPr/>
          <p:nvPr/>
        </p:nvSpPr>
        <p:spPr>
          <a:xfrm>
            <a:off x="5566739" y="5019665"/>
            <a:ext cx="3991151" cy="682618"/>
          </a:xfrm>
          <a:custGeom>
            <a:avLst/>
            <a:gdLst>
              <a:gd name="connsiteX0" fmla="*/ 0 w 5949107"/>
              <a:gd name="connsiteY0" fmla="*/ 977563 h 977563"/>
              <a:gd name="connsiteX1" fmla="*/ 594916 w 5949107"/>
              <a:gd name="connsiteY1" fmla="*/ 0 h 977563"/>
              <a:gd name="connsiteX2" fmla="*/ 5354191 w 5949107"/>
              <a:gd name="connsiteY2" fmla="*/ 0 h 977563"/>
              <a:gd name="connsiteX3" fmla="*/ 5949107 w 5949107"/>
              <a:gd name="connsiteY3" fmla="*/ 977563 h 977563"/>
              <a:gd name="connsiteX4" fmla="*/ 0 w 5949107"/>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9107" h="977563">
                <a:moveTo>
                  <a:pt x="0" y="977563"/>
                </a:moveTo>
                <a:lnTo>
                  <a:pt x="594916" y="0"/>
                </a:lnTo>
                <a:lnTo>
                  <a:pt x="5354191" y="0"/>
                </a:lnTo>
                <a:lnTo>
                  <a:pt x="5949107"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5223" tIns="24130" rIns="1065224"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1" name="Freeform: Shape 10">
            <a:extLst>
              <a:ext uri="{FF2B5EF4-FFF2-40B4-BE49-F238E27FC236}">
                <a16:creationId xmlns:a16="http://schemas.microsoft.com/office/drawing/2014/main" id="{6B97B1CC-1E29-3BF1-7F3B-3E1A3CAFC42B}"/>
              </a:ext>
            </a:extLst>
          </p:cNvPr>
          <p:cNvSpPr/>
          <p:nvPr/>
        </p:nvSpPr>
        <p:spPr>
          <a:xfrm>
            <a:off x="7163199" y="2289192"/>
            <a:ext cx="798230" cy="682618"/>
          </a:xfrm>
          <a:custGeom>
            <a:avLst/>
            <a:gdLst>
              <a:gd name="connsiteX0" fmla="*/ 0 w 1189821"/>
              <a:gd name="connsiteY0" fmla="*/ 977563 h 977563"/>
              <a:gd name="connsiteX1" fmla="*/ 594911 w 1189821"/>
              <a:gd name="connsiteY1" fmla="*/ 0 h 977563"/>
              <a:gd name="connsiteX2" fmla="*/ 594911 w 1189821"/>
              <a:gd name="connsiteY2" fmla="*/ 0 h 977563"/>
              <a:gd name="connsiteX3" fmla="*/ 1189821 w 1189821"/>
              <a:gd name="connsiteY3" fmla="*/ 977563 h 977563"/>
              <a:gd name="connsiteX4" fmla="*/ 0 w 1189821"/>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821" h="977563">
                <a:moveTo>
                  <a:pt x="0" y="977563"/>
                </a:moveTo>
                <a:lnTo>
                  <a:pt x="594911" y="0"/>
                </a:lnTo>
                <a:lnTo>
                  <a:pt x="594911" y="0"/>
                </a:lnTo>
                <a:lnTo>
                  <a:pt x="1189821"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2" name="Freeform: Shape 11">
            <a:extLst>
              <a:ext uri="{FF2B5EF4-FFF2-40B4-BE49-F238E27FC236}">
                <a16:creationId xmlns:a16="http://schemas.microsoft.com/office/drawing/2014/main" id="{8C9FDD50-3ECC-4B56-4C39-6AB999970B00}"/>
              </a:ext>
            </a:extLst>
          </p:cNvPr>
          <p:cNvSpPr/>
          <p:nvPr/>
        </p:nvSpPr>
        <p:spPr>
          <a:xfrm>
            <a:off x="6764084" y="2971810"/>
            <a:ext cx="1596460" cy="682618"/>
          </a:xfrm>
          <a:custGeom>
            <a:avLst/>
            <a:gdLst>
              <a:gd name="connsiteX0" fmla="*/ 0 w 2379643"/>
              <a:gd name="connsiteY0" fmla="*/ 977563 h 977563"/>
              <a:gd name="connsiteX1" fmla="*/ 594916 w 2379643"/>
              <a:gd name="connsiteY1" fmla="*/ 0 h 977563"/>
              <a:gd name="connsiteX2" fmla="*/ 1784727 w 2379643"/>
              <a:gd name="connsiteY2" fmla="*/ 0 h 977563"/>
              <a:gd name="connsiteX3" fmla="*/ 2379643 w 2379643"/>
              <a:gd name="connsiteY3" fmla="*/ 977563 h 977563"/>
              <a:gd name="connsiteX4" fmla="*/ 0 w 2379643"/>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643" h="977563">
                <a:moveTo>
                  <a:pt x="0" y="977563"/>
                </a:moveTo>
                <a:lnTo>
                  <a:pt x="594916" y="0"/>
                </a:lnTo>
                <a:lnTo>
                  <a:pt x="1784727" y="0"/>
                </a:lnTo>
                <a:lnTo>
                  <a:pt x="2379643" y="977563"/>
                </a:lnTo>
                <a:lnTo>
                  <a:pt x="0" y="977563"/>
                </a:lnTo>
                <a:close/>
              </a:path>
            </a:pathLst>
          </a:custGeom>
          <a:solidFill>
            <a:srgbClr val="A8192D"/>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0567" tIns="24130" rIns="440568"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3" name="Freeform: Shape 12">
            <a:extLst>
              <a:ext uri="{FF2B5EF4-FFF2-40B4-BE49-F238E27FC236}">
                <a16:creationId xmlns:a16="http://schemas.microsoft.com/office/drawing/2014/main" id="{D9E2DB3C-BBE6-5407-30D9-5C89B4281328}"/>
              </a:ext>
            </a:extLst>
          </p:cNvPr>
          <p:cNvSpPr/>
          <p:nvPr/>
        </p:nvSpPr>
        <p:spPr>
          <a:xfrm>
            <a:off x="6364969" y="3654428"/>
            <a:ext cx="2394691" cy="682618"/>
          </a:xfrm>
          <a:custGeom>
            <a:avLst/>
            <a:gdLst>
              <a:gd name="connsiteX0" fmla="*/ 0 w 3569464"/>
              <a:gd name="connsiteY0" fmla="*/ 977563 h 977563"/>
              <a:gd name="connsiteX1" fmla="*/ 594916 w 3569464"/>
              <a:gd name="connsiteY1" fmla="*/ 0 h 977563"/>
              <a:gd name="connsiteX2" fmla="*/ 2974548 w 3569464"/>
              <a:gd name="connsiteY2" fmla="*/ 0 h 977563"/>
              <a:gd name="connsiteX3" fmla="*/ 3569464 w 3569464"/>
              <a:gd name="connsiteY3" fmla="*/ 977563 h 977563"/>
              <a:gd name="connsiteX4" fmla="*/ 0 w 3569464"/>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9464" h="977563">
                <a:moveTo>
                  <a:pt x="0" y="977563"/>
                </a:moveTo>
                <a:lnTo>
                  <a:pt x="594916" y="0"/>
                </a:lnTo>
                <a:lnTo>
                  <a:pt x="2974548" y="0"/>
                </a:lnTo>
                <a:lnTo>
                  <a:pt x="3569464"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8786" tIns="24130" rIns="648786"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4" name="Freeform: Shape 13">
            <a:extLst>
              <a:ext uri="{FF2B5EF4-FFF2-40B4-BE49-F238E27FC236}">
                <a16:creationId xmlns:a16="http://schemas.microsoft.com/office/drawing/2014/main" id="{139E8CFE-F242-9EAC-2FA5-46CE02F3EA12}"/>
              </a:ext>
            </a:extLst>
          </p:cNvPr>
          <p:cNvSpPr/>
          <p:nvPr/>
        </p:nvSpPr>
        <p:spPr>
          <a:xfrm>
            <a:off x="5965853" y="4337047"/>
            <a:ext cx="3192921" cy="682618"/>
          </a:xfrm>
          <a:custGeom>
            <a:avLst/>
            <a:gdLst>
              <a:gd name="connsiteX0" fmla="*/ 0 w 4759286"/>
              <a:gd name="connsiteY0" fmla="*/ 977563 h 977563"/>
              <a:gd name="connsiteX1" fmla="*/ 594916 w 4759286"/>
              <a:gd name="connsiteY1" fmla="*/ 0 h 977563"/>
              <a:gd name="connsiteX2" fmla="*/ 4164370 w 4759286"/>
              <a:gd name="connsiteY2" fmla="*/ 0 h 977563"/>
              <a:gd name="connsiteX3" fmla="*/ 4759286 w 4759286"/>
              <a:gd name="connsiteY3" fmla="*/ 977563 h 977563"/>
              <a:gd name="connsiteX4" fmla="*/ 0 w 4759286"/>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9286" h="977563">
                <a:moveTo>
                  <a:pt x="0" y="977563"/>
                </a:moveTo>
                <a:lnTo>
                  <a:pt x="594916" y="0"/>
                </a:lnTo>
                <a:lnTo>
                  <a:pt x="4164370" y="0"/>
                </a:lnTo>
                <a:lnTo>
                  <a:pt x="4759286"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57005" tIns="24130" rIns="857005"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50" name="Google Shape;1488;p91">
            <a:extLst>
              <a:ext uri="{FF2B5EF4-FFF2-40B4-BE49-F238E27FC236}">
                <a16:creationId xmlns:a16="http://schemas.microsoft.com/office/drawing/2014/main" id="{D9C6F400-E18F-9139-A3C2-56BDA98A0FB1}"/>
              </a:ext>
            </a:extLst>
          </p:cNvPr>
          <p:cNvSpPr/>
          <p:nvPr/>
        </p:nvSpPr>
        <p:spPr>
          <a:xfrm>
            <a:off x="7421178" y="2630501"/>
            <a:ext cx="282273" cy="282273"/>
          </a:xfrm>
          <a:custGeom>
            <a:avLst/>
            <a:gdLst/>
            <a:ahLst/>
            <a:cxnLst/>
            <a:rect l="l" t="t" r="r" b="b"/>
            <a:pathLst>
              <a:path w="395" h="396" extrusionOk="0">
                <a:moveTo>
                  <a:pt x="0" y="0"/>
                </a:moveTo>
                <a:lnTo>
                  <a:pt x="0" y="396"/>
                </a:lnTo>
                <a:lnTo>
                  <a:pt x="395" y="396"/>
                </a:lnTo>
                <a:lnTo>
                  <a:pt x="395" y="0"/>
                </a:lnTo>
                <a:lnTo>
                  <a:pt x="0" y="0"/>
                </a:lnTo>
                <a:close/>
                <a:moveTo>
                  <a:pt x="378" y="379"/>
                </a:moveTo>
                <a:lnTo>
                  <a:pt x="17" y="379"/>
                </a:lnTo>
                <a:lnTo>
                  <a:pt x="17" y="16"/>
                </a:lnTo>
                <a:lnTo>
                  <a:pt x="378" y="16"/>
                </a:lnTo>
                <a:lnTo>
                  <a:pt x="378" y="379"/>
                </a:lnTo>
                <a:close/>
                <a:moveTo>
                  <a:pt x="343" y="346"/>
                </a:moveTo>
                <a:lnTo>
                  <a:pt x="50" y="346"/>
                </a:lnTo>
                <a:lnTo>
                  <a:pt x="50" y="329"/>
                </a:lnTo>
                <a:lnTo>
                  <a:pt x="343" y="329"/>
                </a:lnTo>
                <a:lnTo>
                  <a:pt x="343" y="346"/>
                </a:lnTo>
                <a:close/>
                <a:moveTo>
                  <a:pt x="343" y="140"/>
                </a:moveTo>
                <a:lnTo>
                  <a:pt x="207" y="140"/>
                </a:lnTo>
                <a:lnTo>
                  <a:pt x="207" y="115"/>
                </a:lnTo>
                <a:lnTo>
                  <a:pt x="237" y="115"/>
                </a:lnTo>
                <a:lnTo>
                  <a:pt x="237" y="130"/>
                </a:lnTo>
                <a:lnTo>
                  <a:pt x="289" y="130"/>
                </a:lnTo>
                <a:lnTo>
                  <a:pt x="289" y="75"/>
                </a:lnTo>
                <a:lnTo>
                  <a:pt x="255" y="75"/>
                </a:lnTo>
                <a:lnTo>
                  <a:pt x="255" y="54"/>
                </a:lnTo>
                <a:lnTo>
                  <a:pt x="190" y="54"/>
                </a:lnTo>
                <a:lnTo>
                  <a:pt x="190" y="140"/>
                </a:lnTo>
                <a:lnTo>
                  <a:pt x="50" y="140"/>
                </a:lnTo>
                <a:lnTo>
                  <a:pt x="50" y="157"/>
                </a:lnTo>
                <a:lnTo>
                  <a:pt x="343" y="157"/>
                </a:lnTo>
                <a:lnTo>
                  <a:pt x="343" y="140"/>
                </a:lnTo>
                <a:close/>
                <a:moveTo>
                  <a:pt x="273" y="92"/>
                </a:moveTo>
                <a:lnTo>
                  <a:pt x="273" y="114"/>
                </a:lnTo>
                <a:lnTo>
                  <a:pt x="255" y="114"/>
                </a:lnTo>
                <a:lnTo>
                  <a:pt x="255" y="92"/>
                </a:lnTo>
                <a:lnTo>
                  <a:pt x="273" y="92"/>
                </a:lnTo>
                <a:close/>
                <a:moveTo>
                  <a:pt x="207" y="71"/>
                </a:moveTo>
                <a:lnTo>
                  <a:pt x="237" y="71"/>
                </a:lnTo>
                <a:lnTo>
                  <a:pt x="237" y="75"/>
                </a:lnTo>
                <a:lnTo>
                  <a:pt x="237" y="98"/>
                </a:lnTo>
                <a:lnTo>
                  <a:pt x="207" y="98"/>
                </a:lnTo>
                <a:lnTo>
                  <a:pt x="207" y="71"/>
                </a:lnTo>
                <a:close/>
                <a:moveTo>
                  <a:pt x="123" y="320"/>
                </a:moveTo>
                <a:lnTo>
                  <a:pt x="123" y="167"/>
                </a:lnTo>
                <a:lnTo>
                  <a:pt x="73" y="167"/>
                </a:lnTo>
                <a:lnTo>
                  <a:pt x="73" y="320"/>
                </a:lnTo>
                <a:lnTo>
                  <a:pt x="123" y="320"/>
                </a:lnTo>
                <a:close/>
                <a:moveTo>
                  <a:pt x="90" y="185"/>
                </a:moveTo>
                <a:lnTo>
                  <a:pt x="106" y="185"/>
                </a:lnTo>
                <a:lnTo>
                  <a:pt x="106" y="302"/>
                </a:lnTo>
                <a:lnTo>
                  <a:pt x="90" y="302"/>
                </a:lnTo>
                <a:lnTo>
                  <a:pt x="90" y="185"/>
                </a:lnTo>
                <a:close/>
                <a:moveTo>
                  <a:pt x="189" y="320"/>
                </a:moveTo>
                <a:lnTo>
                  <a:pt x="189" y="167"/>
                </a:lnTo>
                <a:lnTo>
                  <a:pt x="138" y="167"/>
                </a:lnTo>
                <a:lnTo>
                  <a:pt x="138" y="320"/>
                </a:lnTo>
                <a:lnTo>
                  <a:pt x="189" y="320"/>
                </a:lnTo>
                <a:close/>
                <a:moveTo>
                  <a:pt x="155" y="185"/>
                </a:moveTo>
                <a:lnTo>
                  <a:pt x="172" y="185"/>
                </a:lnTo>
                <a:lnTo>
                  <a:pt x="172" y="302"/>
                </a:lnTo>
                <a:lnTo>
                  <a:pt x="155" y="302"/>
                </a:lnTo>
                <a:lnTo>
                  <a:pt x="155" y="185"/>
                </a:lnTo>
                <a:close/>
                <a:moveTo>
                  <a:pt x="255" y="320"/>
                </a:moveTo>
                <a:lnTo>
                  <a:pt x="255" y="167"/>
                </a:lnTo>
                <a:lnTo>
                  <a:pt x="204" y="167"/>
                </a:lnTo>
                <a:lnTo>
                  <a:pt x="204" y="320"/>
                </a:lnTo>
                <a:lnTo>
                  <a:pt x="255" y="320"/>
                </a:lnTo>
                <a:close/>
                <a:moveTo>
                  <a:pt x="220" y="185"/>
                </a:moveTo>
                <a:lnTo>
                  <a:pt x="237" y="185"/>
                </a:lnTo>
                <a:lnTo>
                  <a:pt x="237" y="302"/>
                </a:lnTo>
                <a:lnTo>
                  <a:pt x="220" y="302"/>
                </a:lnTo>
                <a:lnTo>
                  <a:pt x="220" y="185"/>
                </a:lnTo>
                <a:close/>
                <a:moveTo>
                  <a:pt x="320" y="320"/>
                </a:moveTo>
                <a:lnTo>
                  <a:pt x="320" y="167"/>
                </a:lnTo>
                <a:lnTo>
                  <a:pt x="269" y="167"/>
                </a:lnTo>
                <a:lnTo>
                  <a:pt x="269" y="320"/>
                </a:lnTo>
                <a:lnTo>
                  <a:pt x="320" y="320"/>
                </a:lnTo>
                <a:close/>
                <a:moveTo>
                  <a:pt x="287" y="185"/>
                </a:moveTo>
                <a:lnTo>
                  <a:pt x="304" y="185"/>
                </a:lnTo>
                <a:lnTo>
                  <a:pt x="304" y="302"/>
                </a:lnTo>
                <a:lnTo>
                  <a:pt x="287" y="302"/>
                </a:lnTo>
                <a:lnTo>
                  <a:pt x="287" y="185"/>
                </a:ln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1" name="Google Shape;1490;p91">
            <a:extLst>
              <a:ext uri="{FF2B5EF4-FFF2-40B4-BE49-F238E27FC236}">
                <a16:creationId xmlns:a16="http://schemas.microsoft.com/office/drawing/2014/main" id="{068E7E96-E629-666A-2597-2420A976A69C}"/>
              </a:ext>
            </a:extLst>
          </p:cNvPr>
          <p:cNvSpPr/>
          <p:nvPr/>
        </p:nvSpPr>
        <p:spPr>
          <a:xfrm>
            <a:off x="7421178" y="3171982"/>
            <a:ext cx="282273" cy="282273"/>
          </a:xfrm>
          <a:custGeom>
            <a:avLst/>
            <a:gdLst/>
            <a:ahLst/>
            <a:cxnLst/>
            <a:rect l="l" t="t" r="r" b="b"/>
            <a:pathLst>
              <a:path w="346" h="346" extrusionOk="0">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2" name="Google Shape;1984;p97">
            <a:extLst>
              <a:ext uri="{FF2B5EF4-FFF2-40B4-BE49-F238E27FC236}">
                <a16:creationId xmlns:a16="http://schemas.microsoft.com/office/drawing/2014/main" id="{E8420F17-C1A2-D0B0-3F70-100604EAB0E7}"/>
              </a:ext>
            </a:extLst>
          </p:cNvPr>
          <p:cNvSpPr/>
          <p:nvPr/>
        </p:nvSpPr>
        <p:spPr>
          <a:xfrm>
            <a:off x="7421178" y="3854601"/>
            <a:ext cx="282273" cy="282273"/>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chemeClr val="tx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1800">
              <a:solidFill>
                <a:schemeClr val="dk1"/>
              </a:solidFill>
              <a:latin typeface="Arial"/>
              <a:ea typeface="Arial"/>
              <a:cs typeface="Arial"/>
              <a:sym typeface="Arial"/>
            </a:endParaRPr>
          </a:p>
        </p:txBody>
      </p:sp>
      <p:sp>
        <p:nvSpPr>
          <p:cNvPr id="53" name="Google Shape;1973;p97">
            <a:extLst>
              <a:ext uri="{FF2B5EF4-FFF2-40B4-BE49-F238E27FC236}">
                <a16:creationId xmlns:a16="http://schemas.microsoft.com/office/drawing/2014/main" id="{EA8EB5DA-D7B9-D8AD-98EA-8F9A80E795EF}"/>
              </a:ext>
            </a:extLst>
          </p:cNvPr>
          <p:cNvSpPr/>
          <p:nvPr/>
        </p:nvSpPr>
        <p:spPr>
          <a:xfrm>
            <a:off x="7421178" y="4537219"/>
            <a:ext cx="282273" cy="282273"/>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rgbClr val="828283"/>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4" name="Google Shape;1978;p97">
            <a:extLst>
              <a:ext uri="{FF2B5EF4-FFF2-40B4-BE49-F238E27FC236}">
                <a16:creationId xmlns:a16="http://schemas.microsoft.com/office/drawing/2014/main" id="{F5A3FD28-E92B-ED1F-7D12-3226BF4AC422}"/>
              </a:ext>
            </a:extLst>
          </p:cNvPr>
          <p:cNvSpPr/>
          <p:nvPr/>
        </p:nvSpPr>
        <p:spPr>
          <a:xfrm>
            <a:off x="7421178" y="5219837"/>
            <a:ext cx="282273" cy="282273"/>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tx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lang="lv-LV" sz="1800">
              <a:solidFill>
                <a:schemeClr val="dk1"/>
              </a:solidFill>
              <a:latin typeface="Arial"/>
              <a:ea typeface="Arial"/>
              <a:cs typeface="Arial"/>
              <a:sym typeface="Arial"/>
            </a:endParaRPr>
          </a:p>
        </p:txBody>
      </p:sp>
      <p:sp>
        <p:nvSpPr>
          <p:cNvPr id="27" name="TextBox 26">
            <a:extLst>
              <a:ext uri="{FF2B5EF4-FFF2-40B4-BE49-F238E27FC236}">
                <a16:creationId xmlns:a16="http://schemas.microsoft.com/office/drawing/2014/main" id="{2D6405CD-2499-573E-A031-A68FA08F053E}"/>
              </a:ext>
            </a:extLst>
          </p:cNvPr>
          <p:cNvSpPr txBox="1"/>
          <p:nvPr/>
        </p:nvSpPr>
        <p:spPr>
          <a:xfrm>
            <a:off x="442911" y="2103439"/>
            <a:ext cx="4635570" cy="4068762"/>
          </a:xfrm>
          <a:prstGeom prst="rect">
            <a:avLst/>
          </a:prstGeom>
          <a:solidFill>
            <a:schemeClr val="bg1">
              <a:lumMod val="95000"/>
            </a:schemeClr>
          </a:solidFill>
        </p:spPr>
        <p:txBody>
          <a:bodyPr wrap="square" lIns="72000" tIns="72000" rIns="144000" bIns="0" rtlCol="0">
            <a:noAutofit/>
          </a:bodyPr>
          <a:lstStyle/>
          <a:p>
            <a:pPr>
              <a:spcBef>
                <a:spcPts val="300"/>
              </a:spcBef>
              <a:spcAft>
                <a:spcPts val="300"/>
              </a:spcAft>
              <a:buSzPct val="100000"/>
            </a:pPr>
            <a:endParaRPr lang="lv-LV" sz="1400" kern="100" spc="10" dirty="0">
              <a:cs typeface="Times New Roman"/>
            </a:endParaRPr>
          </a:p>
          <a:p>
            <a:pPr marL="285750" indent="-285750">
              <a:spcBef>
                <a:spcPts val="300"/>
              </a:spcBef>
              <a:spcAft>
                <a:spcPts val="300"/>
              </a:spcAft>
              <a:buSzPct val="100000"/>
              <a:buBlip>
                <a:blip r:embed="rId3"/>
              </a:buBlip>
            </a:pPr>
            <a:r>
              <a:rPr lang="lv-LV" sz="1400" kern="100" spc="10" dirty="0">
                <a:cs typeface="Times New Roman"/>
              </a:rPr>
              <a:t>ANO Vispārējās konvencijas par klimata pārmaiņām Parīzes nolīgums</a:t>
            </a:r>
          </a:p>
          <a:p>
            <a:pPr marL="285750" indent="-285750">
              <a:spcBef>
                <a:spcPts val="300"/>
              </a:spcBef>
              <a:spcAft>
                <a:spcPts val="300"/>
              </a:spcAft>
              <a:buSzPct val="100000"/>
              <a:buBlip>
                <a:blip r:embed="rId3"/>
              </a:buBlip>
            </a:pPr>
            <a:r>
              <a:rPr lang="lv-LV" sz="1400" kern="100" spc="10" dirty="0">
                <a:cs typeface="Times New Roman"/>
              </a:rPr>
              <a:t>ANO </a:t>
            </a:r>
            <a:r>
              <a:rPr lang="lv-LV" sz="1400" kern="100" spc="10" dirty="0" err="1">
                <a:cs typeface="Times New Roman"/>
              </a:rPr>
              <a:t>Sendai</a:t>
            </a:r>
            <a:r>
              <a:rPr lang="lv-LV" sz="1400" kern="100" spc="10" dirty="0">
                <a:cs typeface="Times New Roman"/>
              </a:rPr>
              <a:t> </a:t>
            </a:r>
            <a:r>
              <a:rPr lang="lv-LV" sz="1400" kern="100" spc="10" dirty="0" err="1">
                <a:cs typeface="Times New Roman"/>
              </a:rPr>
              <a:t>ietvarprogramma</a:t>
            </a:r>
            <a:r>
              <a:rPr lang="lv-LV" sz="1400" kern="100" spc="10" dirty="0">
                <a:cs typeface="Times New Roman"/>
              </a:rPr>
              <a:t> katastrofu risku mazināšanai 2015.-2030. gadam</a:t>
            </a:r>
          </a:p>
          <a:p>
            <a:pPr marL="285750" indent="-285750">
              <a:spcBef>
                <a:spcPts val="300"/>
              </a:spcBef>
              <a:spcAft>
                <a:spcPts val="300"/>
              </a:spcAft>
              <a:buSzPct val="100000"/>
              <a:buBlip>
                <a:blip r:embed="rId3"/>
              </a:buBlip>
            </a:pPr>
            <a:r>
              <a:rPr lang="lv-LV" sz="1400" kern="100" spc="10" dirty="0">
                <a:cs typeface="Times New Roman"/>
              </a:rPr>
              <a:t>ANO </a:t>
            </a:r>
            <a:r>
              <a:rPr lang="en-US" altLang="lv-LV" sz="1400" dirty="0">
                <a:cs typeface="Times New Roman"/>
              </a:rPr>
              <a:t>"</a:t>
            </a:r>
            <a:r>
              <a:rPr lang="lv-LV" sz="1400" kern="100" spc="10" dirty="0">
                <a:cs typeface="Times New Roman"/>
              </a:rPr>
              <a:t>Pārveidosim mūsu pasauli: ilgtspējīgas attīstības programma 2030. gadam</a:t>
            </a:r>
            <a:r>
              <a:rPr lang="en-US" altLang="lv-LV" sz="1400" dirty="0">
                <a:cs typeface="Times New Roman"/>
              </a:rPr>
              <a:t>"</a:t>
            </a:r>
            <a:r>
              <a:rPr lang="lv-LV" sz="1400" kern="100" spc="10" dirty="0">
                <a:cs typeface="Times New Roman"/>
              </a:rPr>
              <a:t> </a:t>
            </a:r>
          </a:p>
          <a:p>
            <a:pPr marL="285750" indent="-285750">
              <a:spcBef>
                <a:spcPts val="300"/>
              </a:spcBef>
              <a:spcAft>
                <a:spcPts val="300"/>
              </a:spcAft>
              <a:buSzPct val="100000"/>
              <a:buBlip>
                <a:blip r:embed="rId3"/>
              </a:buBlip>
            </a:pPr>
            <a:r>
              <a:rPr lang="lv-LV" sz="1400" kern="100" spc="10" dirty="0">
                <a:cs typeface="Times New Roman"/>
              </a:rPr>
              <a:t>Eiropas Parlamenta un Padomes REGULA (ES) 2021/836, ar ko groza Lēmumu Nr. 1313/2013/ES par Savienības civilās aizsardzības mehānismu </a:t>
            </a:r>
          </a:p>
          <a:p>
            <a:pPr marL="285750" indent="-285750">
              <a:spcBef>
                <a:spcPts val="300"/>
              </a:spcBef>
              <a:spcAft>
                <a:spcPts val="300"/>
              </a:spcAft>
              <a:buSzPct val="100000"/>
              <a:buBlip>
                <a:blip r:embed="rId3"/>
              </a:buBlip>
            </a:pPr>
            <a:r>
              <a:rPr lang="lv-LV" sz="1400" kern="100" spc="10" dirty="0">
                <a:cs typeface="Times New Roman"/>
              </a:rPr>
              <a:t>ES </a:t>
            </a:r>
            <a:r>
              <a:rPr lang="lv-LV" sz="1400" kern="100" spc="10" dirty="0" err="1">
                <a:cs typeface="Times New Roman"/>
              </a:rPr>
              <a:t>Klimatadaptācijas</a:t>
            </a:r>
            <a:r>
              <a:rPr lang="lv-LV" sz="1400" kern="100" spc="10" dirty="0">
                <a:cs typeface="Times New Roman"/>
              </a:rPr>
              <a:t> stratēģija</a:t>
            </a:r>
          </a:p>
          <a:p>
            <a:pPr marL="285750" indent="-285750">
              <a:spcBef>
                <a:spcPts val="300"/>
              </a:spcBef>
              <a:spcAft>
                <a:spcPts val="300"/>
              </a:spcAft>
              <a:buSzPct val="100000"/>
              <a:buBlip>
                <a:blip r:embed="rId3"/>
              </a:buBlip>
            </a:pPr>
            <a:r>
              <a:rPr lang="lv-LV" sz="1400" kern="100" spc="10" dirty="0">
                <a:cs typeface="Times New Roman"/>
              </a:rPr>
              <a:t>ES jaunatnes stratēģija 2019. – 2027.gadam</a:t>
            </a:r>
          </a:p>
          <a:p>
            <a:pPr marL="285750" indent="-285750">
              <a:spcBef>
                <a:spcPts val="300"/>
              </a:spcBef>
              <a:spcAft>
                <a:spcPts val="300"/>
              </a:spcAft>
              <a:buSzPct val="100000"/>
              <a:buBlip>
                <a:blip r:embed="rId3"/>
              </a:buBlip>
            </a:pPr>
            <a:r>
              <a:rPr lang="lv-LV" sz="1400" kern="100" spc="10" dirty="0">
                <a:cs typeface="Times New Roman"/>
              </a:rPr>
              <a:t>ES Stratēģija Baltijas jūras reģionam </a:t>
            </a:r>
          </a:p>
        </p:txBody>
      </p:sp>
      <p:grpSp>
        <p:nvGrpSpPr>
          <p:cNvPr id="45" name="Group 44">
            <a:extLst>
              <a:ext uri="{FF2B5EF4-FFF2-40B4-BE49-F238E27FC236}">
                <a16:creationId xmlns:a16="http://schemas.microsoft.com/office/drawing/2014/main" id="{8E1DD621-CFE3-F8B8-12D3-D162BA7D3F94}"/>
              </a:ext>
            </a:extLst>
          </p:cNvPr>
          <p:cNvGrpSpPr/>
          <p:nvPr/>
        </p:nvGrpSpPr>
        <p:grpSpPr>
          <a:xfrm>
            <a:off x="6393917" y="132067"/>
            <a:ext cx="5355171" cy="217488"/>
            <a:chOff x="5916613" y="132067"/>
            <a:chExt cx="5355171" cy="217488"/>
          </a:xfrm>
        </p:grpSpPr>
        <p:sp>
          <p:nvSpPr>
            <p:cNvPr id="46" name="Rectangle 45">
              <a:extLst>
                <a:ext uri="{FF2B5EF4-FFF2-40B4-BE49-F238E27FC236}">
                  <a16:creationId xmlns:a16="http://schemas.microsoft.com/office/drawing/2014/main" id="{586DD935-515F-B936-6425-A6CF240E8153}"/>
                </a:ext>
              </a:extLst>
            </p:cNvPr>
            <p:cNvSpPr/>
            <p:nvPr/>
          </p:nvSpPr>
          <p:spPr>
            <a:xfrm>
              <a:off x="591661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3.1</a:t>
              </a:r>
            </a:p>
          </p:txBody>
        </p:sp>
        <p:sp>
          <p:nvSpPr>
            <p:cNvPr id="47" name="Rectangle 46">
              <a:extLst>
                <a:ext uri="{FF2B5EF4-FFF2-40B4-BE49-F238E27FC236}">
                  <a16:creationId xmlns:a16="http://schemas.microsoft.com/office/drawing/2014/main" id="{26CF8950-ED32-9E27-1CE6-75303BF7DBAA}"/>
                </a:ext>
              </a:extLst>
            </p:cNvPr>
            <p:cNvSpPr/>
            <p:nvPr/>
          </p:nvSpPr>
          <p:spPr>
            <a:xfrm>
              <a:off x="615844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3.2</a:t>
              </a:r>
            </a:p>
          </p:txBody>
        </p:sp>
        <p:sp>
          <p:nvSpPr>
            <p:cNvPr id="48" name="Rectangle 47">
              <a:extLst>
                <a:ext uri="{FF2B5EF4-FFF2-40B4-BE49-F238E27FC236}">
                  <a16:creationId xmlns:a16="http://schemas.microsoft.com/office/drawing/2014/main" id="{EE3144E4-1BC9-521A-5A6A-4664BE30019B}"/>
                </a:ext>
              </a:extLst>
            </p:cNvPr>
            <p:cNvSpPr/>
            <p:nvPr/>
          </p:nvSpPr>
          <p:spPr>
            <a:xfrm>
              <a:off x="6400267" y="132067"/>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Tiesiskais regulējums civilās aizsardzības sistēmas darbības nodrošināšanai</a:t>
              </a:r>
            </a:p>
          </p:txBody>
        </p:sp>
        <p:sp>
          <p:nvSpPr>
            <p:cNvPr id="49" name="Rectangle 48">
              <a:extLst>
                <a:ext uri="{FF2B5EF4-FFF2-40B4-BE49-F238E27FC236}">
                  <a16:creationId xmlns:a16="http://schemas.microsoft.com/office/drawing/2014/main" id="{0C229E72-1492-7206-91A9-D127BE3131CE}"/>
                </a:ext>
              </a:extLst>
            </p:cNvPr>
            <p:cNvSpPr/>
            <p:nvPr/>
          </p:nvSpPr>
          <p:spPr>
            <a:xfrm>
              <a:off x="1033030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55" name="Rectangle 54">
              <a:extLst>
                <a:ext uri="{FF2B5EF4-FFF2-40B4-BE49-F238E27FC236}">
                  <a16:creationId xmlns:a16="http://schemas.microsoft.com/office/drawing/2014/main" id="{72762108-C48A-56CD-D75F-12A5083DAEE7}"/>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56" name="Rectangle 55">
              <a:extLst>
                <a:ext uri="{FF2B5EF4-FFF2-40B4-BE49-F238E27FC236}">
                  <a16:creationId xmlns:a16="http://schemas.microsoft.com/office/drawing/2014/main" id="{96E1F667-A555-CBC8-74F5-BB7CB69315FE}"/>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57" name="Rectangle 56">
              <a:extLst>
                <a:ext uri="{FF2B5EF4-FFF2-40B4-BE49-F238E27FC236}">
                  <a16:creationId xmlns:a16="http://schemas.microsoft.com/office/drawing/2014/main" id="{66F4AC03-C06E-6D74-C62C-CDC8584BA298}"/>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3.6</a:t>
              </a:r>
            </a:p>
          </p:txBody>
        </p:sp>
      </p:grpSp>
      <p:sp>
        <p:nvSpPr>
          <p:cNvPr id="2" name="Rectangle 1">
            <a:extLst>
              <a:ext uri="{FF2B5EF4-FFF2-40B4-BE49-F238E27FC236}">
                <a16:creationId xmlns:a16="http://schemas.microsoft.com/office/drawing/2014/main" id="{54AE6F26-EA3E-592F-41FC-B23FB4F07D34}"/>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
        <p:nvSpPr>
          <p:cNvPr id="5" name="Satura vietturis 2">
            <a:extLst>
              <a:ext uri="{FF2B5EF4-FFF2-40B4-BE49-F238E27FC236}">
                <a16:creationId xmlns:a16="http://schemas.microsoft.com/office/drawing/2014/main" id="{3C00543C-F4A1-E649-E0C9-99BB084CFC93}"/>
              </a:ext>
            </a:extLst>
          </p:cNvPr>
          <p:cNvSpPr txBox="1">
            <a:spLocks/>
          </p:cNvSpPr>
          <p:nvPr/>
        </p:nvSpPr>
        <p:spPr>
          <a:xfrm>
            <a:off x="442910" y="1822553"/>
            <a:ext cx="4635569" cy="469917"/>
          </a:xfrm>
          <a:prstGeom prst="rect">
            <a:avLst/>
          </a:prstGeom>
          <a:solidFill>
            <a:srgbClr val="D18D85"/>
          </a:solidFill>
        </p:spPr>
        <p:txBody>
          <a:bodyPr vert="horz" wrap="square" lIns="144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sz="1400" dirty="0">
                <a:solidFill>
                  <a:schemeClr val="tx1"/>
                </a:solidFill>
              </a:rPr>
              <a:t>Starptautiskā un ES normatīvā regulējuma un politikas plānošanas dokumentu piemēri</a:t>
            </a:r>
            <a:r>
              <a:rPr lang="en-US" sz="1400" dirty="0">
                <a:solidFill>
                  <a:schemeClr val="tx1"/>
                </a:solidFill>
              </a:rPr>
              <a:t>:</a:t>
            </a:r>
            <a:endParaRPr lang="lv-LV" sz="1400" dirty="0">
              <a:solidFill>
                <a:schemeClr val="tx1"/>
              </a:solidFill>
            </a:endParaRPr>
          </a:p>
        </p:txBody>
      </p:sp>
      <p:sp>
        <p:nvSpPr>
          <p:cNvPr id="22" name="Rectangle 21">
            <a:extLst>
              <a:ext uri="{FF2B5EF4-FFF2-40B4-BE49-F238E27FC236}">
                <a16:creationId xmlns:a16="http://schemas.microsoft.com/office/drawing/2014/main" id="{88C41322-A6A0-BE62-8BCF-45105927FE4C}"/>
              </a:ext>
            </a:extLst>
          </p:cNvPr>
          <p:cNvSpPr/>
          <p:nvPr/>
        </p:nvSpPr>
        <p:spPr>
          <a:xfrm>
            <a:off x="442911" y="1819276"/>
            <a:ext cx="72000" cy="469916"/>
          </a:xfrm>
          <a:prstGeom prst="rect">
            <a:avLst/>
          </a:prstGeom>
          <a:solidFill>
            <a:srgbClr val="525A72"/>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28" name="Rectangle 27">
            <a:extLst>
              <a:ext uri="{FF2B5EF4-FFF2-40B4-BE49-F238E27FC236}">
                <a16:creationId xmlns:a16="http://schemas.microsoft.com/office/drawing/2014/main" id="{4B436DA1-5D6D-C5CA-FF35-B921088B411A}"/>
              </a:ext>
            </a:extLst>
          </p:cNvPr>
          <p:cNvSpPr/>
          <p:nvPr/>
        </p:nvSpPr>
        <p:spPr>
          <a:xfrm>
            <a:off x="5006481" y="1819275"/>
            <a:ext cx="72000" cy="435292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Tree>
    <p:extLst>
      <p:ext uri="{BB962C8B-B14F-4D97-AF65-F5344CB8AC3E}">
        <p14:creationId xmlns:p14="http://schemas.microsoft.com/office/powerpoint/2010/main" val="902380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1" name="Straight Connector 60">
            <a:extLst>
              <a:ext uri="{FF2B5EF4-FFF2-40B4-BE49-F238E27FC236}">
                <a16:creationId xmlns:a16="http://schemas.microsoft.com/office/drawing/2014/main" id="{8433502C-E95C-B6B5-2437-C9AAD24998E4}"/>
              </a:ext>
            </a:extLst>
          </p:cNvPr>
          <p:cNvCxnSpPr>
            <a:cxnSpLocks/>
            <a:stCxn id="28" idx="3"/>
          </p:cNvCxnSpPr>
          <p:nvPr/>
        </p:nvCxnSpPr>
        <p:spPr>
          <a:xfrm>
            <a:off x="5078481" y="3995738"/>
            <a:ext cx="1832859" cy="0"/>
          </a:xfrm>
          <a:prstGeom prst="line">
            <a:avLst/>
          </a:prstGeom>
          <a:ln w="38100" cap="sq">
            <a:solidFill>
              <a:srgbClr val="A4A3B2"/>
            </a:solidFill>
          </a:ln>
        </p:spPr>
        <p:style>
          <a:lnRef idx="1">
            <a:schemeClr val="accent1"/>
          </a:lnRef>
          <a:fillRef idx="0">
            <a:schemeClr val="accent1"/>
          </a:fillRef>
          <a:effectRef idx="0">
            <a:schemeClr val="dk1"/>
          </a:effectRef>
          <a:fontRef idx="minor">
            <a:schemeClr val="lt1"/>
          </a:fontRef>
        </p:style>
      </p:cxnSp>
      <p:sp>
        <p:nvSpPr>
          <p:cNvPr id="57346" name="Title 1">
            <a:extLst>
              <a:ext uri="{FF2B5EF4-FFF2-40B4-BE49-F238E27FC236}">
                <a16:creationId xmlns:a16="http://schemas.microsoft.com/office/drawing/2014/main" id="{FCA19F51-1289-1EC9-1082-2616C6DFFA9F}"/>
              </a:ext>
            </a:extLst>
          </p:cNvPr>
          <p:cNvSpPr>
            <a:spLocks noGrp="1"/>
          </p:cNvSpPr>
          <p:nvPr>
            <p:ph type="title"/>
          </p:nvPr>
        </p:nvSpPr>
        <p:spPr>
          <a:xfrm>
            <a:off x="442913" y="431800"/>
            <a:ext cx="11306175" cy="1387475"/>
          </a:xfrm>
        </p:spPr>
        <p:txBody>
          <a:bodyPr vert="horz">
            <a:normAutofit/>
          </a:bodyPr>
          <a:lstStyle/>
          <a:p>
            <a:r>
              <a:rPr lang="lv-LV" altLang="lv-LV"/>
              <a:t>Civilās aizsardzības normatīvo aktu pakļautības sistēmas skaidrojums</a:t>
            </a:r>
            <a:endParaRPr lang="lv-LV"/>
          </a:p>
        </p:txBody>
      </p:sp>
      <p:sp>
        <p:nvSpPr>
          <p:cNvPr id="4" name="Slide Number Placeholder 3">
            <a:extLst>
              <a:ext uri="{FF2B5EF4-FFF2-40B4-BE49-F238E27FC236}">
                <a16:creationId xmlns:a16="http://schemas.microsoft.com/office/drawing/2014/main" id="{5A61784A-59B7-DFB2-948F-11357F6AD9AC}"/>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2C999B-8A19-4CBE-B8CE-8064C986E16F}" type="slidenum">
              <a:rPr lang="lv-LV" altLang="en-US"/>
              <a:pPr/>
              <a:t>14</a:t>
            </a:fld>
            <a:endParaRPr lang="lv-LV" altLang="en-US"/>
          </a:p>
        </p:txBody>
      </p:sp>
      <p:cxnSp>
        <p:nvCxnSpPr>
          <p:cNvPr id="23" name="Straight Connector 22">
            <a:extLst>
              <a:ext uri="{FF2B5EF4-FFF2-40B4-BE49-F238E27FC236}">
                <a16:creationId xmlns:a16="http://schemas.microsoft.com/office/drawing/2014/main" id="{E8846961-D91A-20AF-7FE8-DFABE1D41867}"/>
              </a:ext>
            </a:extLst>
          </p:cNvPr>
          <p:cNvCxnSpPr>
            <a:cxnSpLocks/>
          </p:cNvCxnSpPr>
          <p:nvPr/>
        </p:nvCxnSpPr>
        <p:spPr>
          <a:xfrm>
            <a:off x="7471144" y="2971810"/>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4" name="Straight Connector 23">
            <a:extLst>
              <a:ext uri="{FF2B5EF4-FFF2-40B4-BE49-F238E27FC236}">
                <a16:creationId xmlns:a16="http://schemas.microsoft.com/office/drawing/2014/main" id="{AC76435C-6965-2044-9A7C-81DC1657CB77}"/>
              </a:ext>
            </a:extLst>
          </p:cNvPr>
          <p:cNvCxnSpPr>
            <a:cxnSpLocks/>
          </p:cNvCxnSpPr>
          <p:nvPr/>
        </p:nvCxnSpPr>
        <p:spPr>
          <a:xfrm>
            <a:off x="7471144" y="3654428"/>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5" name="Straight Connector 24">
            <a:extLst>
              <a:ext uri="{FF2B5EF4-FFF2-40B4-BE49-F238E27FC236}">
                <a16:creationId xmlns:a16="http://schemas.microsoft.com/office/drawing/2014/main" id="{D9DA443E-4298-3849-1482-AB7D4704719D}"/>
              </a:ext>
            </a:extLst>
          </p:cNvPr>
          <p:cNvCxnSpPr>
            <a:cxnSpLocks/>
          </p:cNvCxnSpPr>
          <p:nvPr/>
        </p:nvCxnSpPr>
        <p:spPr>
          <a:xfrm>
            <a:off x="7471144" y="4337047"/>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6" name="Straight Connector 25">
            <a:extLst>
              <a:ext uri="{FF2B5EF4-FFF2-40B4-BE49-F238E27FC236}">
                <a16:creationId xmlns:a16="http://schemas.microsoft.com/office/drawing/2014/main" id="{ECC3D074-804F-5878-A908-4C986877F108}"/>
              </a:ext>
            </a:extLst>
          </p:cNvPr>
          <p:cNvCxnSpPr>
            <a:cxnSpLocks/>
          </p:cNvCxnSpPr>
          <p:nvPr/>
        </p:nvCxnSpPr>
        <p:spPr>
          <a:xfrm>
            <a:off x="7471144" y="5019665"/>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17" name="Rectangle 16">
            <a:extLst>
              <a:ext uri="{FF2B5EF4-FFF2-40B4-BE49-F238E27FC236}">
                <a16:creationId xmlns:a16="http://schemas.microsoft.com/office/drawing/2014/main" id="{B6F948A6-0922-23DB-91DD-ACCDC742353D}"/>
              </a:ext>
            </a:extLst>
          </p:cNvPr>
          <p:cNvSpPr/>
          <p:nvPr/>
        </p:nvSpPr>
        <p:spPr>
          <a:xfrm>
            <a:off x="9466719" y="2554483"/>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kern="1200">
                <a:solidFill>
                  <a:schemeClr val="tx2"/>
                </a:solidFill>
              </a:rPr>
              <a:t>Satversme</a:t>
            </a:r>
          </a:p>
        </p:txBody>
      </p:sp>
      <p:sp>
        <p:nvSpPr>
          <p:cNvPr id="18" name="Rectangle 17">
            <a:extLst>
              <a:ext uri="{FF2B5EF4-FFF2-40B4-BE49-F238E27FC236}">
                <a16:creationId xmlns:a16="http://schemas.microsoft.com/office/drawing/2014/main" id="{3D37D2FC-305C-2948-9261-01531F1B517B}"/>
              </a:ext>
            </a:extLst>
          </p:cNvPr>
          <p:cNvSpPr/>
          <p:nvPr/>
        </p:nvSpPr>
        <p:spPr>
          <a:xfrm>
            <a:off x="9466719" y="3237101"/>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Starptautisko tiesību normas</a:t>
            </a:r>
          </a:p>
        </p:txBody>
      </p:sp>
      <p:sp>
        <p:nvSpPr>
          <p:cNvPr id="19" name="Rectangle 18">
            <a:extLst>
              <a:ext uri="{FF2B5EF4-FFF2-40B4-BE49-F238E27FC236}">
                <a16:creationId xmlns:a16="http://schemas.microsoft.com/office/drawing/2014/main" id="{F2A1576E-AA22-F7BF-2F83-839482ADA18C}"/>
              </a:ext>
            </a:extLst>
          </p:cNvPr>
          <p:cNvSpPr/>
          <p:nvPr/>
        </p:nvSpPr>
        <p:spPr>
          <a:xfrm>
            <a:off x="9466719" y="3919719"/>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b="1" kern="1200">
                <a:solidFill>
                  <a:schemeClr val="tx1"/>
                </a:solidFill>
              </a:rPr>
              <a:t>Likumi</a:t>
            </a:r>
          </a:p>
        </p:txBody>
      </p:sp>
      <p:sp>
        <p:nvSpPr>
          <p:cNvPr id="20" name="Rectangle 19">
            <a:extLst>
              <a:ext uri="{FF2B5EF4-FFF2-40B4-BE49-F238E27FC236}">
                <a16:creationId xmlns:a16="http://schemas.microsoft.com/office/drawing/2014/main" id="{83FBD7EB-47E2-E2C9-A0E2-1AF68270CE5A}"/>
              </a:ext>
            </a:extLst>
          </p:cNvPr>
          <p:cNvSpPr/>
          <p:nvPr/>
        </p:nvSpPr>
        <p:spPr>
          <a:xfrm>
            <a:off x="9466719" y="4602338"/>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Ministru kabineta noteikumi</a:t>
            </a:r>
          </a:p>
        </p:txBody>
      </p:sp>
      <p:sp>
        <p:nvSpPr>
          <p:cNvPr id="21" name="Rectangle 20">
            <a:extLst>
              <a:ext uri="{FF2B5EF4-FFF2-40B4-BE49-F238E27FC236}">
                <a16:creationId xmlns:a16="http://schemas.microsoft.com/office/drawing/2014/main" id="{3437E61C-571D-87C4-E1D3-99CE2EEEE763}"/>
              </a:ext>
            </a:extLst>
          </p:cNvPr>
          <p:cNvSpPr/>
          <p:nvPr/>
        </p:nvSpPr>
        <p:spPr>
          <a:xfrm>
            <a:off x="9467126" y="5284956"/>
            <a:ext cx="2178473"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Pašvaldību saistošie noteikumi</a:t>
            </a:r>
          </a:p>
        </p:txBody>
      </p:sp>
      <p:sp>
        <p:nvSpPr>
          <p:cNvPr id="15" name="Freeform: Shape 14">
            <a:extLst>
              <a:ext uri="{FF2B5EF4-FFF2-40B4-BE49-F238E27FC236}">
                <a16:creationId xmlns:a16="http://schemas.microsoft.com/office/drawing/2014/main" id="{DEBA95F2-D529-A6BC-6AC4-DCFF6790B4C7}"/>
              </a:ext>
            </a:extLst>
          </p:cNvPr>
          <p:cNvSpPr/>
          <p:nvPr/>
        </p:nvSpPr>
        <p:spPr>
          <a:xfrm>
            <a:off x="5566739" y="5019665"/>
            <a:ext cx="3991151" cy="682618"/>
          </a:xfrm>
          <a:custGeom>
            <a:avLst/>
            <a:gdLst>
              <a:gd name="connsiteX0" fmla="*/ 0 w 5949107"/>
              <a:gd name="connsiteY0" fmla="*/ 977563 h 977563"/>
              <a:gd name="connsiteX1" fmla="*/ 594916 w 5949107"/>
              <a:gd name="connsiteY1" fmla="*/ 0 h 977563"/>
              <a:gd name="connsiteX2" fmla="*/ 5354191 w 5949107"/>
              <a:gd name="connsiteY2" fmla="*/ 0 h 977563"/>
              <a:gd name="connsiteX3" fmla="*/ 5949107 w 5949107"/>
              <a:gd name="connsiteY3" fmla="*/ 977563 h 977563"/>
              <a:gd name="connsiteX4" fmla="*/ 0 w 5949107"/>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9107" h="977563">
                <a:moveTo>
                  <a:pt x="0" y="977563"/>
                </a:moveTo>
                <a:lnTo>
                  <a:pt x="594916" y="0"/>
                </a:lnTo>
                <a:lnTo>
                  <a:pt x="5354191" y="0"/>
                </a:lnTo>
                <a:lnTo>
                  <a:pt x="5949107"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5223" tIns="24130" rIns="1065224"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1" name="Freeform: Shape 10">
            <a:extLst>
              <a:ext uri="{FF2B5EF4-FFF2-40B4-BE49-F238E27FC236}">
                <a16:creationId xmlns:a16="http://schemas.microsoft.com/office/drawing/2014/main" id="{6B97B1CC-1E29-3BF1-7F3B-3E1A3CAFC42B}"/>
              </a:ext>
            </a:extLst>
          </p:cNvPr>
          <p:cNvSpPr/>
          <p:nvPr/>
        </p:nvSpPr>
        <p:spPr>
          <a:xfrm>
            <a:off x="7163199" y="2289192"/>
            <a:ext cx="798230" cy="682618"/>
          </a:xfrm>
          <a:custGeom>
            <a:avLst/>
            <a:gdLst>
              <a:gd name="connsiteX0" fmla="*/ 0 w 1189821"/>
              <a:gd name="connsiteY0" fmla="*/ 977563 h 977563"/>
              <a:gd name="connsiteX1" fmla="*/ 594911 w 1189821"/>
              <a:gd name="connsiteY1" fmla="*/ 0 h 977563"/>
              <a:gd name="connsiteX2" fmla="*/ 594911 w 1189821"/>
              <a:gd name="connsiteY2" fmla="*/ 0 h 977563"/>
              <a:gd name="connsiteX3" fmla="*/ 1189821 w 1189821"/>
              <a:gd name="connsiteY3" fmla="*/ 977563 h 977563"/>
              <a:gd name="connsiteX4" fmla="*/ 0 w 1189821"/>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821" h="977563">
                <a:moveTo>
                  <a:pt x="0" y="977563"/>
                </a:moveTo>
                <a:lnTo>
                  <a:pt x="594911" y="0"/>
                </a:lnTo>
                <a:lnTo>
                  <a:pt x="594911" y="0"/>
                </a:lnTo>
                <a:lnTo>
                  <a:pt x="1189821"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2" name="Freeform: Shape 11">
            <a:extLst>
              <a:ext uri="{FF2B5EF4-FFF2-40B4-BE49-F238E27FC236}">
                <a16:creationId xmlns:a16="http://schemas.microsoft.com/office/drawing/2014/main" id="{8C9FDD50-3ECC-4B56-4C39-6AB999970B00}"/>
              </a:ext>
            </a:extLst>
          </p:cNvPr>
          <p:cNvSpPr/>
          <p:nvPr/>
        </p:nvSpPr>
        <p:spPr>
          <a:xfrm>
            <a:off x="6764084" y="2971810"/>
            <a:ext cx="1596460" cy="682618"/>
          </a:xfrm>
          <a:custGeom>
            <a:avLst/>
            <a:gdLst>
              <a:gd name="connsiteX0" fmla="*/ 0 w 2379643"/>
              <a:gd name="connsiteY0" fmla="*/ 977563 h 977563"/>
              <a:gd name="connsiteX1" fmla="*/ 594916 w 2379643"/>
              <a:gd name="connsiteY1" fmla="*/ 0 h 977563"/>
              <a:gd name="connsiteX2" fmla="*/ 1784727 w 2379643"/>
              <a:gd name="connsiteY2" fmla="*/ 0 h 977563"/>
              <a:gd name="connsiteX3" fmla="*/ 2379643 w 2379643"/>
              <a:gd name="connsiteY3" fmla="*/ 977563 h 977563"/>
              <a:gd name="connsiteX4" fmla="*/ 0 w 2379643"/>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643" h="977563">
                <a:moveTo>
                  <a:pt x="0" y="977563"/>
                </a:moveTo>
                <a:lnTo>
                  <a:pt x="594916" y="0"/>
                </a:lnTo>
                <a:lnTo>
                  <a:pt x="1784727" y="0"/>
                </a:lnTo>
                <a:lnTo>
                  <a:pt x="2379643"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0567" tIns="24130" rIns="440568"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3" name="Freeform: Shape 12">
            <a:extLst>
              <a:ext uri="{FF2B5EF4-FFF2-40B4-BE49-F238E27FC236}">
                <a16:creationId xmlns:a16="http://schemas.microsoft.com/office/drawing/2014/main" id="{D9E2DB3C-BBE6-5407-30D9-5C89B4281328}"/>
              </a:ext>
            </a:extLst>
          </p:cNvPr>
          <p:cNvSpPr/>
          <p:nvPr/>
        </p:nvSpPr>
        <p:spPr>
          <a:xfrm>
            <a:off x="6364969" y="3654428"/>
            <a:ext cx="2394691" cy="682618"/>
          </a:xfrm>
          <a:custGeom>
            <a:avLst/>
            <a:gdLst>
              <a:gd name="connsiteX0" fmla="*/ 0 w 3569464"/>
              <a:gd name="connsiteY0" fmla="*/ 977563 h 977563"/>
              <a:gd name="connsiteX1" fmla="*/ 594916 w 3569464"/>
              <a:gd name="connsiteY1" fmla="*/ 0 h 977563"/>
              <a:gd name="connsiteX2" fmla="*/ 2974548 w 3569464"/>
              <a:gd name="connsiteY2" fmla="*/ 0 h 977563"/>
              <a:gd name="connsiteX3" fmla="*/ 3569464 w 3569464"/>
              <a:gd name="connsiteY3" fmla="*/ 977563 h 977563"/>
              <a:gd name="connsiteX4" fmla="*/ 0 w 3569464"/>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9464" h="977563">
                <a:moveTo>
                  <a:pt x="0" y="977563"/>
                </a:moveTo>
                <a:lnTo>
                  <a:pt x="594916" y="0"/>
                </a:lnTo>
                <a:lnTo>
                  <a:pt x="2974548" y="0"/>
                </a:lnTo>
                <a:lnTo>
                  <a:pt x="3569464" y="977563"/>
                </a:lnTo>
                <a:lnTo>
                  <a:pt x="0" y="977563"/>
                </a:lnTo>
                <a:close/>
              </a:path>
            </a:pathLst>
          </a:custGeom>
          <a:solidFill>
            <a:srgbClr val="A4A3B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8786" tIns="24130" rIns="648786"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4" name="Freeform: Shape 13">
            <a:extLst>
              <a:ext uri="{FF2B5EF4-FFF2-40B4-BE49-F238E27FC236}">
                <a16:creationId xmlns:a16="http://schemas.microsoft.com/office/drawing/2014/main" id="{139E8CFE-F242-9EAC-2FA5-46CE02F3EA12}"/>
              </a:ext>
            </a:extLst>
          </p:cNvPr>
          <p:cNvSpPr/>
          <p:nvPr/>
        </p:nvSpPr>
        <p:spPr>
          <a:xfrm>
            <a:off x="5965853" y="4337047"/>
            <a:ext cx="3192921" cy="682618"/>
          </a:xfrm>
          <a:custGeom>
            <a:avLst/>
            <a:gdLst>
              <a:gd name="connsiteX0" fmla="*/ 0 w 4759286"/>
              <a:gd name="connsiteY0" fmla="*/ 977563 h 977563"/>
              <a:gd name="connsiteX1" fmla="*/ 594916 w 4759286"/>
              <a:gd name="connsiteY1" fmla="*/ 0 h 977563"/>
              <a:gd name="connsiteX2" fmla="*/ 4164370 w 4759286"/>
              <a:gd name="connsiteY2" fmla="*/ 0 h 977563"/>
              <a:gd name="connsiteX3" fmla="*/ 4759286 w 4759286"/>
              <a:gd name="connsiteY3" fmla="*/ 977563 h 977563"/>
              <a:gd name="connsiteX4" fmla="*/ 0 w 4759286"/>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9286" h="977563">
                <a:moveTo>
                  <a:pt x="0" y="977563"/>
                </a:moveTo>
                <a:lnTo>
                  <a:pt x="594916" y="0"/>
                </a:lnTo>
                <a:lnTo>
                  <a:pt x="4164370" y="0"/>
                </a:lnTo>
                <a:lnTo>
                  <a:pt x="4759286"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57005" tIns="24130" rIns="857005"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50" name="Google Shape;1488;p91">
            <a:extLst>
              <a:ext uri="{FF2B5EF4-FFF2-40B4-BE49-F238E27FC236}">
                <a16:creationId xmlns:a16="http://schemas.microsoft.com/office/drawing/2014/main" id="{D9C6F400-E18F-9139-A3C2-56BDA98A0FB1}"/>
              </a:ext>
            </a:extLst>
          </p:cNvPr>
          <p:cNvSpPr/>
          <p:nvPr/>
        </p:nvSpPr>
        <p:spPr>
          <a:xfrm>
            <a:off x="7421178" y="2630501"/>
            <a:ext cx="282273" cy="282273"/>
          </a:xfrm>
          <a:custGeom>
            <a:avLst/>
            <a:gdLst/>
            <a:ahLst/>
            <a:cxnLst/>
            <a:rect l="l" t="t" r="r" b="b"/>
            <a:pathLst>
              <a:path w="395" h="396" extrusionOk="0">
                <a:moveTo>
                  <a:pt x="0" y="0"/>
                </a:moveTo>
                <a:lnTo>
                  <a:pt x="0" y="396"/>
                </a:lnTo>
                <a:lnTo>
                  <a:pt x="395" y="396"/>
                </a:lnTo>
                <a:lnTo>
                  <a:pt x="395" y="0"/>
                </a:lnTo>
                <a:lnTo>
                  <a:pt x="0" y="0"/>
                </a:lnTo>
                <a:close/>
                <a:moveTo>
                  <a:pt x="378" y="379"/>
                </a:moveTo>
                <a:lnTo>
                  <a:pt x="17" y="379"/>
                </a:lnTo>
                <a:lnTo>
                  <a:pt x="17" y="16"/>
                </a:lnTo>
                <a:lnTo>
                  <a:pt x="378" y="16"/>
                </a:lnTo>
                <a:lnTo>
                  <a:pt x="378" y="379"/>
                </a:lnTo>
                <a:close/>
                <a:moveTo>
                  <a:pt x="343" y="346"/>
                </a:moveTo>
                <a:lnTo>
                  <a:pt x="50" y="346"/>
                </a:lnTo>
                <a:lnTo>
                  <a:pt x="50" y="329"/>
                </a:lnTo>
                <a:lnTo>
                  <a:pt x="343" y="329"/>
                </a:lnTo>
                <a:lnTo>
                  <a:pt x="343" y="346"/>
                </a:lnTo>
                <a:close/>
                <a:moveTo>
                  <a:pt x="343" y="140"/>
                </a:moveTo>
                <a:lnTo>
                  <a:pt x="207" y="140"/>
                </a:lnTo>
                <a:lnTo>
                  <a:pt x="207" y="115"/>
                </a:lnTo>
                <a:lnTo>
                  <a:pt x="237" y="115"/>
                </a:lnTo>
                <a:lnTo>
                  <a:pt x="237" y="130"/>
                </a:lnTo>
                <a:lnTo>
                  <a:pt x="289" y="130"/>
                </a:lnTo>
                <a:lnTo>
                  <a:pt x="289" y="75"/>
                </a:lnTo>
                <a:lnTo>
                  <a:pt x="255" y="75"/>
                </a:lnTo>
                <a:lnTo>
                  <a:pt x="255" y="54"/>
                </a:lnTo>
                <a:lnTo>
                  <a:pt x="190" y="54"/>
                </a:lnTo>
                <a:lnTo>
                  <a:pt x="190" y="140"/>
                </a:lnTo>
                <a:lnTo>
                  <a:pt x="50" y="140"/>
                </a:lnTo>
                <a:lnTo>
                  <a:pt x="50" y="157"/>
                </a:lnTo>
                <a:lnTo>
                  <a:pt x="343" y="157"/>
                </a:lnTo>
                <a:lnTo>
                  <a:pt x="343" y="140"/>
                </a:lnTo>
                <a:close/>
                <a:moveTo>
                  <a:pt x="273" y="92"/>
                </a:moveTo>
                <a:lnTo>
                  <a:pt x="273" y="114"/>
                </a:lnTo>
                <a:lnTo>
                  <a:pt x="255" y="114"/>
                </a:lnTo>
                <a:lnTo>
                  <a:pt x="255" y="92"/>
                </a:lnTo>
                <a:lnTo>
                  <a:pt x="273" y="92"/>
                </a:lnTo>
                <a:close/>
                <a:moveTo>
                  <a:pt x="207" y="71"/>
                </a:moveTo>
                <a:lnTo>
                  <a:pt x="237" y="71"/>
                </a:lnTo>
                <a:lnTo>
                  <a:pt x="237" y="75"/>
                </a:lnTo>
                <a:lnTo>
                  <a:pt x="237" y="98"/>
                </a:lnTo>
                <a:lnTo>
                  <a:pt x="207" y="98"/>
                </a:lnTo>
                <a:lnTo>
                  <a:pt x="207" y="71"/>
                </a:lnTo>
                <a:close/>
                <a:moveTo>
                  <a:pt x="123" y="320"/>
                </a:moveTo>
                <a:lnTo>
                  <a:pt x="123" y="167"/>
                </a:lnTo>
                <a:lnTo>
                  <a:pt x="73" y="167"/>
                </a:lnTo>
                <a:lnTo>
                  <a:pt x="73" y="320"/>
                </a:lnTo>
                <a:lnTo>
                  <a:pt x="123" y="320"/>
                </a:lnTo>
                <a:close/>
                <a:moveTo>
                  <a:pt x="90" y="185"/>
                </a:moveTo>
                <a:lnTo>
                  <a:pt x="106" y="185"/>
                </a:lnTo>
                <a:lnTo>
                  <a:pt x="106" y="302"/>
                </a:lnTo>
                <a:lnTo>
                  <a:pt x="90" y="302"/>
                </a:lnTo>
                <a:lnTo>
                  <a:pt x="90" y="185"/>
                </a:lnTo>
                <a:close/>
                <a:moveTo>
                  <a:pt x="189" y="320"/>
                </a:moveTo>
                <a:lnTo>
                  <a:pt x="189" y="167"/>
                </a:lnTo>
                <a:lnTo>
                  <a:pt x="138" y="167"/>
                </a:lnTo>
                <a:lnTo>
                  <a:pt x="138" y="320"/>
                </a:lnTo>
                <a:lnTo>
                  <a:pt x="189" y="320"/>
                </a:lnTo>
                <a:close/>
                <a:moveTo>
                  <a:pt x="155" y="185"/>
                </a:moveTo>
                <a:lnTo>
                  <a:pt x="172" y="185"/>
                </a:lnTo>
                <a:lnTo>
                  <a:pt x="172" y="302"/>
                </a:lnTo>
                <a:lnTo>
                  <a:pt x="155" y="302"/>
                </a:lnTo>
                <a:lnTo>
                  <a:pt x="155" y="185"/>
                </a:lnTo>
                <a:close/>
                <a:moveTo>
                  <a:pt x="255" y="320"/>
                </a:moveTo>
                <a:lnTo>
                  <a:pt x="255" y="167"/>
                </a:lnTo>
                <a:lnTo>
                  <a:pt x="204" y="167"/>
                </a:lnTo>
                <a:lnTo>
                  <a:pt x="204" y="320"/>
                </a:lnTo>
                <a:lnTo>
                  <a:pt x="255" y="320"/>
                </a:lnTo>
                <a:close/>
                <a:moveTo>
                  <a:pt x="220" y="185"/>
                </a:moveTo>
                <a:lnTo>
                  <a:pt x="237" y="185"/>
                </a:lnTo>
                <a:lnTo>
                  <a:pt x="237" y="302"/>
                </a:lnTo>
                <a:lnTo>
                  <a:pt x="220" y="302"/>
                </a:lnTo>
                <a:lnTo>
                  <a:pt x="220" y="185"/>
                </a:lnTo>
                <a:close/>
                <a:moveTo>
                  <a:pt x="320" y="320"/>
                </a:moveTo>
                <a:lnTo>
                  <a:pt x="320" y="167"/>
                </a:lnTo>
                <a:lnTo>
                  <a:pt x="269" y="167"/>
                </a:lnTo>
                <a:lnTo>
                  <a:pt x="269" y="320"/>
                </a:lnTo>
                <a:lnTo>
                  <a:pt x="320" y="320"/>
                </a:lnTo>
                <a:close/>
                <a:moveTo>
                  <a:pt x="287" y="185"/>
                </a:moveTo>
                <a:lnTo>
                  <a:pt x="304" y="185"/>
                </a:lnTo>
                <a:lnTo>
                  <a:pt x="304" y="302"/>
                </a:lnTo>
                <a:lnTo>
                  <a:pt x="287" y="302"/>
                </a:lnTo>
                <a:lnTo>
                  <a:pt x="287" y="185"/>
                </a:ln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1" name="Google Shape;1490;p91">
            <a:extLst>
              <a:ext uri="{FF2B5EF4-FFF2-40B4-BE49-F238E27FC236}">
                <a16:creationId xmlns:a16="http://schemas.microsoft.com/office/drawing/2014/main" id="{068E7E96-E629-666A-2597-2420A976A69C}"/>
              </a:ext>
            </a:extLst>
          </p:cNvPr>
          <p:cNvSpPr/>
          <p:nvPr/>
        </p:nvSpPr>
        <p:spPr>
          <a:xfrm>
            <a:off x="7421178" y="3171982"/>
            <a:ext cx="282273" cy="282273"/>
          </a:xfrm>
          <a:custGeom>
            <a:avLst/>
            <a:gdLst/>
            <a:ahLst/>
            <a:cxnLst/>
            <a:rect l="l" t="t" r="r" b="b"/>
            <a:pathLst>
              <a:path w="346" h="346" extrusionOk="0">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2" name="Google Shape;1984;p97">
            <a:extLst>
              <a:ext uri="{FF2B5EF4-FFF2-40B4-BE49-F238E27FC236}">
                <a16:creationId xmlns:a16="http://schemas.microsoft.com/office/drawing/2014/main" id="{E8420F17-C1A2-D0B0-3F70-100604EAB0E7}"/>
              </a:ext>
            </a:extLst>
          </p:cNvPr>
          <p:cNvSpPr/>
          <p:nvPr/>
        </p:nvSpPr>
        <p:spPr>
          <a:xfrm>
            <a:off x="7421178" y="3854601"/>
            <a:ext cx="282273" cy="282273"/>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chemeClr val="tx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1800">
              <a:solidFill>
                <a:schemeClr val="dk1"/>
              </a:solidFill>
              <a:latin typeface="Arial"/>
              <a:ea typeface="Arial"/>
              <a:cs typeface="Arial"/>
              <a:sym typeface="Arial"/>
            </a:endParaRPr>
          </a:p>
        </p:txBody>
      </p:sp>
      <p:sp>
        <p:nvSpPr>
          <p:cNvPr id="53" name="Google Shape;1973;p97">
            <a:extLst>
              <a:ext uri="{FF2B5EF4-FFF2-40B4-BE49-F238E27FC236}">
                <a16:creationId xmlns:a16="http://schemas.microsoft.com/office/drawing/2014/main" id="{EA8EB5DA-D7B9-D8AD-98EA-8F9A80E795EF}"/>
              </a:ext>
            </a:extLst>
          </p:cNvPr>
          <p:cNvSpPr/>
          <p:nvPr/>
        </p:nvSpPr>
        <p:spPr>
          <a:xfrm>
            <a:off x="7421178" y="4537219"/>
            <a:ext cx="282273" cy="282273"/>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4" name="Google Shape;1978;p97">
            <a:extLst>
              <a:ext uri="{FF2B5EF4-FFF2-40B4-BE49-F238E27FC236}">
                <a16:creationId xmlns:a16="http://schemas.microsoft.com/office/drawing/2014/main" id="{F5A3FD28-E92B-ED1F-7D12-3226BF4AC422}"/>
              </a:ext>
            </a:extLst>
          </p:cNvPr>
          <p:cNvSpPr/>
          <p:nvPr/>
        </p:nvSpPr>
        <p:spPr>
          <a:xfrm>
            <a:off x="7421178" y="5219837"/>
            <a:ext cx="282273" cy="282273"/>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tx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lang="lv-LV" sz="1800">
              <a:solidFill>
                <a:schemeClr val="dk1"/>
              </a:solidFill>
              <a:latin typeface="Arial"/>
              <a:ea typeface="Arial"/>
              <a:cs typeface="Arial"/>
              <a:sym typeface="Arial"/>
            </a:endParaRPr>
          </a:p>
        </p:txBody>
      </p:sp>
      <p:sp>
        <p:nvSpPr>
          <p:cNvPr id="27" name="TextBox 26">
            <a:extLst>
              <a:ext uri="{FF2B5EF4-FFF2-40B4-BE49-F238E27FC236}">
                <a16:creationId xmlns:a16="http://schemas.microsoft.com/office/drawing/2014/main" id="{2D6405CD-2499-573E-A031-A68FA08F053E}"/>
              </a:ext>
            </a:extLst>
          </p:cNvPr>
          <p:cNvSpPr txBox="1"/>
          <p:nvPr/>
        </p:nvSpPr>
        <p:spPr>
          <a:xfrm>
            <a:off x="478629" y="2625090"/>
            <a:ext cx="4599852" cy="3797141"/>
          </a:xfrm>
          <a:prstGeom prst="rect">
            <a:avLst/>
          </a:prstGeom>
          <a:solidFill>
            <a:schemeClr val="bg1">
              <a:lumMod val="95000"/>
            </a:schemeClr>
          </a:solidFill>
        </p:spPr>
        <p:txBody>
          <a:bodyPr wrap="square" lIns="72000" tIns="72000" rIns="144000" bIns="0" rtlCol="0" anchor="t">
            <a:noAutofit/>
          </a:bodyPr>
          <a:lstStyle/>
          <a:p>
            <a:pPr marL="285750" indent="-285750">
              <a:lnSpc>
                <a:spcPct val="100000"/>
              </a:lnSpc>
              <a:spcAft>
                <a:spcPts val="300"/>
              </a:spcAft>
              <a:buSzPct val="100000"/>
              <a:buBlip>
                <a:blip r:embed="rId3"/>
              </a:buBlip>
            </a:pPr>
            <a:r>
              <a:rPr lang="lv-LV" sz="1400">
                <a:cs typeface="Times New Roman"/>
              </a:rPr>
              <a:t>Par Valsts civilās aizsardzības plānu </a:t>
            </a:r>
            <a:r>
              <a:rPr lang="lv-LV" sz="1400">
                <a:solidFill>
                  <a:srgbClr val="525A72"/>
                </a:solidFill>
                <a:cs typeface="Times New Roman"/>
              </a:rPr>
              <a:t>(vairāk 3.4. sadaļā)</a:t>
            </a:r>
          </a:p>
          <a:p>
            <a:pPr marL="285750" indent="-285750">
              <a:lnSpc>
                <a:spcPct val="100000"/>
              </a:lnSpc>
              <a:spcAft>
                <a:spcPts val="300"/>
              </a:spcAft>
              <a:buSzPct val="100000"/>
              <a:buBlip>
                <a:blip r:embed="rId3"/>
              </a:buBlip>
            </a:pPr>
            <a:r>
              <a:rPr lang="lv-LV" sz="1400">
                <a:cs typeface="Times New Roman"/>
              </a:rPr>
              <a:t>Nacionālās</a:t>
            </a:r>
            <a:r>
              <a:rPr lang="lv-LV" sz="1400" spc="-50">
                <a:cs typeface="Times New Roman"/>
              </a:rPr>
              <a:t> </a:t>
            </a:r>
            <a:r>
              <a:rPr lang="lv-LV" sz="1400">
                <a:cs typeface="Times New Roman"/>
              </a:rPr>
              <a:t>drošības</a:t>
            </a:r>
            <a:r>
              <a:rPr lang="lv-LV" sz="1400" spc="-45">
                <a:cs typeface="Times New Roman"/>
              </a:rPr>
              <a:t> </a:t>
            </a:r>
            <a:r>
              <a:rPr lang="lv-LV" sz="1400">
                <a:cs typeface="Times New Roman"/>
              </a:rPr>
              <a:t>likums</a:t>
            </a:r>
          </a:p>
          <a:p>
            <a:pPr marL="285750" indent="-285750">
              <a:lnSpc>
                <a:spcPct val="100000"/>
              </a:lnSpc>
              <a:spcAft>
                <a:spcPts val="300"/>
              </a:spcAft>
              <a:buSzPct val="100000"/>
              <a:buBlip>
                <a:blip r:embed="rId3"/>
              </a:buBlip>
            </a:pPr>
            <a:r>
              <a:rPr lang="lv-LV" sz="1400">
                <a:cs typeface="Times New Roman"/>
              </a:rPr>
              <a:t>Par ārkārtējo situāciju un izņēmuma stāvokli</a:t>
            </a:r>
          </a:p>
          <a:p>
            <a:pPr marL="285750" indent="-285750">
              <a:lnSpc>
                <a:spcPct val="100000"/>
              </a:lnSpc>
              <a:spcAft>
                <a:spcPts val="300"/>
              </a:spcAft>
              <a:buSzPct val="100000"/>
              <a:buBlip>
                <a:blip r:embed="rId3"/>
              </a:buBlip>
            </a:pPr>
            <a:r>
              <a:rPr lang="lv-LV" sz="1400">
                <a:cs typeface="Times New Roman"/>
              </a:rPr>
              <a:t>Valsts materiālo rezervju likums</a:t>
            </a:r>
          </a:p>
          <a:p>
            <a:pPr marL="285750" indent="-285750">
              <a:lnSpc>
                <a:spcPct val="100000"/>
              </a:lnSpc>
              <a:spcAft>
                <a:spcPts val="300"/>
              </a:spcAft>
              <a:buSzPct val="100000"/>
              <a:buBlip>
                <a:blip r:embed="rId3"/>
              </a:buBlip>
            </a:pPr>
            <a:r>
              <a:rPr lang="lv-LV" sz="1400">
                <a:cs typeface="Times New Roman"/>
              </a:rPr>
              <a:t>Ķīmisko vielu likums</a:t>
            </a:r>
          </a:p>
          <a:p>
            <a:pPr marL="285750" indent="-285750">
              <a:lnSpc>
                <a:spcPct val="100000"/>
              </a:lnSpc>
              <a:spcAft>
                <a:spcPts val="300"/>
              </a:spcAft>
              <a:buSzPct val="100000"/>
              <a:buBlip>
                <a:blip r:embed="rId3"/>
              </a:buBlip>
            </a:pPr>
            <a:r>
              <a:rPr lang="lv-LV" sz="1400">
                <a:cs typeface="Times New Roman"/>
              </a:rPr>
              <a:t>Par piesārņojumu</a:t>
            </a:r>
          </a:p>
          <a:p>
            <a:pPr marL="285750" indent="-285750">
              <a:spcAft>
                <a:spcPts val="300"/>
              </a:spcAft>
              <a:buSzPct val="100000"/>
              <a:buBlip>
                <a:blip r:embed="rId3"/>
              </a:buBlip>
            </a:pPr>
            <a:r>
              <a:rPr lang="lv-LV" sz="1400">
                <a:cs typeface="Times New Roman"/>
              </a:rPr>
              <a:t>Enerģētikas likums</a:t>
            </a:r>
            <a:endParaRPr lang="lv-LV" sz="1400" dirty="0">
              <a:cs typeface="Times New Roman"/>
            </a:endParaRPr>
          </a:p>
          <a:p>
            <a:pPr marL="285750" indent="-285750">
              <a:lnSpc>
                <a:spcPct val="100000"/>
              </a:lnSpc>
              <a:spcAft>
                <a:spcPts val="300"/>
              </a:spcAft>
              <a:buSzPct val="100000"/>
              <a:buBlip>
                <a:blip r:embed="rId3"/>
              </a:buBlip>
            </a:pPr>
            <a:r>
              <a:rPr lang="lv-LV" sz="1400">
                <a:cs typeface="Times New Roman"/>
              </a:rPr>
              <a:t>Par radiācijas drošību un kodoldrošību</a:t>
            </a:r>
          </a:p>
          <a:p>
            <a:pPr marL="285750" indent="-285750">
              <a:lnSpc>
                <a:spcPct val="100000"/>
              </a:lnSpc>
              <a:spcAft>
                <a:spcPts val="300"/>
              </a:spcAft>
              <a:buSzPct val="100000"/>
              <a:buBlip>
                <a:blip r:embed="rId3"/>
              </a:buBlip>
            </a:pPr>
            <a:r>
              <a:rPr lang="lv-LV" sz="1400">
                <a:cs typeface="Times New Roman"/>
              </a:rPr>
              <a:t>Bīstamo kravu aprites likums</a:t>
            </a:r>
          </a:p>
          <a:p>
            <a:pPr marL="285750" indent="-285750">
              <a:lnSpc>
                <a:spcPct val="100000"/>
              </a:lnSpc>
              <a:spcAft>
                <a:spcPts val="300"/>
              </a:spcAft>
              <a:buSzPct val="100000"/>
              <a:buBlip>
                <a:blip r:embed="rId3"/>
              </a:buBlip>
            </a:pPr>
            <a:r>
              <a:rPr lang="lv-LV" sz="1400">
                <a:cs typeface="Times New Roman"/>
              </a:rPr>
              <a:t>Ugunsdrošības un ugunsdzēsības likums</a:t>
            </a:r>
          </a:p>
          <a:p>
            <a:pPr marL="285750" indent="-285750">
              <a:lnSpc>
                <a:spcPct val="100000"/>
              </a:lnSpc>
              <a:spcAft>
                <a:spcPts val="300"/>
              </a:spcAft>
              <a:buSzPct val="100000"/>
              <a:buBlip>
                <a:blip r:embed="rId3"/>
              </a:buBlip>
            </a:pPr>
            <a:r>
              <a:rPr lang="lv-LV" sz="1400">
                <a:cs typeface="Times New Roman"/>
              </a:rPr>
              <a:t>Starptautiskās palīdzības likums</a:t>
            </a:r>
          </a:p>
          <a:p>
            <a:pPr marL="285750" indent="-285750">
              <a:lnSpc>
                <a:spcPct val="100000"/>
              </a:lnSpc>
              <a:spcAft>
                <a:spcPts val="300"/>
              </a:spcAft>
              <a:buSzPct val="100000"/>
              <a:buBlip>
                <a:blip r:embed="rId3"/>
              </a:buBlip>
            </a:pPr>
            <a:r>
              <a:rPr lang="lv-LV" sz="1400">
                <a:cs typeface="Times New Roman"/>
              </a:rPr>
              <a:t>Ārstniecības likums</a:t>
            </a:r>
          </a:p>
          <a:p>
            <a:pPr marL="285750" indent="-285750">
              <a:lnSpc>
                <a:spcPct val="100000"/>
              </a:lnSpc>
              <a:spcAft>
                <a:spcPts val="300"/>
              </a:spcAft>
              <a:buSzPct val="100000"/>
              <a:buBlip>
                <a:blip r:embed="rId3"/>
              </a:buBlip>
            </a:pPr>
            <a:r>
              <a:rPr lang="lv-LV" sz="1400">
                <a:cs typeface="Times New Roman"/>
              </a:rPr>
              <a:t>Epidemioloģiskās drošības likums</a:t>
            </a:r>
          </a:p>
          <a:p>
            <a:pPr marL="285750" indent="-285750">
              <a:lnSpc>
                <a:spcPct val="100000"/>
              </a:lnSpc>
              <a:spcAft>
                <a:spcPts val="300"/>
              </a:spcAft>
              <a:buSzPct val="100000"/>
              <a:buBlip>
                <a:blip r:embed="rId3"/>
              </a:buBlip>
            </a:pPr>
            <a:r>
              <a:rPr lang="lv-LV" sz="1400">
                <a:cs typeface="Times New Roman"/>
              </a:rPr>
              <a:t>u.c.</a:t>
            </a:r>
            <a:endParaRPr lang="lv-LV" sz="1400" b="1"/>
          </a:p>
        </p:txBody>
      </p:sp>
      <p:sp>
        <p:nvSpPr>
          <p:cNvPr id="45" name="Google Shape;1984;p97">
            <a:extLst>
              <a:ext uri="{FF2B5EF4-FFF2-40B4-BE49-F238E27FC236}">
                <a16:creationId xmlns:a16="http://schemas.microsoft.com/office/drawing/2014/main" id="{2041981A-11A6-9BA7-331A-38669E547A49}"/>
              </a:ext>
            </a:extLst>
          </p:cNvPr>
          <p:cNvSpPr/>
          <p:nvPr/>
        </p:nvSpPr>
        <p:spPr>
          <a:xfrm>
            <a:off x="4437884" y="5639957"/>
            <a:ext cx="360000" cy="360000"/>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chemeClr val="tx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1800">
              <a:solidFill>
                <a:schemeClr val="dk1"/>
              </a:solidFill>
              <a:latin typeface="Arial"/>
              <a:ea typeface="Arial"/>
              <a:cs typeface="Arial"/>
              <a:sym typeface="Arial"/>
            </a:endParaRPr>
          </a:p>
        </p:txBody>
      </p:sp>
      <p:sp>
        <p:nvSpPr>
          <p:cNvPr id="2" name="Satura vietturis 2">
            <a:extLst>
              <a:ext uri="{FF2B5EF4-FFF2-40B4-BE49-F238E27FC236}">
                <a16:creationId xmlns:a16="http://schemas.microsoft.com/office/drawing/2014/main" id="{99EBE929-5086-509F-AD07-D08D5C033061}"/>
              </a:ext>
            </a:extLst>
          </p:cNvPr>
          <p:cNvSpPr txBox="1">
            <a:spLocks/>
          </p:cNvSpPr>
          <p:nvPr/>
        </p:nvSpPr>
        <p:spPr>
          <a:xfrm>
            <a:off x="444873" y="2347595"/>
            <a:ext cx="4593807" cy="284163"/>
          </a:xfrm>
          <a:prstGeom prst="rect">
            <a:avLst/>
          </a:prstGeom>
          <a:solidFill>
            <a:srgbClr val="A8192D"/>
          </a:solidFill>
        </p:spPr>
        <p:txBody>
          <a:bodyPr vert="horz" wrap="square" lIns="144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sz="1400" dirty="0">
                <a:solidFill>
                  <a:schemeClr val="bg1"/>
                </a:solidFill>
              </a:rPr>
              <a:t>Citi saistošo likumu piemēri:</a:t>
            </a:r>
          </a:p>
        </p:txBody>
      </p:sp>
      <p:sp>
        <p:nvSpPr>
          <p:cNvPr id="3" name="Rectangle 2">
            <a:extLst>
              <a:ext uri="{FF2B5EF4-FFF2-40B4-BE49-F238E27FC236}">
                <a16:creationId xmlns:a16="http://schemas.microsoft.com/office/drawing/2014/main" id="{38E74F9D-F723-F56C-6D65-A1BC0F730074}"/>
              </a:ext>
            </a:extLst>
          </p:cNvPr>
          <p:cNvSpPr/>
          <p:nvPr/>
        </p:nvSpPr>
        <p:spPr>
          <a:xfrm>
            <a:off x="442911" y="2347596"/>
            <a:ext cx="72000" cy="284163"/>
          </a:xfrm>
          <a:prstGeom prst="rect">
            <a:avLst/>
          </a:prstGeom>
          <a:solidFill>
            <a:srgbClr val="CFD6E8"/>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5" name="TextBox 4">
            <a:extLst>
              <a:ext uri="{FF2B5EF4-FFF2-40B4-BE49-F238E27FC236}">
                <a16:creationId xmlns:a16="http://schemas.microsoft.com/office/drawing/2014/main" id="{F2A86895-E746-0EF0-DFA0-62FD03AC488C}"/>
              </a:ext>
            </a:extLst>
          </p:cNvPr>
          <p:cNvSpPr txBox="1"/>
          <p:nvPr/>
        </p:nvSpPr>
        <p:spPr>
          <a:xfrm>
            <a:off x="442913" y="1829572"/>
            <a:ext cx="4635570" cy="483421"/>
          </a:xfrm>
          <a:prstGeom prst="rect">
            <a:avLst/>
          </a:prstGeom>
          <a:solidFill>
            <a:schemeClr val="bg1">
              <a:lumMod val="95000"/>
            </a:schemeClr>
          </a:solidFill>
        </p:spPr>
        <p:txBody>
          <a:bodyPr wrap="square" lIns="72000" tIns="72000" rIns="144000" bIns="0" rtlCol="0">
            <a:noAutofit/>
          </a:bodyPr>
          <a:lstStyle/>
          <a:p>
            <a:pPr marL="285750" indent="-285750">
              <a:lnSpc>
                <a:spcPct val="100000"/>
              </a:lnSpc>
              <a:spcAft>
                <a:spcPts val="300"/>
              </a:spcAft>
              <a:buSzPct val="100000"/>
              <a:buBlip>
                <a:blip r:embed="rId3"/>
              </a:buBlip>
            </a:pPr>
            <a:r>
              <a:rPr lang="lv-LV" sz="1400" dirty="0">
                <a:cs typeface="Times New Roman"/>
              </a:rPr>
              <a:t>Civilās aizsardzības un katastrofas pārvaldīšanas likums (CAKPL)</a:t>
            </a:r>
          </a:p>
        </p:txBody>
      </p:sp>
      <p:sp>
        <p:nvSpPr>
          <p:cNvPr id="28" name="Rectangle 27">
            <a:extLst>
              <a:ext uri="{FF2B5EF4-FFF2-40B4-BE49-F238E27FC236}">
                <a16:creationId xmlns:a16="http://schemas.microsoft.com/office/drawing/2014/main" id="{4B436DA1-5D6D-C5CA-FF35-B921088B411A}"/>
              </a:ext>
            </a:extLst>
          </p:cNvPr>
          <p:cNvSpPr/>
          <p:nvPr/>
        </p:nvSpPr>
        <p:spPr>
          <a:xfrm>
            <a:off x="5006481" y="1819275"/>
            <a:ext cx="72000" cy="4352925"/>
          </a:xfrm>
          <a:prstGeom prst="rect">
            <a:avLst/>
          </a:prstGeom>
          <a:solidFill>
            <a:srgbClr val="A4A3B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nvGrpSpPr>
          <p:cNvPr id="43" name="Group 42">
            <a:extLst>
              <a:ext uri="{FF2B5EF4-FFF2-40B4-BE49-F238E27FC236}">
                <a16:creationId xmlns:a16="http://schemas.microsoft.com/office/drawing/2014/main" id="{D48C5550-88FE-CDE7-0DDA-5330E34DFE89}"/>
              </a:ext>
            </a:extLst>
          </p:cNvPr>
          <p:cNvGrpSpPr/>
          <p:nvPr/>
        </p:nvGrpSpPr>
        <p:grpSpPr>
          <a:xfrm>
            <a:off x="6393917" y="132067"/>
            <a:ext cx="5355171" cy="217488"/>
            <a:chOff x="5916613" y="132067"/>
            <a:chExt cx="5355171" cy="217488"/>
          </a:xfrm>
        </p:grpSpPr>
        <p:sp>
          <p:nvSpPr>
            <p:cNvPr id="44" name="Rectangle 43">
              <a:extLst>
                <a:ext uri="{FF2B5EF4-FFF2-40B4-BE49-F238E27FC236}">
                  <a16:creationId xmlns:a16="http://schemas.microsoft.com/office/drawing/2014/main" id="{C464FA50-81D7-5967-D41C-FBF0A3E9BD12}"/>
                </a:ext>
              </a:extLst>
            </p:cNvPr>
            <p:cNvSpPr/>
            <p:nvPr/>
          </p:nvSpPr>
          <p:spPr>
            <a:xfrm>
              <a:off x="591661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3.1</a:t>
              </a:r>
            </a:p>
          </p:txBody>
        </p:sp>
        <p:sp>
          <p:nvSpPr>
            <p:cNvPr id="46" name="Rectangle 45">
              <a:extLst>
                <a:ext uri="{FF2B5EF4-FFF2-40B4-BE49-F238E27FC236}">
                  <a16:creationId xmlns:a16="http://schemas.microsoft.com/office/drawing/2014/main" id="{DDA3A2F7-610F-DC57-1FBA-159485AC7F35}"/>
                </a:ext>
              </a:extLst>
            </p:cNvPr>
            <p:cNvSpPr/>
            <p:nvPr/>
          </p:nvSpPr>
          <p:spPr>
            <a:xfrm>
              <a:off x="615844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3.2</a:t>
              </a:r>
            </a:p>
          </p:txBody>
        </p:sp>
        <p:sp>
          <p:nvSpPr>
            <p:cNvPr id="47" name="Rectangle 46">
              <a:extLst>
                <a:ext uri="{FF2B5EF4-FFF2-40B4-BE49-F238E27FC236}">
                  <a16:creationId xmlns:a16="http://schemas.microsoft.com/office/drawing/2014/main" id="{039F4E2C-6D65-6D55-17F2-715E625605E5}"/>
                </a:ext>
              </a:extLst>
            </p:cNvPr>
            <p:cNvSpPr/>
            <p:nvPr/>
          </p:nvSpPr>
          <p:spPr>
            <a:xfrm>
              <a:off x="6400267" y="132067"/>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Tiesiskais regulējums civilās aizsardzības sistēmas darbības nodrošināšanai</a:t>
              </a:r>
            </a:p>
          </p:txBody>
        </p:sp>
        <p:sp>
          <p:nvSpPr>
            <p:cNvPr id="48" name="Rectangle 47">
              <a:extLst>
                <a:ext uri="{FF2B5EF4-FFF2-40B4-BE49-F238E27FC236}">
                  <a16:creationId xmlns:a16="http://schemas.microsoft.com/office/drawing/2014/main" id="{11504840-1252-17D9-82AD-ECA205E7E415}"/>
                </a:ext>
              </a:extLst>
            </p:cNvPr>
            <p:cNvSpPr/>
            <p:nvPr/>
          </p:nvSpPr>
          <p:spPr>
            <a:xfrm>
              <a:off x="1033030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49" name="Rectangle 48">
              <a:extLst>
                <a:ext uri="{FF2B5EF4-FFF2-40B4-BE49-F238E27FC236}">
                  <a16:creationId xmlns:a16="http://schemas.microsoft.com/office/drawing/2014/main" id="{FEC2F91F-FDDA-092F-176C-B3B629688C8F}"/>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55" name="Rectangle 54">
              <a:extLst>
                <a:ext uri="{FF2B5EF4-FFF2-40B4-BE49-F238E27FC236}">
                  <a16:creationId xmlns:a16="http://schemas.microsoft.com/office/drawing/2014/main" id="{E28DCDAA-A184-77FA-A381-2EF05E12FDE1}"/>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56" name="Rectangle 55">
              <a:extLst>
                <a:ext uri="{FF2B5EF4-FFF2-40B4-BE49-F238E27FC236}">
                  <a16:creationId xmlns:a16="http://schemas.microsoft.com/office/drawing/2014/main" id="{3AD03F7A-C30D-FD3B-F57B-2621117213FC}"/>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3.6</a:t>
              </a:r>
            </a:p>
          </p:txBody>
        </p:sp>
      </p:grpSp>
      <p:sp>
        <p:nvSpPr>
          <p:cNvPr id="6" name="Rectangle 5">
            <a:extLst>
              <a:ext uri="{FF2B5EF4-FFF2-40B4-BE49-F238E27FC236}">
                <a16:creationId xmlns:a16="http://schemas.microsoft.com/office/drawing/2014/main" id="{BB5AE894-C7E9-7EC5-6F97-2F99D72E73F5}"/>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27851267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atura vietturis 2">
            <a:extLst>
              <a:ext uri="{FF2B5EF4-FFF2-40B4-BE49-F238E27FC236}">
                <a16:creationId xmlns:a16="http://schemas.microsoft.com/office/drawing/2014/main" id="{27F43C28-AECB-FD5D-4993-0D32C4976748}"/>
              </a:ext>
            </a:extLst>
          </p:cNvPr>
          <p:cNvSpPr txBox="1">
            <a:spLocks/>
          </p:cNvSpPr>
          <p:nvPr/>
        </p:nvSpPr>
        <p:spPr>
          <a:xfrm>
            <a:off x="444873" y="1819275"/>
            <a:ext cx="4593807" cy="284163"/>
          </a:xfrm>
          <a:prstGeom prst="rect">
            <a:avLst/>
          </a:prstGeom>
          <a:solidFill>
            <a:srgbClr val="CFD6E8"/>
          </a:solidFill>
        </p:spPr>
        <p:txBody>
          <a:bodyPr vert="horz" wrap="square" lIns="144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sz="1400">
                <a:solidFill>
                  <a:schemeClr val="tx1"/>
                </a:solidFill>
              </a:rPr>
              <a:t>Ministru kabineta (MK) noteikumu</a:t>
            </a:r>
            <a:r>
              <a:rPr lang="lv-LV" sz="1400" dirty="0">
                <a:solidFill>
                  <a:schemeClr val="tx1"/>
                </a:solidFill>
              </a:rPr>
              <a:t> piemēri</a:t>
            </a:r>
            <a:r>
              <a:rPr lang="lv-LV" sz="1400">
                <a:solidFill>
                  <a:schemeClr val="tx1"/>
                </a:solidFill>
              </a:rPr>
              <a:t>:</a:t>
            </a:r>
            <a:endParaRPr lang="lv-LV" sz="1400" dirty="0">
              <a:solidFill>
                <a:schemeClr val="tx1"/>
              </a:solidFill>
            </a:endParaRPr>
          </a:p>
        </p:txBody>
      </p:sp>
      <p:sp>
        <p:nvSpPr>
          <p:cNvPr id="3" name="Rectangle 2">
            <a:extLst>
              <a:ext uri="{FF2B5EF4-FFF2-40B4-BE49-F238E27FC236}">
                <a16:creationId xmlns:a16="http://schemas.microsoft.com/office/drawing/2014/main" id="{CB552A29-92DA-CE38-2B3E-BCA06BA97D53}"/>
              </a:ext>
            </a:extLst>
          </p:cNvPr>
          <p:cNvSpPr/>
          <p:nvPr/>
        </p:nvSpPr>
        <p:spPr>
          <a:xfrm>
            <a:off x="442911" y="1819276"/>
            <a:ext cx="72000" cy="284163"/>
          </a:xfrm>
          <a:prstGeom prst="rect">
            <a:avLst/>
          </a:prstGeom>
          <a:solidFill>
            <a:srgbClr val="A8192D"/>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cxnSp>
        <p:nvCxnSpPr>
          <p:cNvPr id="8" name="Straight Connector 7">
            <a:extLst>
              <a:ext uri="{FF2B5EF4-FFF2-40B4-BE49-F238E27FC236}">
                <a16:creationId xmlns:a16="http://schemas.microsoft.com/office/drawing/2014/main" id="{E94534AD-FA19-97C1-A2D3-EB1064D893A3}"/>
              </a:ext>
            </a:extLst>
          </p:cNvPr>
          <p:cNvCxnSpPr>
            <a:cxnSpLocks/>
          </p:cNvCxnSpPr>
          <p:nvPr/>
        </p:nvCxnSpPr>
        <p:spPr>
          <a:xfrm>
            <a:off x="5078481" y="4645224"/>
            <a:ext cx="1832859" cy="0"/>
          </a:xfrm>
          <a:prstGeom prst="line">
            <a:avLst/>
          </a:prstGeom>
          <a:ln w="38100" cap="sq">
            <a:solidFill>
              <a:srgbClr val="525A72"/>
            </a:solidFill>
          </a:ln>
        </p:spPr>
        <p:style>
          <a:lnRef idx="1">
            <a:schemeClr val="accent1"/>
          </a:lnRef>
          <a:fillRef idx="0">
            <a:schemeClr val="accent1"/>
          </a:fillRef>
          <a:effectRef idx="0">
            <a:schemeClr val="dk1"/>
          </a:effectRef>
          <a:fontRef idx="minor">
            <a:schemeClr val="lt1"/>
          </a:fontRef>
        </p:style>
      </p:cxnSp>
      <p:sp>
        <p:nvSpPr>
          <p:cNvPr id="57346" name="Title 1">
            <a:extLst>
              <a:ext uri="{FF2B5EF4-FFF2-40B4-BE49-F238E27FC236}">
                <a16:creationId xmlns:a16="http://schemas.microsoft.com/office/drawing/2014/main" id="{FCA19F51-1289-1EC9-1082-2616C6DFFA9F}"/>
              </a:ext>
            </a:extLst>
          </p:cNvPr>
          <p:cNvSpPr>
            <a:spLocks noGrp="1"/>
          </p:cNvSpPr>
          <p:nvPr>
            <p:ph type="title"/>
          </p:nvPr>
        </p:nvSpPr>
        <p:spPr>
          <a:xfrm>
            <a:off x="442913" y="431800"/>
            <a:ext cx="11306175" cy="1387475"/>
          </a:xfrm>
        </p:spPr>
        <p:txBody>
          <a:bodyPr vert="horz">
            <a:normAutofit/>
          </a:bodyPr>
          <a:lstStyle/>
          <a:p>
            <a:r>
              <a:rPr lang="lv-LV" altLang="lv-LV"/>
              <a:t>Civilās aizsardzības normatīvo aktu pakļautības sistēmas skaidrojums</a:t>
            </a:r>
            <a:endParaRPr lang="lv-LV"/>
          </a:p>
        </p:txBody>
      </p:sp>
      <p:sp>
        <p:nvSpPr>
          <p:cNvPr id="4" name="Slide Number Placeholder 3">
            <a:extLst>
              <a:ext uri="{FF2B5EF4-FFF2-40B4-BE49-F238E27FC236}">
                <a16:creationId xmlns:a16="http://schemas.microsoft.com/office/drawing/2014/main" id="{5A61784A-59B7-DFB2-948F-11357F6AD9AC}"/>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2C999B-8A19-4CBE-B8CE-8064C986E16F}" type="slidenum">
              <a:rPr lang="lv-LV" altLang="en-US"/>
              <a:pPr/>
              <a:t>15</a:t>
            </a:fld>
            <a:endParaRPr lang="lv-LV" altLang="en-US"/>
          </a:p>
        </p:txBody>
      </p:sp>
      <p:cxnSp>
        <p:nvCxnSpPr>
          <p:cNvPr id="23" name="Straight Connector 22">
            <a:extLst>
              <a:ext uri="{FF2B5EF4-FFF2-40B4-BE49-F238E27FC236}">
                <a16:creationId xmlns:a16="http://schemas.microsoft.com/office/drawing/2014/main" id="{E8846961-D91A-20AF-7FE8-DFABE1D41867}"/>
              </a:ext>
            </a:extLst>
          </p:cNvPr>
          <p:cNvCxnSpPr>
            <a:cxnSpLocks/>
          </p:cNvCxnSpPr>
          <p:nvPr/>
        </p:nvCxnSpPr>
        <p:spPr>
          <a:xfrm>
            <a:off x="7471144" y="2971810"/>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4" name="Straight Connector 23">
            <a:extLst>
              <a:ext uri="{FF2B5EF4-FFF2-40B4-BE49-F238E27FC236}">
                <a16:creationId xmlns:a16="http://schemas.microsoft.com/office/drawing/2014/main" id="{AC76435C-6965-2044-9A7C-81DC1657CB77}"/>
              </a:ext>
            </a:extLst>
          </p:cNvPr>
          <p:cNvCxnSpPr>
            <a:cxnSpLocks/>
          </p:cNvCxnSpPr>
          <p:nvPr/>
        </p:nvCxnSpPr>
        <p:spPr>
          <a:xfrm>
            <a:off x="7471144" y="3654428"/>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5" name="Straight Connector 24">
            <a:extLst>
              <a:ext uri="{FF2B5EF4-FFF2-40B4-BE49-F238E27FC236}">
                <a16:creationId xmlns:a16="http://schemas.microsoft.com/office/drawing/2014/main" id="{D9DA443E-4298-3849-1482-AB7D4704719D}"/>
              </a:ext>
            </a:extLst>
          </p:cNvPr>
          <p:cNvCxnSpPr>
            <a:cxnSpLocks/>
          </p:cNvCxnSpPr>
          <p:nvPr/>
        </p:nvCxnSpPr>
        <p:spPr>
          <a:xfrm>
            <a:off x="7471144" y="4337047"/>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6" name="Straight Connector 25">
            <a:extLst>
              <a:ext uri="{FF2B5EF4-FFF2-40B4-BE49-F238E27FC236}">
                <a16:creationId xmlns:a16="http://schemas.microsoft.com/office/drawing/2014/main" id="{ECC3D074-804F-5878-A908-4C986877F108}"/>
              </a:ext>
            </a:extLst>
          </p:cNvPr>
          <p:cNvCxnSpPr>
            <a:cxnSpLocks/>
          </p:cNvCxnSpPr>
          <p:nvPr/>
        </p:nvCxnSpPr>
        <p:spPr>
          <a:xfrm>
            <a:off x="7471144" y="5019665"/>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17" name="Rectangle 16">
            <a:extLst>
              <a:ext uri="{FF2B5EF4-FFF2-40B4-BE49-F238E27FC236}">
                <a16:creationId xmlns:a16="http://schemas.microsoft.com/office/drawing/2014/main" id="{B6F948A6-0922-23DB-91DD-ACCDC742353D}"/>
              </a:ext>
            </a:extLst>
          </p:cNvPr>
          <p:cNvSpPr/>
          <p:nvPr/>
        </p:nvSpPr>
        <p:spPr>
          <a:xfrm>
            <a:off x="9466719" y="2554483"/>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kern="1200">
                <a:solidFill>
                  <a:schemeClr val="tx2"/>
                </a:solidFill>
              </a:rPr>
              <a:t>Satversme</a:t>
            </a:r>
          </a:p>
        </p:txBody>
      </p:sp>
      <p:sp>
        <p:nvSpPr>
          <p:cNvPr id="18" name="Rectangle 17">
            <a:extLst>
              <a:ext uri="{FF2B5EF4-FFF2-40B4-BE49-F238E27FC236}">
                <a16:creationId xmlns:a16="http://schemas.microsoft.com/office/drawing/2014/main" id="{3D37D2FC-305C-2948-9261-01531F1B517B}"/>
              </a:ext>
            </a:extLst>
          </p:cNvPr>
          <p:cNvSpPr/>
          <p:nvPr/>
        </p:nvSpPr>
        <p:spPr>
          <a:xfrm>
            <a:off x="9466719" y="3237101"/>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Starptautisko tiesību normas</a:t>
            </a:r>
          </a:p>
        </p:txBody>
      </p:sp>
      <p:sp>
        <p:nvSpPr>
          <p:cNvPr id="19" name="Rectangle 18">
            <a:extLst>
              <a:ext uri="{FF2B5EF4-FFF2-40B4-BE49-F238E27FC236}">
                <a16:creationId xmlns:a16="http://schemas.microsoft.com/office/drawing/2014/main" id="{F2A1576E-AA22-F7BF-2F83-839482ADA18C}"/>
              </a:ext>
            </a:extLst>
          </p:cNvPr>
          <p:cNvSpPr/>
          <p:nvPr/>
        </p:nvSpPr>
        <p:spPr>
          <a:xfrm>
            <a:off x="9466719" y="3898787"/>
            <a:ext cx="2178880"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kern="1200">
                <a:solidFill>
                  <a:schemeClr val="tx2"/>
                </a:solidFill>
              </a:rPr>
              <a:t>Likumi</a:t>
            </a:r>
          </a:p>
        </p:txBody>
      </p:sp>
      <p:sp>
        <p:nvSpPr>
          <p:cNvPr id="20" name="Rectangle 19">
            <a:extLst>
              <a:ext uri="{FF2B5EF4-FFF2-40B4-BE49-F238E27FC236}">
                <a16:creationId xmlns:a16="http://schemas.microsoft.com/office/drawing/2014/main" id="{83FBD7EB-47E2-E2C9-A0E2-1AF68270CE5A}"/>
              </a:ext>
            </a:extLst>
          </p:cNvPr>
          <p:cNvSpPr/>
          <p:nvPr/>
        </p:nvSpPr>
        <p:spPr>
          <a:xfrm>
            <a:off x="9158774" y="4581406"/>
            <a:ext cx="2486825"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b="1" kern="1200">
                <a:solidFill>
                  <a:schemeClr val="tx1"/>
                </a:solidFill>
              </a:rPr>
              <a:t>Ministru kabineta noteikumi</a:t>
            </a:r>
          </a:p>
        </p:txBody>
      </p:sp>
      <p:sp>
        <p:nvSpPr>
          <p:cNvPr id="21" name="Rectangle 20">
            <a:extLst>
              <a:ext uri="{FF2B5EF4-FFF2-40B4-BE49-F238E27FC236}">
                <a16:creationId xmlns:a16="http://schemas.microsoft.com/office/drawing/2014/main" id="{3437E61C-571D-87C4-E1D3-99CE2EEEE763}"/>
              </a:ext>
            </a:extLst>
          </p:cNvPr>
          <p:cNvSpPr/>
          <p:nvPr/>
        </p:nvSpPr>
        <p:spPr>
          <a:xfrm>
            <a:off x="9467126" y="5284956"/>
            <a:ext cx="2178473"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Pašvaldību saistošie noteikumi</a:t>
            </a:r>
          </a:p>
        </p:txBody>
      </p:sp>
      <p:sp>
        <p:nvSpPr>
          <p:cNvPr id="15" name="Freeform: Shape 14">
            <a:extLst>
              <a:ext uri="{FF2B5EF4-FFF2-40B4-BE49-F238E27FC236}">
                <a16:creationId xmlns:a16="http://schemas.microsoft.com/office/drawing/2014/main" id="{DEBA95F2-D529-A6BC-6AC4-DCFF6790B4C7}"/>
              </a:ext>
            </a:extLst>
          </p:cNvPr>
          <p:cNvSpPr/>
          <p:nvPr/>
        </p:nvSpPr>
        <p:spPr>
          <a:xfrm>
            <a:off x="5566739" y="5019665"/>
            <a:ext cx="3991151" cy="682618"/>
          </a:xfrm>
          <a:custGeom>
            <a:avLst/>
            <a:gdLst>
              <a:gd name="connsiteX0" fmla="*/ 0 w 5949107"/>
              <a:gd name="connsiteY0" fmla="*/ 977563 h 977563"/>
              <a:gd name="connsiteX1" fmla="*/ 594916 w 5949107"/>
              <a:gd name="connsiteY1" fmla="*/ 0 h 977563"/>
              <a:gd name="connsiteX2" fmla="*/ 5354191 w 5949107"/>
              <a:gd name="connsiteY2" fmla="*/ 0 h 977563"/>
              <a:gd name="connsiteX3" fmla="*/ 5949107 w 5949107"/>
              <a:gd name="connsiteY3" fmla="*/ 977563 h 977563"/>
              <a:gd name="connsiteX4" fmla="*/ 0 w 5949107"/>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9107" h="977563">
                <a:moveTo>
                  <a:pt x="0" y="977563"/>
                </a:moveTo>
                <a:lnTo>
                  <a:pt x="594916" y="0"/>
                </a:lnTo>
                <a:lnTo>
                  <a:pt x="5354191" y="0"/>
                </a:lnTo>
                <a:lnTo>
                  <a:pt x="5949107"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5223" tIns="24130" rIns="1065224"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1" name="Freeform: Shape 10">
            <a:extLst>
              <a:ext uri="{FF2B5EF4-FFF2-40B4-BE49-F238E27FC236}">
                <a16:creationId xmlns:a16="http://schemas.microsoft.com/office/drawing/2014/main" id="{6B97B1CC-1E29-3BF1-7F3B-3E1A3CAFC42B}"/>
              </a:ext>
            </a:extLst>
          </p:cNvPr>
          <p:cNvSpPr/>
          <p:nvPr/>
        </p:nvSpPr>
        <p:spPr>
          <a:xfrm>
            <a:off x="7163199" y="2289192"/>
            <a:ext cx="798230" cy="682618"/>
          </a:xfrm>
          <a:custGeom>
            <a:avLst/>
            <a:gdLst>
              <a:gd name="connsiteX0" fmla="*/ 0 w 1189821"/>
              <a:gd name="connsiteY0" fmla="*/ 977563 h 977563"/>
              <a:gd name="connsiteX1" fmla="*/ 594911 w 1189821"/>
              <a:gd name="connsiteY1" fmla="*/ 0 h 977563"/>
              <a:gd name="connsiteX2" fmla="*/ 594911 w 1189821"/>
              <a:gd name="connsiteY2" fmla="*/ 0 h 977563"/>
              <a:gd name="connsiteX3" fmla="*/ 1189821 w 1189821"/>
              <a:gd name="connsiteY3" fmla="*/ 977563 h 977563"/>
              <a:gd name="connsiteX4" fmla="*/ 0 w 1189821"/>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821" h="977563">
                <a:moveTo>
                  <a:pt x="0" y="977563"/>
                </a:moveTo>
                <a:lnTo>
                  <a:pt x="594911" y="0"/>
                </a:lnTo>
                <a:lnTo>
                  <a:pt x="594911" y="0"/>
                </a:lnTo>
                <a:lnTo>
                  <a:pt x="1189821"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2" name="Freeform: Shape 11">
            <a:extLst>
              <a:ext uri="{FF2B5EF4-FFF2-40B4-BE49-F238E27FC236}">
                <a16:creationId xmlns:a16="http://schemas.microsoft.com/office/drawing/2014/main" id="{8C9FDD50-3ECC-4B56-4C39-6AB999970B00}"/>
              </a:ext>
            </a:extLst>
          </p:cNvPr>
          <p:cNvSpPr/>
          <p:nvPr/>
        </p:nvSpPr>
        <p:spPr>
          <a:xfrm>
            <a:off x="6764084" y="2971810"/>
            <a:ext cx="1596460" cy="682618"/>
          </a:xfrm>
          <a:custGeom>
            <a:avLst/>
            <a:gdLst>
              <a:gd name="connsiteX0" fmla="*/ 0 w 2379643"/>
              <a:gd name="connsiteY0" fmla="*/ 977563 h 977563"/>
              <a:gd name="connsiteX1" fmla="*/ 594916 w 2379643"/>
              <a:gd name="connsiteY1" fmla="*/ 0 h 977563"/>
              <a:gd name="connsiteX2" fmla="*/ 1784727 w 2379643"/>
              <a:gd name="connsiteY2" fmla="*/ 0 h 977563"/>
              <a:gd name="connsiteX3" fmla="*/ 2379643 w 2379643"/>
              <a:gd name="connsiteY3" fmla="*/ 977563 h 977563"/>
              <a:gd name="connsiteX4" fmla="*/ 0 w 2379643"/>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643" h="977563">
                <a:moveTo>
                  <a:pt x="0" y="977563"/>
                </a:moveTo>
                <a:lnTo>
                  <a:pt x="594916" y="0"/>
                </a:lnTo>
                <a:lnTo>
                  <a:pt x="1784727" y="0"/>
                </a:lnTo>
                <a:lnTo>
                  <a:pt x="2379643"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0567" tIns="24130" rIns="440568"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3" name="Freeform: Shape 12">
            <a:extLst>
              <a:ext uri="{FF2B5EF4-FFF2-40B4-BE49-F238E27FC236}">
                <a16:creationId xmlns:a16="http://schemas.microsoft.com/office/drawing/2014/main" id="{D9E2DB3C-BBE6-5407-30D9-5C89B4281328}"/>
              </a:ext>
            </a:extLst>
          </p:cNvPr>
          <p:cNvSpPr/>
          <p:nvPr/>
        </p:nvSpPr>
        <p:spPr>
          <a:xfrm>
            <a:off x="6364969" y="3654428"/>
            <a:ext cx="2394691" cy="682618"/>
          </a:xfrm>
          <a:custGeom>
            <a:avLst/>
            <a:gdLst>
              <a:gd name="connsiteX0" fmla="*/ 0 w 3569464"/>
              <a:gd name="connsiteY0" fmla="*/ 977563 h 977563"/>
              <a:gd name="connsiteX1" fmla="*/ 594916 w 3569464"/>
              <a:gd name="connsiteY1" fmla="*/ 0 h 977563"/>
              <a:gd name="connsiteX2" fmla="*/ 2974548 w 3569464"/>
              <a:gd name="connsiteY2" fmla="*/ 0 h 977563"/>
              <a:gd name="connsiteX3" fmla="*/ 3569464 w 3569464"/>
              <a:gd name="connsiteY3" fmla="*/ 977563 h 977563"/>
              <a:gd name="connsiteX4" fmla="*/ 0 w 3569464"/>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9464" h="977563">
                <a:moveTo>
                  <a:pt x="0" y="977563"/>
                </a:moveTo>
                <a:lnTo>
                  <a:pt x="594916" y="0"/>
                </a:lnTo>
                <a:lnTo>
                  <a:pt x="2974548" y="0"/>
                </a:lnTo>
                <a:lnTo>
                  <a:pt x="3569464"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8786" tIns="24130" rIns="648786"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4" name="Freeform: Shape 13">
            <a:extLst>
              <a:ext uri="{FF2B5EF4-FFF2-40B4-BE49-F238E27FC236}">
                <a16:creationId xmlns:a16="http://schemas.microsoft.com/office/drawing/2014/main" id="{139E8CFE-F242-9EAC-2FA5-46CE02F3EA12}"/>
              </a:ext>
            </a:extLst>
          </p:cNvPr>
          <p:cNvSpPr/>
          <p:nvPr/>
        </p:nvSpPr>
        <p:spPr>
          <a:xfrm>
            <a:off x="5965853" y="4337047"/>
            <a:ext cx="3192921" cy="682618"/>
          </a:xfrm>
          <a:custGeom>
            <a:avLst/>
            <a:gdLst>
              <a:gd name="connsiteX0" fmla="*/ 0 w 4759286"/>
              <a:gd name="connsiteY0" fmla="*/ 977563 h 977563"/>
              <a:gd name="connsiteX1" fmla="*/ 594916 w 4759286"/>
              <a:gd name="connsiteY1" fmla="*/ 0 h 977563"/>
              <a:gd name="connsiteX2" fmla="*/ 4164370 w 4759286"/>
              <a:gd name="connsiteY2" fmla="*/ 0 h 977563"/>
              <a:gd name="connsiteX3" fmla="*/ 4759286 w 4759286"/>
              <a:gd name="connsiteY3" fmla="*/ 977563 h 977563"/>
              <a:gd name="connsiteX4" fmla="*/ 0 w 4759286"/>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9286" h="977563">
                <a:moveTo>
                  <a:pt x="0" y="977563"/>
                </a:moveTo>
                <a:lnTo>
                  <a:pt x="594916" y="0"/>
                </a:lnTo>
                <a:lnTo>
                  <a:pt x="4164370" y="0"/>
                </a:lnTo>
                <a:lnTo>
                  <a:pt x="4759286" y="977563"/>
                </a:lnTo>
                <a:lnTo>
                  <a:pt x="0" y="977563"/>
                </a:lnTo>
                <a:close/>
              </a:path>
            </a:pathLst>
          </a:custGeom>
          <a:solidFill>
            <a:srgbClr val="525A7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57005" tIns="24130" rIns="857005"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50" name="Google Shape;1488;p91">
            <a:extLst>
              <a:ext uri="{FF2B5EF4-FFF2-40B4-BE49-F238E27FC236}">
                <a16:creationId xmlns:a16="http://schemas.microsoft.com/office/drawing/2014/main" id="{D9C6F400-E18F-9139-A3C2-56BDA98A0FB1}"/>
              </a:ext>
            </a:extLst>
          </p:cNvPr>
          <p:cNvSpPr/>
          <p:nvPr/>
        </p:nvSpPr>
        <p:spPr>
          <a:xfrm>
            <a:off x="7421178" y="2630501"/>
            <a:ext cx="282273" cy="282273"/>
          </a:xfrm>
          <a:custGeom>
            <a:avLst/>
            <a:gdLst/>
            <a:ahLst/>
            <a:cxnLst/>
            <a:rect l="l" t="t" r="r" b="b"/>
            <a:pathLst>
              <a:path w="395" h="396" extrusionOk="0">
                <a:moveTo>
                  <a:pt x="0" y="0"/>
                </a:moveTo>
                <a:lnTo>
                  <a:pt x="0" y="396"/>
                </a:lnTo>
                <a:lnTo>
                  <a:pt x="395" y="396"/>
                </a:lnTo>
                <a:lnTo>
                  <a:pt x="395" y="0"/>
                </a:lnTo>
                <a:lnTo>
                  <a:pt x="0" y="0"/>
                </a:lnTo>
                <a:close/>
                <a:moveTo>
                  <a:pt x="378" y="379"/>
                </a:moveTo>
                <a:lnTo>
                  <a:pt x="17" y="379"/>
                </a:lnTo>
                <a:lnTo>
                  <a:pt x="17" y="16"/>
                </a:lnTo>
                <a:lnTo>
                  <a:pt x="378" y="16"/>
                </a:lnTo>
                <a:lnTo>
                  <a:pt x="378" y="379"/>
                </a:lnTo>
                <a:close/>
                <a:moveTo>
                  <a:pt x="343" y="346"/>
                </a:moveTo>
                <a:lnTo>
                  <a:pt x="50" y="346"/>
                </a:lnTo>
                <a:lnTo>
                  <a:pt x="50" y="329"/>
                </a:lnTo>
                <a:lnTo>
                  <a:pt x="343" y="329"/>
                </a:lnTo>
                <a:lnTo>
                  <a:pt x="343" y="346"/>
                </a:lnTo>
                <a:close/>
                <a:moveTo>
                  <a:pt x="343" y="140"/>
                </a:moveTo>
                <a:lnTo>
                  <a:pt x="207" y="140"/>
                </a:lnTo>
                <a:lnTo>
                  <a:pt x="207" y="115"/>
                </a:lnTo>
                <a:lnTo>
                  <a:pt x="237" y="115"/>
                </a:lnTo>
                <a:lnTo>
                  <a:pt x="237" y="130"/>
                </a:lnTo>
                <a:lnTo>
                  <a:pt x="289" y="130"/>
                </a:lnTo>
                <a:lnTo>
                  <a:pt x="289" y="75"/>
                </a:lnTo>
                <a:lnTo>
                  <a:pt x="255" y="75"/>
                </a:lnTo>
                <a:lnTo>
                  <a:pt x="255" y="54"/>
                </a:lnTo>
                <a:lnTo>
                  <a:pt x="190" y="54"/>
                </a:lnTo>
                <a:lnTo>
                  <a:pt x="190" y="140"/>
                </a:lnTo>
                <a:lnTo>
                  <a:pt x="50" y="140"/>
                </a:lnTo>
                <a:lnTo>
                  <a:pt x="50" y="157"/>
                </a:lnTo>
                <a:lnTo>
                  <a:pt x="343" y="157"/>
                </a:lnTo>
                <a:lnTo>
                  <a:pt x="343" y="140"/>
                </a:lnTo>
                <a:close/>
                <a:moveTo>
                  <a:pt x="273" y="92"/>
                </a:moveTo>
                <a:lnTo>
                  <a:pt x="273" y="114"/>
                </a:lnTo>
                <a:lnTo>
                  <a:pt x="255" y="114"/>
                </a:lnTo>
                <a:lnTo>
                  <a:pt x="255" y="92"/>
                </a:lnTo>
                <a:lnTo>
                  <a:pt x="273" y="92"/>
                </a:lnTo>
                <a:close/>
                <a:moveTo>
                  <a:pt x="207" y="71"/>
                </a:moveTo>
                <a:lnTo>
                  <a:pt x="237" y="71"/>
                </a:lnTo>
                <a:lnTo>
                  <a:pt x="237" y="75"/>
                </a:lnTo>
                <a:lnTo>
                  <a:pt x="237" y="98"/>
                </a:lnTo>
                <a:lnTo>
                  <a:pt x="207" y="98"/>
                </a:lnTo>
                <a:lnTo>
                  <a:pt x="207" y="71"/>
                </a:lnTo>
                <a:close/>
                <a:moveTo>
                  <a:pt x="123" y="320"/>
                </a:moveTo>
                <a:lnTo>
                  <a:pt x="123" y="167"/>
                </a:lnTo>
                <a:lnTo>
                  <a:pt x="73" y="167"/>
                </a:lnTo>
                <a:lnTo>
                  <a:pt x="73" y="320"/>
                </a:lnTo>
                <a:lnTo>
                  <a:pt x="123" y="320"/>
                </a:lnTo>
                <a:close/>
                <a:moveTo>
                  <a:pt x="90" y="185"/>
                </a:moveTo>
                <a:lnTo>
                  <a:pt x="106" y="185"/>
                </a:lnTo>
                <a:lnTo>
                  <a:pt x="106" y="302"/>
                </a:lnTo>
                <a:lnTo>
                  <a:pt x="90" y="302"/>
                </a:lnTo>
                <a:lnTo>
                  <a:pt x="90" y="185"/>
                </a:lnTo>
                <a:close/>
                <a:moveTo>
                  <a:pt x="189" y="320"/>
                </a:moveTo>
                <a:lnTo>
                  <a:pt x="189" y="167"/>
                </a:lnTo>
                <a:lnTo>
                  <a:pt x="138" y="167"/>
                </a:lnTo>
                <a:lnTo>
                  <a:pt x="138" y="320"/>
                </a:lnTo>
                <a:lnTo>
                  <a:pt x="189" y="320"/>
                </a:lnTo>
                <a:close/>
                <a:moveTo>
                  <a:pt x="155" y="185"/>
                </a:moveTo>
                <a:lnTo>
                  <a:pt x="172" y="185"/>
                </a:lnTo>
                <a:lnTo>
                  <a:pt x="172" y="302"/>
                </a:lnTo>
                <a:lnTo>
                  <a:pt x="155" y="302"/>
                </a:lnTo>
                <a:lnTo>
                  <a:pt x="155" y="185"/>
                </a:lnTo>
                <a:close/>
                <a:moveTo>
                  <a:pt x="255" y="320"/>
                </a:moveTo>
                <a:lnTo>
                  <a:pt x="255" y="167"/>
                </a:lnTo>
                <a:lnTo>
                  <a:pt x="204" y="167"/>
                </a:lnTo>
                <a:lnTo>
                  <a:pt x="204" y="320"/>
                </a:lnTo>
                <a:lnTo>
                  <a:pt x="255" y="320"/>
                </a:lnTo>
                <a:close/>
                <a:moveTo>
                  <a:pt x="220" y="185"/>
                </a:moveTo>
                <a:lnTo>
                  <a:pt x="237" y="185"/>
                </a:lnTo>
                <a:lnTo>
                  <a:pt x="237" y="302"/>
                </a:lnTo>
                <a:lnTo>
                  <a:pt x="220" y="302"/>
                </a:lnTo>
                <a:lnTo>
                  <a:pt x="220" y="185"/>
                </a:lnTo>
                <a:close/>
                <a:moveTo>
                  <a:pt x="320" y="320"/>
                </a:moveTo>
                <a:lnTo>
                  <a:pt x="320" y="167"/>
                </a:lnTo>
                <a:lnTo>
                  <a:pt x="269" y="167"/>
                </a:lnTo>
                <a:lnTo>
                  <a:pt x="269" y="320"/>
                </a:lnTo>
                <a:lnTo>
                  <a:pt x="320" y="320"/>
                </a:lnTo>
                <a:close/>
                <a:moveTo>
                  <a:pt x="287" y="185"/>
                </a:moveTo>
                <a:lnTo>
                  <a:pt x="304" y="185"/>
                </a:lnTo>
                <a:lnTo>
                  <a:pt x="304" y="302"/>
                </a:lnTo>
                <a:lnTo>
                  <a:pt x="287" y="302"/>
                </a:lnTo>
                <a:lnTo>
                  <a:pt x="287" y="185"/>
                </a:ln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1" name="Google Shape;1490;p91">
            <a:extLst>
              <a:ext uri="{FF2B5EF4-FFF2-40B4-BE49-F238E27FC236}">
                <a16:creationId xmlns:a16="http://schemas.microsoft.com/office/drawing/2014/main" id="{068E7E96-E629-666A-2597-2420A976A69C}"/>
              </a:ext>
            </a:extLst>
          </p:cNvPr>
          <p:cNvSpPr/>
          <p:nvPr/>
        </p:nvSpPr>
        <p:spPr>
          <a:xfrm>
            <a:off x="7421178" y="3171982"/>
            <a:ext cx="282273" cy="282273"/>
          </a:xfrm>
          <a:custGeom>
            <a:avLst/>
            <a:gdLst/>
            <a:ahLst/>
            <a:cxnLst/>
            <a:rect l="l" t="t" r="r" b="b"/>
            <a:pathLst>
              <a:path w="346" h="346" extrusionOk="0">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2" name="Google Shape;1984;p97">
            <a:extLst>
              <a:ext uri="{FF2B5EF4-FFF2-40B4-BE49-F238E27FC236}">
                <a16:creationId xmlns:a16="http://schemas.microsoft.com/office/drawing/2014/main" id="{E8420F17-C1A2-D0B0-3F70-100604EAB0E7}"/>
              </a:ext>
            </a:extLst>
          </p:cNvPr>
          <p:cNvSpPr/>
          <p:nvPr/>
        </p:nvSpPr>
        <p:spPr>
          <a:xfrm>
            <a:off x="7421178" y="3854601"/>
            <a:ext cx="282273" cy="282273"/>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chemeClr val="tx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1800">
              <a:solidFill>
                <a:schemeClr val="dk1"/>
              </a:solidFill>
              <a:latin typeface="Arial"/>
              <a:ea typeface="Arial"/>
              <a:cs typeface="Arial"/>
              <a:sym typeface="Arial"/>
            </a:endParaRPr>
          </a:p>
        </p:txBody>
      </p:sp>
      <p:sp>
        <p:nvSpPr>
          <p:cNvPr id="53" name="Google Shape;1973;p97">
            <a:extLst>
              <a:ext uri="{FF2B5EF4-FFF2-40B4-BE49-F238E27FC236}">
                <a16:creationId xmlns:a16="http://schemas.microsoft.com/office/drawing/2014/main" id="{EA8EB5DA-D7B9-D8AD-98EA-8F9A80E795EF}"/>
              </a:ext>
            </a:extLst>
          </p:cNvPr>
          <p:cNvSpPr/>
          <p:nvPr/>
        </p:nvSpPr>
        <p:spPr>
          <a:xfrm>
            <a:off x="7421178" y="4537219"/>
            <a:ext cx="282273" cy="282273"/>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4" name="Google Shape;1978;p97">
            <a:extLst>
              <a:ext uri="{FF2B5EF4-FFF2-40B4-BE49-F238E27FC236}">
                <a16:creationId xmlns:a16="http://schemas.microsoft.com/office/drawing/2014/main" id="{F5A3FD28-E92B-ED1F-7D12-3226BF4AC422}"/>
              </a:ext>
            </a:extLst>
          </p:cNvPr>
          <p:cNvSpPr/>
          <p:nvPr/>
        </p:nvSpPr>
        <p:spPr>
          <a:xfrm>
            <a:off x="7421178" y="5219837"/>
            <a:ext cx="282273" cy="282273"/>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tx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lang="lv-LV" sz="1800">
              <a:solidFill>
                <a:schemeClr val="dk1"/>
              </a:solidFill>
              <a:latin typeface="Arial"/>
              <a:ea typeface="Arial"/>
              <a:cs typeface="Arial"/>
              <a:sym typeface="Arial"/>
            </a:endParaRPr>
          </a:p>
        </p:txBody>
      </p:sp>
      <p:sp>
        <p:nvSpPr>
          <p:cNvPr id="27" name="TextBox 26">
            <a:extLst>
              <a:ext uri="{FF2B5EF4-FFF2-40B4-BE49-F238E27FC236}">
                <a16:creationId xmlns:a16="http://schemas.microsoft.com/office/drawing/2014/main" id="{2D6405CD-2499-573E-A031-A68FA08F053E}"/>
              </a:ext>
            </a:extLst>
          </p:cNvPr>
          <p:cNvSpPr txBox="1"/>
          <p:nvPr/>
        </p:nvSpPr>
        <p:spPr>
          <a:xfrm>
            <a:off x="442911" y="2103438"/>
            <a:ext cx="4635570" cy="4068762"/>
          </a:xfrm>
          <a:prstGeom prst="rect">
            <a:avLst/>
          </a:prstGeom>
          <a:solidFill>
            <a:schemeClr val="bg1">
              <a:lumMod val="95000"/>
            </a:schemeClr>
          </a:solidFill>
        </p:spPr>
        <p:txBody>
          <a:bodyPr wrap="square" lIns="72000" tIns="36000" rIns="144000" bIns="72000" rtlCol="0">
            <a:noAutofit/>
          </a:bodyPr>
          <a:lstStyle/>
          <a:p>
            <a:pPr marL="285750" indent="-285750">
              <a:spcAft>
                <a:spcPts val="300"/>
              </a:spcAft>
              <a:buSzPct val="100000"/>
              <a:buBlip>
                <a:blip r:embed="rId3"/>
              </a:buBlip>
            </a:pPr>
            <a:r>
              <a:rPr lang="lv-LV" altLang="lv-LV" sz="1400" dirty="0">
                <a:cs typeface="Times New Roman"/>
              </a:rPr>
              <a:t>MK </a:t>
            </a:r>
            <a:r>
              <a:rPr lang="en-US" altLang="lv-LV" sz="1400" dirty="0">
                <a:cs typeface="Times New Roman"/>
              </a:rPr>
              <a:t>2021. gada 21. </a:t>
            </a:r>
            <a:r>
              <a:rPr lang="en-US" altLang="lv-LV" sz="1400" dirty="0" err="1">
                <a:cs typeface="Times New Roman"/>
              </a:rPr>
              <a:t>janvāra</a:t>
            </a:r>
            <a:r>
              <a:rPr lang="en-US" altLang="lv-LV" sz="1400" dirty="0">
                <a:cs typeface="Times New Roman"/>
              </a:rPr>
              <a:t> </a:t>
            </a:r>
            <a:r>
              <a:rPr lang="en-US" altLang="lv-LV" sz="1400" dirty="0" err="1">
                <a:cs typeface="Times New Roman"/>
              </a:rPr>
              <a:t>noteikumi</a:t>
            </a:r>
            <a:r>
              <a:rPr lang="en-US" altLang="lv-LV" sz="1400" dirty="0">
                <a:cs typeface="Times New Roman"/>
              </a:rPr>
              <a:t> Nr. 46 "</a:t>
            </a:r>
            <a:r>
              <a:rPr lang="en-US" altLang="lv-LV" sz="1400" dirty="0" err="1">
                <a:cs typeface="Times New Roman"/>
              </a:rPr>
              <a:t>Paaugstinātas</a:t>
            </a:r>
            <a:r>
              <a:rPr lang="en-US" altLang="lv-LV" sz="1400" dirty="0">
                <a:cs typeface="Times New Roman"/>
              </a:rPr>
              <a:t> </a:t>
            </a:r>
            <a:r>
              <a:rPr lang="en-US" altLang="lv-LV" sz="1400" dirty="0" err="1">
                <a:cs typeface="Times New Roman"/>
              </a:rPr>
              <a:t>bīstamības</a:t>
            </a:r>
            <a:r>
              <a:rPr lang="en-US" altLang="lv-LV" sz="1400" dirty="0">
                <a:cs typeface="Times New Roman"/>
              </a:rPr>
              <a:t> </a:t>
            </a:r>
            <a:r>
              <a:rPr lang="en-US" altLang="lv-LV" sz="1400" dirty="0" err="1">
                <a:cs typeface="Times New Roman"/>
              </a:rPr>
              <a:t>objektu</a:t>
            </a:r>
            <a:r>
              <a:rPr lang="en-US" altLang="lv-LV" sz="1400" dirty="0">
                <a:cs typeface="Times New Roman"/>
              </a:rPr>
              <a:t> </a:t>
            </a:r>
            <a:r>
              <a:rPr lang="en-US" altLang="lv-LV" sz="1400" dirty="0" err="1">
                <a:cs typeface="Times New Roman"/>
              </a:rPr>
              <a:t>saraksts</a:t>
            </a:r>
            <a:r>
              <a:rPr lang="lv-LV" altLang="lv-LV" sz="1400" dirty="0">
                <a:cs typeface="Times New Roman"/>
              </a:rPr>
              <a:t>"</a:t>
            </a:r>
          </a:p>
          <a:p>
            <a:pPr marL="285750" indent="-285750">
              <a:spcAft>
                <a:spcPts val="300"/>
              </a:spcAft>
              <a:buSzPct val="100000"/>
              <a:buBlip>
                <a:blip r:embed="rId3"/>
              </a:buBlip>
            </a:pPr>
            <a:r>
              <a:rPr lang="lv-LV" sz="1400" dirty="0">
                <a:cs typeface="Times New Roman"/>
              </a:rPr>
              <a:t>MK 2017. gada 5. decembra noteikumi Nr. 716 "Minimālās prasības obligātā civilās aizsardzības kursa saturam un nodarbināto civilās aizsardzības apmācības saturam"</a:t>
            </a:r>
          </a:p>
          <a:p>
            <a:pPr marL="285750" indent="-285750">
              <a:spcAft>
                <a:spcPts val="300"/>
              </a:spcAft>
              <a:buSzPct val="100000"/>
              <a:buBlip>
                <a:blip r:embed="rId3"/>
              </a:buBlip>
            </a:pPr>
            <a:r>
              <a:rPr lang="lv-LV" sz="1400" dirty="0">
                <a:cs typeface="Times New Roman"/>
              </a:rPr>
              <a:t>MK 2017. gada 12. decembra noteikumi Nr. 723 "Valsts civilās aizsardzības kontaktpunkta noteikumi"</a:t>
            </a:r>
          </a:p>
          <a:p>
            <a:pPr marL="285750" indent="-285750">
              <a:spcAft>
                <a:spcPts val="300"/>
              </a:spcAft>
              <a:buSzPct val="100000"/>
              <a:buBlip>
                <a:blip r:embed="rId3"/>
              </a:buBlip>
            </a:pPr>
            <a:r>
              <a:rPr lang="lv-LV" sz="1400" dirty="0">
                <a:cs typeface="Times New Roman"/>
              </a:rPr>
              <a:t>MK 2017. gada 7. novembra noteikumi Nr. 658 "Noteikumi par civilās aizsardzības plānu struktūru un tajos iekļaujamo informāciju"</a:t>
            </a:r>
          </a:p>
          <a:p>
            <a:pPr marL="285750" indent="-285750">
              <a:spcAft>
                <a:spcPts val="300"/>
              </a:spcAft>
              <a:buSzPct val="100000"/>
              <a:buBlip>
                <a:blip r:embed="rId3"/>
              </a:buBlip>
            </a:pPr>
            <a:r>
              <a:rPr lang="lv-LV" sz="1400" dirty="0">
                <a:cs typeface="Times New Roman"/>
              </a:rPr>
              <a:t>MK 2017. gada 26. septembra noteikumi Nr. 582 "Noteikumi par pašvaldību sadarbības teritorijas civilās aizsardzības komisijām" </a:t>
            </a:r>
          </a:p>
          <a:p>
            <a:pPr marL="285750" indent="-285750">
              <a:spcAft>
                <a:spcPts val="300"/>
              </a:spcAft>
              <a:buSzPct val="100000"/>
              <a:buBlip>
                <a:blip r:embed="rId3"/>
              </a:buBlip>
            </a:pPr>
            <a:r>
              <a:rPr lang="lv-LV" sz="1400" dirty="0">
                <a:cs typeface="Times New Roman"/>
              </a:rPr>
              <a:t>MK 2017. gada 8. augusta noteikumi Nr. 440</a:t>
            </a:r>
            <a:br>
              <a:rPr lang="lv-LV" sz="1400" dirty="0">
                <a:cs typeface="Times New Roman"/>
              </a:rPr>
            </a:br>
            <a:r>
              <a:rPr lang="lv-LV" sz="1400" dirty="0">
                <a:cs typeface="Times New Roman"/>
              </a:rPr>
              <a:t>"Valsts agrīnās brīdināšanas sistēmas izveidošanas, darbības un finansēšanas kārtība" </a:t>
            </a:r>
          </a:p>
          <a:p>
            <a:pPr marL="285750" indent="-285750">
              <a:spcAft>
                <a:spcPts val="300"/>
              </a:spcAft>
              <a:buSzPct val="100000"/>
              <a:buBlip>
                <a:blip r:embed="rId3"/>
              </a:buBlip>
            </a:pPr>
            <a:endParaRPr lang="lv-LV" sz="1400" dirty="0">
              <a:cs typeface="Times New Roman"/>
            </a:endParaRPr>
          </a:p>
          <a:p>
            <a:pPr marL="285750" indent="-285750">
              <a:spcAft>
                <a:spcPts val="300"/>
              </a:spcAft>
              <a:buSzPct val="100000"/>
              <a:buBlip>
                <a:blip r:embed="rId3"/>
              </a:buBlip>
            </a:pPr>
            <a:endParaRPr lang="lv-LV" sz="1400" dirty="0">
              <a:cs typeface="Times New Roman"/>
            </a:endParaRPr>
          </a:p>
          <a:p>
            <a:pPr marL="285750" indent="-285750">
              <a:spcAft>
                <a:spcPts val="300"/>
              </a:spcAft>
              <a:buSzPct val="100000"/>
              <a:buBlip>
                <a:blip r:embed="rId3"/>
              </a:buBlip>
            </a:pPr>
            <a:endParaRPr lang="lv-LV" sz="1400" dirty="0">
              <a:cs typeface="Times New Roman"/>
            </a:endParaRPr>
          </a:p>
        </p:txBody>
      </p:sp>
      <p:sp>
        <p:nvSpPr>
          <p:cNvPr id="28" name="Rectangle 27">
            <a:extLst>
              <a:ext uri="{FF2B5EF4-FFF2-40B4-BE49-F238E27FC236}">
                <a16:creationId xmlns:a16="http://schemas.microsoft.com/office/drawing/2014/main" id="{4B436DA1-5D6D-C5CA-FF35-B921088B411A}"/>
              </a:ext>
            </a:extLst>
          </p:cNvPr>
          <p:cNvSpPr/>
          <p:nvPr/>
        </p:nvSpPr>
        <p:spPr>
          <a:xfrm>
            <a:off x="5006481" y="1819275"/>
            <a:ext cx="72000" cy="4352925"/>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nvGrpSpPr>
          <p:cNvPr id="45" name="Group 44">
            <a:extLst>
              <a:ext uri="{FF2B5EF4-FFF2-40B4-BE49-F238E27FC236}">
                <a16:creationId xmlns:a16="http://schemas.microsoft.com/office/drawing/2014/main" id="{C98B3666-F63F-061A-9E10-30A5B54BE992}"/>
              </a:ext>
            </a:extLst>
          </p:cNvPr>
          <p:cNvGrpSpPr/>
          <p:nvPr/>
        </p:nvGrpSpPr>
        <p:grpSpPr>
          <a:xfrm>
            <a:off x="6393917" y="132067"/>
            <a:ext cx="5355171" cy="217488"/>
            <a:chOff x="5916613" y="132067"/>
            <a:chExt cx="5355171" cy="217488"/>
          </a:xfrm>
        </p:grpSpPr>
        <p:sp>
          <p:nvSpPr>
            <p:cNvPr id="46" name="Rectangle 45">
              <a:extLst>
                <a:ext uri="{FF2B5EF4-FFF2-40B4-BE49-F238E27FC236}">
                  <a16:creationId xmlns:a16="http://schemas.microsoft.com/office/drawing/2014/main" id="{3FB752A4-477B-BBA2-3668-EFCDE64F6270}"/>
                </a:ext>
              </a:extLst>
            </p:cNvPr>
            <p:cNvSpPr/>
            <p:nvPr/>
          </p:nvSpPr>
          <p:spPr>
            <a:xfrm>
              <a:off x="591661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3.1</a:t>
              </a:r>
            </a:p>
          </p:txBody>
        </p:sp>
        <p:sp>
          <p:nvSpPr>
            <p:cNvPr id="47" name="Rectangle 46">
              <a:extLst>
                <a:ext uri="{FF2B5EF4-FFF2-40B4-BE49-F238E27FC236}">
                  <a16:creationId xmlns:a16="http://schemas.microsoft.com/office/drawing/2014/main" id="{622E62F9-C5B0-7748-2D33-F81052475FAC}"/>
                </a:ext>
              </a:extLst>
            </p:cNvPr>
            <p:cNvSpPr/>
            <p:nvPr/>
          </p:nvSpPr>
          <p:spPr>
            <a:xfrm>
              <a:off x="615844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3.2</a:t>
              </a:r>
            </a:p>
          </p:txBody>
        </p:sp>
        <p:sp>
          <p:nvSpPr>
            <p:cNvPr id="48" name="Rectangle 47">
              <a:extLst>
                <a:ext uri="{FF2B5EF4-FFF2-40B4-BE49-F238E27FC236}">
                  <a16:creationId xmlns:a16="http://schemas.microsoft.com/office/drawing/2014/main" id="{108CFAB0-A872-C849-1F75-09B9F2111CDE}"/>
                </a:ext>
              </a:extLst>
            </p:cNvPr>
            <p:cNvSpPr/>
            <p:nvPr/>
          </p:nvSpPr>
          <p:spPr>
            <a:xfrm>
              <a:off x="6400267" y="132067"/>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Tiesiskais regulējums civilās aizsardzības sistēmas darbības nodrošināšanai</a:t>
              </a:r>
            </a:p>
          </p:txBody>
        </p:sp>
        <p:sp>
          <p:nvSpPr>
            <p:cNvPr id="49" name="Rectangle 48">
              <a:extLst>
                <a:ext uri="{FF2B5EF4-FFF2-40B4-BE49-F238E27FC236}">
                  <a16:creationId xmlns:a16="http://schemas.microsoft.com/office/drawing/2014/main" id="{BBD9C127-899E-C038-44D1-3B828A2EE125}"/>
                </a:ext>
              </a:extLst>
            </p:cNvPr>
            <p:cNvSpPr/>
            <p:nvPr/>
          </p:nvSpPr>
          <p:spPr>
            <a:xfrm>
              <a:off x="1033030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55" name="Rectangle 54">
              <a:extLst>
                <a:ext uri="{FF2B5EF4-FFF2-40B4-BE49-F238E27FC236}">
                  <a16:creationId xmlns:a16="http://schemas.microsoft.com/office/drawing/2014/main" id="{DF2C53CC-27CC-1DA9-4BCF-0DA361B483A0}"/>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56" name="Rectangle 55">
              <a:extLst>
                <a:ext uri="{FF2B5EF4-FFF2-40B4-BE49-F238E27FC236}">
                  <a16:creationId xmlns:a16="http://schemas.microsoft.com/office/drawing/2014/main" id="{7CAF2304-ADF7-101E-B368-45E1B0F7A819}"/>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57" name="Rectangle 56">
              <a:extLst>
                <a:ext uri="{FF2B5EF4-FFF2-40B4-BE49-F238E27FC236}">
                  <a16:creationId xmlns:a16="http://schemas.microsoft.com/office/drawing/2014/main" id="{83A3B46C-3E7A-0800-3C9A-21F8CD006D19}"/>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3.6</a:t>
              </a:r>
            </a:p>
          </p:txBody>
        </p:sp>
      </p:grpSp>
      <p:sp>
        <p:nvSpPr>
          <p:cNvPr id="5" name="Rectangle 4">
            <a:extLst>
              <a:ext uri="{FF2B5EF4-FFF2-40B4-BE49-F238E27FC236}">
                <a16:creationId xmlns:a16="http://schemas.microsoft.com/office/drawing/2014/main" id="{2CEB3D9C-E816-F65C-9AF8-BCBDCD9B5290}"/>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4233423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81BA8ACB-F717-622A-8E55-7DDEAFC69175}"/>
              </a:ext>
            </a:extLst>
          </p:cNvPr>
          <p:cNvSpPr>
            <a:spLocks noGrp="1"/>
          </p:cNvSpPr>
          <p:nvPr>
            <p:ph type="title"/>
          </p:nvPr>
        </p:nvSpPr>
        <p:spPr>
          <a:xfrm>
            <a:off x="442913" y="431800"/>
            <a:ext cx="11306175" cy="1387475"/>
          </a:xfrm>
        </p:spPr>
        <p:txBody>
          <a:bodyPr vert="horz"/>
          <a:lstStyle/>
          <a:p>
            <a:r>
              <a:rPr lang="lv-LV" altLang="lv-LV"/>
              <a:t>Civilās aizsardzības un katastrofas pārvaldīšanas likums</a:t>
            </a:r>
            <a:endParaRPr lang="cs-CZ"/>
          </a:p>
        </p:txBody>
      </p:sp>
      <p:sp>
        <p:nvSpPr>
          <p:cNvPr id="4" name="Slide Number Placeholder 3">
            <a:extLst>
              <a:ext uri="{FF2B5EF4-FFF2-40B4-BE49-F238E27FC236}">
                <a16:creationId xmlns:a16="http://schemas.microsoft.com/office/drawing/2014/main" id="{040780D8-703A-C262-0354-AF3142DA01BA}"/>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92C573-D341-4F68-BE6D-16C190AEC2B7}" type="slidenum">
              <a:rPr lang="lv-LV" altLang="en-US"/>
              <a:pPr/>
              <a:t>16</a:t>
            </a:fld>
            <a:endParaRPr lang="lv-LV" altLang="en-US"/>
          </a:p>
        </p:txBody>
      </p:sp>
      <p:sp>
        <p:nvSpPr>
          <p:cNvPr id="27" name="TextBox 26">
            <a:extLst>
              <a:ext uri="{FF2B5EF4-FFF2-40B4-BE49-F238E27FC236}">
                <a16:creationId xmlns:a16="http://schemas.microsoft.com/office/drawing/2014/main" id="{2FDA45F6-3706-D3EA-97DA-1652D5185D03}"/>
              </a:ext>
            </a:extLst>
          </p:cNvPr>
          <p:cNvSpPr txBox="1"/>
          <p:nvPr/>
        </p:nvSpPr>
        <p:spPr>
          <a:xfrm>
            <a:off x="442913" y="1161554"/>
            <a:ext cx="6528120" cy="276999"/>
          </a:xfrm>
          <a:prstGeom prst="rect">
            <a:avLst/>
          </a:prstGeom>
          <a:noFill/>
        </p:spPr>
        <p:txBody>
          <a:bodyPr wrap="square" lIns="0" tIns="0" rIns="0" bIns="0">
            <a:spAutoFit/>
          </a:bodyPr>
          <a:lstStyle/>
          <a:p>
            <a:pPr marL="0" indent="0">
              <a:buNone/>
              <a:defRPr/>
            </a:pPr>
            <a:r>
              <a:rPr lang="lv-LV" altLang="lv-LV" sz="1800" b="1">
                <a:solidFill>
                  <a:srgbClr val="A8192D"/>
                </a:solidFill>
              </a:rPr>
              <a:t>Stājās spēkā 2016.gada 1.oktobrī</a:t>
            </a:r>
            <a:endParaRPr lang="en-US" sz="1800" b="1">
              <a:solidFill>
                <a:srgbClr val="A8192D"/>
              </a:solidFill>
            </a:endParaRPr>
          </a:p>
        </p:txBody>
      </p:sp>
      <p:sp>
        <p:nvSpPr>
          <p:cNvPr id="29" name="Satura vietturis 2">
            <a:extLst>
              <a:ext uri="{FF2B5EF4-FFF2-40B4-BE49-F238E27FC236}">
                <a16:creationId xmlns:a16="http://schemas.microsoft.com/office/drawing/2014/main" id="{5574D7B1-6FAF-4EF4-9006-9E83166E5D67}"/>
              </a:ext>
            </a:extLst>
          </p:cNvPr>
          <p:cNvSpPr txBox="1">
            <a:spLocks/>
          </p:cNvSpPr>
          <p:nvPr/>
        </p:nvSpPr>
        <p:spPr>
          <a:xfrm>
            <a:off x="442913" y="1819275"/>
            <a:ext cx="11306175" cy="576000"/>
          </a:xfrm>
          <a:prstGeom prst="rect">
            <a:avLst/>
          </a:prstGeom>
          <a:solidFill>
            <a:srgbClr val="525A72"/>
          </a:solidFill>
        </p:spPr>
        <p:txBody>
          <a:bodyPr vert="horz" wrap="square" lIns="72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L="0" indent="0">
              <a:spcAft>
                <a:spcPts val="0"/>
              </a:spcAft>
              <a:buNone/>
              <a:defRPr/>
            </a:pPr>
            <a:r>
              <a:rPr lang="lv-LV" altLang="lv-LV" sz="1400" b="1">
                <a:solidFill>
                  <a:schemeClr val="bg1"/>
                </a:solidFill>
              </a:rPr>
              <a:t>Mērķis:</a:t>
            </a:r>
            <a:r>
              <a:rPr lang="lv-LV" altLang="lv-LV" sz="1400">
                <a:solidFill>
                  <a:schemeClr val="bg1"/>
                </a:solidFill>
              </a:rPr>
              <a:t> </a:t>
            </a:r>
            <a:r>
              <a:rPr lang="lv-LV" sz="1400" b="0">
                <a:solidFill>
                  <a:schemeClr val="bg1"/>
                </a:solidFill>
                <a:ea typeface="+mn-lt"/>
                <a:cs typeface="+mn-lt"/>
              </a:rPr>
              <a:t>noteikt civilās aizsardzības sistēmas un katastrofas pārvaldīšanas subjektu kompetenci, lai pēc iespējas pilnīgāk </a:t>
            </a:r>
            <a:endParaRPr lang="en-US" sz="1400" b="0">
              <a:solidFill>
                <a:schemeClr val="bg1"/>
              </a:solidFill>
              <a:ea typeface="+mn-lt"/>
              <a:cs typeface="+mn-lt"/>
            </a:endParaRPr>
          </a:p>
          <a:p>
            <a:pPr marL="0" indent="0">
              <a:spcAft>
                <a:spcPts val="0"/>
              </a:spcAft>
              <a:buNone/>
              <a:defRPr/>
            </a:pPr>
            <a:r>
              <a:rPr lang="lv-LV" sz="1400" b="0">
                <a:solidFill>
                  <a:schemeClr val="bg1"/>
                </a:solidFill>
                <a:ea typeface="+mn-lt"/>
                <a:cs typeface="+mn-lt"/>
              </a:rPr>
              <a:t>nodrošinātu cilvēku, vides un īpašuma drošību un aizsardzību katastrofas vai katastrofas draudu gadījumā.</a:t>
            </a:r>
          </a:p>
        </p:txBody>
      </p:sp>
      <p:sp>
        <p:nvSpPr>
          <p:cNvPr id="31" name="Rectangle 30">
            <a:extLst>
              <a:ext uri="{FF2B5EF4-FFF2-40B4-BE49-F238E27FC236}">
                <a16:creationId xmlns:a16="http://schemas.microsoft.com/office/drawing/2014/main" id="{6AA91A95-D630-E613-2708-437B8D6C1533}"/>
              </a:ext>
            </a:extLst>
          </p:cNvPr>
          <p:cNvSpPr/>
          <p:nvPr/>
        </p:nvSpPr>
        <p:spPr>
          <a:xfrm>
            <a:off x="11171499" y="1819275"/>
            <a:ext cx="576000" cy="576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32" name="Rectangle 31">
            <a:extLst>
              <a:ext uri="{FF2B5EF4-FFF2-40B4-BE49-F238E27FC236}">
                <a16:creationId xmlns:a16="http://schemas.microsoft.com/office/drawing/2014/main" id="{8A800BF2-59CB-AB1E-F213-5521B8B38D92}"/>
              </a:ext>
            </a:extLst>
          </p:cNvPr>
          <p:cNvSpPr/>
          <p:nvPr/>
        </p:nvSpPr>
        <p:spPr>
          <a:xfrm>
            <a:off x="11099499" y="1819275"/>
            <a:ext cx="72000" cy="576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33" name="Rectangle 32">
            <a:extLst>
              <a:ext uri="{FF2B5EF4-FFF2-40B4-BE49-F238E27FC236}">
                <a16:creationId xmlns:a16="http://schemas.microsoft.com/office/drawing/2014/main" id="{E5E0FC03-01B5-ADF6-557D-2E1E7E911E8B}"/>
              </a:ext>
            </a:extLst>
          </p:cNvPr>
          <p:cNvSpPr/>
          <p:nvPr/>
        </p:nvSpPr>
        <p:spPr>
          <a:xfrm>
            <a:off x="1120996" y="3433939"/>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Civilās aizsardzības sistēma un tās uzdevumi</a:t>
            </a:r>
          </a:p>
        </p:txBody>
      </p:sp>
      <p:sp>
        <p:nvSpPr>
          <p:cNvPr id="34" name="Rectangle 33">
            <a:extLst>
              <a:ext uri="{FF2B5EF4-FFF2-40B4-BE49-F238E27FC236}">
                <a16:creationId xmlns:a16="http://schemas.microsoft.com/office/drawing/2014/main" id="{D44AE823-592A-ECA3-A50B-68DFE4DB7171}"/>
              </a:ext>
            </a:extLst>
          </p:cNvPr>
          <p:cNvSpPr/>
          <p:nvPr/>
        </p:nvSpPr>
        <p:spPr>
          <a:xfrm>
            <a:off x="1120996" y="4155835"/>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dirty="0">
                <a:solidFill>
                  <a:schemeClr val="tx1"/>
                </a:solidFill>
              </a:rPr>
              <a:t>Katastrofu veidi un mērogi, risku novērtēšana, katastrofu pārvaldīšana, evakuācija</a:t>
            </a:r>
          </a:p>
        </p:txBody>
      </p:sp>
      <p:sp>
        <p:nvSpPr>
          <p:cNvPr id="35" name="Rectangle 34">
            <a:extLst>
              <a:ext uri="{FF2B5EF4-FFF2-40B4-BE49-F238E27FC236}">
                <a16:creationId xmlns:a16="http://schemas.microsoft.com/office/drawing/2014/main" id="{0242BEA4-F4CA-3551-DC3D-70B900B999AD}"/>
              </a:ext>
            </a:extLst>
          </p:cNvPr>
          <p:cNvSpPr/>
          <p:nvPr/>
        </p:nvSpPr>
        <p:spPr>
          <a:xfrm>
            <a:off x="1120996" y="4877731"/>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Subjektu pienākumi, uzdevumi un tiesības</a:t>
            </a:r>
          </a:p>
        </p:txBody>
      </p:sp>
      <p:sp>
        <p:nvSpPr>
          <p:cNvPr id="36" name="Rectangle 35">
            <a:extLst>
              <a:ext uri="{FF2B5EF4-FFF2-40B4-BE49-F238E27FC236}">
                <a16:creationId xmlns:a16="http://schemas.microsoft.com/office/drawing/2014/main" id="{3668AD13-713C-AE01-8868-1A88134CDB3B}"/>
              </a:ext>
            </a:extLst>
          </p:cNvPr>
          <p:cNvSpPr/>
          <p:nvPr/>
        </p:nvSpPr>
        <p:spPr>
          <a:xfrm>
            <a:off x="1120996" y="5599625"/>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Objekti un paaugstinātas bīstamības objekti</a:t>
            </a:r>
          </a:p>
        </p:txBody>
      </p:sp>
      <p:sp>
        <p:nvSpPr>
          <p:cNvPr id="38" name="Rectangle 37">
            <a:extLst>
              <a:ext uri="{FF2B5EF4-FFF2-40B4-BE49-F238E27FC236}">
                <a16:creationId xmlns:a16="http://schemas.microsoft.com/office/drawing/2014/main" id="{89E2623A-9E7E-EB8A-9A8F-9C24E03BEFDB}"/>
              </a:ext>
            </a:extLst>
          </p:cNvPr>
          <p:cNvSpPr/>
          <p:nvPr/>
        </p:nvSpPr>
        <p:spPr>
          <a:xfrm>
            <a:off x="441325" y="2708618"/>
            <a:ext cx="11306173"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b="1"/>
              <a:t>Likumā </a:t>
            </a:r>
            <a:r>
              <a:rPr lang="lv-LV" sz="1400" b="1" dirty="0"/>
              <a:t>ietvertās daļas</a:t>
            </a:r>
            <a:r>
              <a:rPr lang="lv-LV" sz="1400" b="1"/>
              <a:t>:</a:t>
            </a:r>
          </a:p>
        </p:txBody>
      </p:sp>
      <p:grpSp>
        <p:nvGrpSpPr>
          <p:cNvPr id="57" name="Group 56">
            <a:extLst>
              <a:ext uri="{FF2B5EF4-FFF2-40B4-BE49-F238E27FC236}">
                <a16:creationId xmlns:a16="http://schemas.microsoft.com/office/drawing/2014/main" id="{9B49212B-65F1-B561-AE2C-F190307C1C6F}"/>
              </a:ext>
            </a:extLst>
          </p:cNvPr>
          <p:cNvGrpSpPr/>
          <p:nvPr/>
        </p:nvGrpSpPr>
        <p:grpSpPr>
          <a:xfrm>
            <a:off x="11101088" y="2708618"/>
            <a:ext cx="648000" cy="576000"/>
            <a:chOff x="7213300" y="2708618"/>
            <a:chExt cx="648000" cy="576000"/>
          </a:xfrm>
        </p:grpSpPr>
        <p:sp>
          <p:nvSpPr>
            <p:cNvPr id="39" name="Rectangle 38">
              <a:extLst>
                <a:ext uri="{FF2B5EF4-FFF2-40B4-BE49-F238E27FC236}">
                  <a16:creationId xmlns:a16="http://schemas.microsoft.com/office/drawing/2014/main" id="{B4E04617-9F8D-4A9B-E61E-0A6A8A9D3CEC}"/>
                </a:ext>
              </a:extLst>
            </p:cNvPr>
            <p:cNvSpPr/>
            <p:nvPr/>
          </p:nvSpPr>
          <p:spPr>
            <a:xfrm>
              <a:off x="7285300" y="2708618"/>
              <a:ext cx="576000"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40" name="Rectangle 39">
              <a:extLst>
                <a:ext uri="{FF2B5EF4-FFF2-40B4-BE49-F238E27FC236}">
                  <a16:creationId xmlns:a16="http://schemas.microsoft.com/office/drawing/2014/main" id="{0E5FFE4D-F549-9309-1644-0F90C1B34CA9}"/>
                </a:ext>
              </a:extLst>
            </p:cNvPr>
            <p:cNvSpPr/>
            <p:nvPr/>
          </p:nvSpPr>
          <p:spPr>
            <a:xfrm>
              <a:off x="7213300" y="2708618"/>
              <a:ext cx="72000" cy="576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59" name="Group 58">
            <a:extLst>
              <a:ext uri="{FF2B5EF4-FFF2-40B4-BE49-F238E27FC236}">
                <a16:creationId xmlns:a16="http://schemas.microsoft.com/office/drawing/2014/main" id="{316319DF-E371-9AD1-342B-FD12C773E718}"/>
              </a:ext>
            </a:extLst>
          </p:cNvPr>
          <p:cNvGrpSpPr/>
          <p:nvPr/>
        </p:nvGrpSpPr>
        <p:grpSpPr>
          <a:xfrm>
            <a:off x="441326" y="3433426"/>
            <a:ext cx="576000" cy="573088"/>
            <a:chOff x="441326" y="3433426"/>
            <a:chExt cx="576000" cy="573088"/>
          </a:xfrm>
        </p:grpSpPr>
        <p:sp>
          <p:nvSpPr>
            <p:cNvPr id="42" name="Rectangle 41">
              <a:extLst>
                <a:ext uri="{FF2B5EF4-FFF2-40B4-BE49-F238E27FC236}">
                  <a16:creationId xmlns:a16="http://schemas.microsoft.com/office/drawing/2014/main" id="{BE40173B-FABB-BD9C-E2C4-9AE4220AA92C}"/>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 name="L-Shape 42">
              <a:extLst>
                <a:ext uri="{FF2B5EF4-FFF2-40B4-BE49-F238E27FC236}">
                  <a16:creationId xmlns:a16="http://schemas.microsoft.com/office/drawing/2014/main" id="{F348695D-7C8F-2963-EC46-9838BB582FEB}"/>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60" name="Group 59">
            <a:extLst>
              <a:ext uri="{FF2B5EF4-FFF2-40B4-BE49-F238E27FC236}">
                <a16:creationId xmlns:a16="http://schemas.microsoft.com/office/drawing/2014/main" id="{F188BF85-4887-8256-FC96-0FDEC07BC2B0}"/>
              </a:ext>
            </a:extLst>
          </p:cNvPr>
          <p:cNvGrpSpPr/>
          <p:nvPr/>
        </p:nvGrpSpPr>
        <p:grpSpPr>
          <a:xfrm>
            <a:off x="441326" y="4155321"/>
            <a:ext cx="576000" cy="573088"/>
            <a:chOff x="441326" y="3433426"/>
            <a:chExt cx="576000" cy="573088"/>
          </a:xfrm>
        </p:grpSpPr>
        <p:sp>
          <p:nvSpPr>
            <p:cNvPr id="61" name="Rectangle 60">
              <a:extLst>
                <a:ext uri="{FF2B5EF4-FFF2-40B4-BE49-F238E27FC236}">
                  <a16:creationId xmlns:a16="http://schemas.microsoft.com/office/drawing/2014/main" id="{D6962A43-B3FB-7BDA-8C88-3A66BA3CF370}"/>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62" name="L-Shape 61">
              <a:extLst>
                <a:ext uri="{FF2B5EF4-FFF2-40B4-BE49-F238E27FC236}">
                  <a16:creationId xmlns:a16="http://schemas.microsoft.com/office/drawing/2014/main" id="{2DD07F1E-A112-6C90-A0BA-EF680E70F4A1}"/>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63" name="Group 62">
            <a:extLst>
              <a:ext uri="{FF2B5EF4-FFF2-40B4-BE49-F238E27FC236}">
                <a16:creationId xmlns:a16="http://schemas.microsoft.com/office/drawing/2014/main" id="{1E7B9018-3863-305A-6760-E766FC090216}"/>
              </a:ext>
            </a:extLst>
          </p:cNvPr>
          <p:cNvGrpSpPr/>
          <p:nvPr/>
        </p:nvGrpSpPr>
        <p:grpSpPr>
          <a:xfrm>
            <a:off x="441326" y="4877216"/>
            <a:ext cx="576000" cy="573088"/>
            <a:chOff x="441326" y="3433426"/>
            <a:chExt cx="576000" cy="573088"/>
          </a:xfrm>
        </p:grpSpPr>
        <p:sp>
          <p:nvSpPr>
            <p:cNvPr id="43008" name="Rectangle 43007">
              <a:extLst>
                <a:ext uri="{FF2B5EF4-FFF2-40B4-BE49-F238E27FC236}">
                  <a16:creationId xmlns:a16="http://schemas.microsoft.com/office/drawing/2014/main" id="{35F920C4-C49D-9ECF-332F-A4EB6DE99149}"/>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09" name="L-Shape 43008">
              <a:extLst>
                <a:ext uri="{FF2B5EF4-FFF2-40B4-BE49-F238E27FC236}">
                  <a16:creationId xmlns:a16="http://schemas.microsoft.com/office/drawing/2014/main" id="{0B0B515C-1208-46F5-711D-98C694F0E8E6}"/>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3010" name="Group 43009">
            <a:extLst>
              <a:ext uri="{FF2B5EF4-FFF2-40B4-BE49-F238E27FC236}">
                <a16:creationId xmlns:a16="http://schemas.microsoft.com/office/drawing/2014/main" id="{E3A36F27-CF71-8D4C-E622-035267C2AEB8}"/>
              </a:ext>
            </a:extLst>
          </p:cNvPr>
          <p:cNvGrpSpPr/>
          <p:nvPr/>
        </p:nvGrpSpPr>
        <p:grpSpPr>
          <a:xfrm>
            <a:off x="441326" y="5599112"/>
            <a:ext cx="576000" cy="573088"/>
            <a:chOff x="441326" y="3433426"/>
            <a:chExt cx="576000" cy="573088"/>
          </a:xfrm>
        </p:grpSpPr>
        <p:sp>
          <p:nvSpPr>
            <p:cNvPr id="43012" name="Rectangle 43011">
              <a:extLst>
                <a:ext uri="{FF2B5EF4-FFF2-40B4-BE49-F238E27FC236}">
                  <a16:creationId xmlns:a16="http://schemas.microsoft.com/office/drawing/2014/main" id="{6C240ED1-FF97-0EBF-6FDB-D66DDBCF553E}"/>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13" name="L-Shape 43012">
              <a:extLst>
                <a:ext uri="{FF2B5EF4-FFF2-40B4-BE49-F238E27FC236}">
                  <a16:creationId xmlns:a16="http://schemas.microsoft.com/office/drawing/2014/main" id="{98FB0E04-48A7-DF04-7B99-9EBAF48FB2C0}"/>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43014" name="Rectangle 43013">
            <a:extLst>
              <a:ext uri="{FF2B5EF4-FFF2-40B4-BE49-F238E27FC236}">
                <a16:creationId xmlns:a16="http://schemas.microsoft.com/office/drawing/2014/main" id="{696B08F4-1589-D083-5F6F-A8FA92075C92}"/>
              </a:ext>
            </a:extLst>
          </p:cNvPr>
          <p:cNvSpPr/>
          <p:nvPr/>
        </p:nvSpPr>
        <p:spPr>
          <a:xfrm>
            <a:off x="6851498" y="3433939"/>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Civilās aizsardzības plānošana</a:t>
            </a:r>
          </a:p>
        </p:txBody>
      </p:sp>
      <p:sp>
        <p:nvSpPr>
          <p:cNvPr id="43015" name="Rectangle 43014">
            <a:extLst>
              <a:ext uri="{FF2B5EF4-FFF2-40B4-BE49-F238E27FC236}">
                <a16:creationId xmlns:a16="http://schemas.microsoft.com/office/drawing/2014/main" id="{709CBB9D-B64E-9EDD-A1B2-2B32373AC0F6}"/>
              </a:ext>
            </a:extLst>
          </p:cNvPr>
          <p:cNvSpPr/>
          <p:nvPr/>
        </p:nvSpPr>
        <p:spPr>
          <a:xfrm>
            <a:off x="6851498" y="4155835"/>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Civilās aizsardzības sistēmas darbības un atbilstības pārbaudes</a:t>
            </a:r>
          </a:p>
        </p:txBody>
      </p:sp>
      <p:sp>
        <p:nvSpPr>
          <p:cNvPr id="43016" name="Rectangle 43015">
            <a:extLst>
              <a:ext uri="{FF2B5EF4-FFF2-40B4-BE49-F238E27FC236}">
                <a16:creationId xmlns:a16="http://schemas.microsoft.com/office/drawing/2014/main" id="{F13453CE-C15D-4CD6-29C6-01CAFCA1F40F}"/>
              </a:ext>
            </a:extLst>
          </p:cNvPr>
          <p:cNvSpPr/>
          <p:nvPr/>
        </p:nvSpPr>
        <p:spPr>
          <a:xfrm>
            <a:off x="6851498" y="4877731"/>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dirty="0">
                <a:solidFill>
                  <a:schemeClr val="tx1"/>
                </a:solidFill>
              </a:rPr>
              <a:t>Zinātniskā pētniecība, izglītība un apmācības civilās aizsardzības un katastrofu pārvaldīšanas jomā</a:t>
            </a:r>
          </a:p>
        </p:txBody>
      </p:sp>
      <p:sp>
        <p:nvSpPr>
          <p:cNvPr id="43017" name="Rectangle 43016">
            <a:extLst>
              <a:ext uri="{FF2B5EF4-FFF2-40B4-BE49-F238E27FC236}">
                <a16:creationId xmlns:a16="http://schemas.microsoft.com/office/drawing/2014/main" id="{E0BDA50B-AF7B-6CC0-96A4-E7E42A907BD3}"/>
              </a:ext>
            </a:extLst>
          </p:cNvPr>
          <p:cNvSpPr/>
          <p:nvPr/>
        </p:nvSpPr>
        <p:spPr>
          <a:xfrm>
            <a:off x="6851498" y="5599625"/>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Starptautiskā palīdzība katastrofas vai katastrofas draudu gadījumā, civilās aizsardzības sistēmas finansēšana</a:t>
            </a:r>
          </a:p>
        </p:txBody>
      </p:sp>
      <p:grpSp>
        <p:nvGrpSpPr>
          <p:cNvPr id="43018" name="Group 43017">
            <a:extLst>
              <a:ext uri="{FF2B5EF4-FFF2-40B4-BE49-F238E27FC236}">
                <a16:creationId xmlns:a16="http://schemas.microsoft.com/office/drawing/2014/main" id="{4FC4FFE9-A093-7B3D-2E42-ED01F019FFBF}"/>
              </a:ext>
            </a:extLst>
          </p:cNvPr>
          <p:cNvGrpSpPr/>
          <p:nvPr/>
        </p:nvGrpSpPr>
        <p:grpSpPr>
          <a:xfrm>
            <a:off x="6171828" y="3433426"/>
            <a:ext cx="576000" cy="573088"/>
            <a:chOff x="441326" y="3433426"/>
            <a:chExt cx="576000" cy="573088"/>
          </a:xfrm>
        </p:grpSpPr>
        <p:sp>
          <p:nvSpPr>
            <p:cNvPr id="43019" name="Rectangle 43018">
              <a:extLst>
                <a:ext uri="{FF2B5EF4-FFF2-40B4-BE49-F238E27FC236}">
                  <a16:creationId xmlns:a16="http://schemas.microsoft.com/office/drawing/2014/main" id="{96881D6D-523A-61BF-6BB1-4B3D45A18504}"/>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20" name="L-Shape 43019">
              <a:extLst>
                <a:ext uri="{FF2B5EF4-FFF2-40B4-BE49-F238E27FC236}">
                  <a16:creationId xmlns:a16="http://schemas.microsoft.com/office/drawing/2014/main" id="{5EA0533F-21A8-F538-4DB8-52F99A3FAE4A}"/>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3021" name="Group 43020">
            <a:extLst>
              <a:ext uri="{FF2B5EF4-FFF2-40B4-BE49-F238E27FC236}">
                <a16:creationId xmlns:a16="http://schemas.microsoft.com/office/drawing/2014/main" id="{8898655E-7707-11D6-5787-81CA2144636C}"/>
              </a:ext>
            </a:extLst>
          </p:cNvPr>
          <p:cNvGrpSpPr/>
          <p:nvPr/>
        </p:nvGrpSpPr>
        <p:grpSpPr>
          <a:xfrm>
            <a:off x="6171828" y="4155321"/>
            <a:ext cx="576000" cy="573088"/>
            <a:chOff x="441326" y="3433426"/>
            <a:chExt cx="576000" cy="573088"/>
          </a:xfrm>
        </p:grpSpPr>
        <p:sp>
          <p:nvSpPr>
            <p:cNvPr id="43022" name="Rectangle 43021">
              <a:extLst>
                <a:ext uri="{FF2B5EF4-FFF2-40B4-BE49-F238E27FC236}">
                  <a16:creationId xmlns:a16="http://schemas.microsoft.com/office/drawing/2014/main" id="{667F6F2F-7326-3D46-A02B-34167AABC56B}"/>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23" name="L-Shape 43022">
              <a:extLst>
                <a:ext uri="{FF2B5EF4-FFF2-40B4-BE49-F238E27FC236}">
                  <a16:creationId xmlns:a16="http://schemas.microsoft.com/office/drawing/2014/main" id="{7ED1837C-2A82-717F-DE33-4E48C83C2DFA}"/>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3024" name="Group 43023">
            <a:extLst>
              <a:ext uri="{FF2B5EF4-FFF2-40B4-BE49-F238E27FC236}">
                <a16:creationId xmlns:a16="http://schemas.microsoft.com/office/drawing/2014/main" id="{307A716E-CBD6-4C2A-C1EB-A77275B69E4C}"/>
              </a:ext>
            </a:extLst>
          </p:cNvPr>
          <p:cNvGrpSpPr/>
          <p:nvPr/>
        </p:nvGrpSpPr>
        <p:grpSpPr>
          <a:xfrm>
            <a:off x="6171828" y="4877216"/>
            <a:ext cx="576000" cy="573088"/>
            <a:chOff x="441326" y="3433426"/>
            <a:chExt cx="576000" cy="573088"/>
          </a:xfrm>
        </p:grpSpPr>
        <p:sp>
          <p:nvSpPr>
            <p:cNvPr id="43025" name="Rectangle 43024">
              <a:extLst>
                <a:ext uri="{FF2B5EF4-FFF2-40B4-BE49-F238E27FC236}">
                  <a16:creationId xmlns:a16="http://schemas.microsoft.com/office/drawing/2014/main" id="{096230F9-8A8C-9FC1-8415-0E42794E69A0}"/>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26" name="L-Shape 43025">
              <a:extLst>
                <a:ext uri="{FF2B5EF4-FFF2-40B4-BE49-F238E27FC236}">
                  <a16:creationId xmlns:a16="http://schemas.microsoft.com/office/drawing/2014/main" id="{3B57E60C-95EC-2101-89A3-C771248AE77D}"/>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3027" name="Group 43026">
            <a:extLst>
              <a:ext uri="{FF2B5EF4-FFF2-40B4-BE49-F238E27FC236}">
                <a16:creationId xmlns:a16="http://schemas.microsoft.com/office/drawing/2014/main" id="{F7DE0848-7AEB-3B29-FEC4-ACE644DE5C3C}"/>
              </a:ext>
            </a:extLst>
          </p:cNvPr>
          <p:cNvGrpSpPr/>
          <p:nvPr/>
        </p:nvGrpSpPr>
        <p:grpSpPr>
          <a:xfrm>
            <a:off x="6171828" y="5599112"/>
            <a:ext cx="576000" cy="573088"/>
            <a:chOff x="441326" y="3433426"/>
            <a:chExt cx="576000" cy="573088"/>
          </a:xfrm>
        </p:grpSpPr>
        <p:sp>
          <p:nvSpPr>
            <p:cNvPr id="43028" name="Rectangle 43027">
              <a:extLst>
                <a:ext uri="{FF2B5EF4-FFF2-40B4-BE49-F238E27FC236}">
                  <a16:creationId xmlns:a16="http://schemas.microsoft.com/office/drawing/2014/main" id="{14F1736C-DDB0-D0A9-5E9A-3C005DF00C3F}"/>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29" name="L-Shape 43028">
              <a:extLst>
                <a:ext uri="{FF2B5EF4-FFF2-40B4-BE49-F238E27FC236}">
                  <a16:creationId xmlns:a16="http://schemas.microsoft.com/office/drawing/2014/main" id="{08E691E3-4B5D-94EC-C3C2-8EEBE6D2F0D2}"/>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43031" name="Google Shape;1426;p90">
            <a:extLst>
              <a:ext uri="{FF2B5EF4-FFF2-40B4-BE49-F238E27FC236}">
                <a16:creationId xmlns:a16="http://schemas.microsoft.com/office/drawing/2014/main" id="{EF28AC14-6ED9-4BAC-1E00-60FFE7B635A3}"/>
              </a:ext>
            </a:extLst>
          </p:cNvPr>
          <p:cNvSpPr/>
          <p:nvPr/>
        </p:nvSpPr>
        <p:spPr>
          <a:xfrm>
            <a:off x="11279499" y="1927275"/>
            <a:ext cx="360000" cy="360000"/>
          </a:xfrm>
          <a:custGeom>
            <a:avLst/>
            <a:gdLst/>
            <a:ahLst/>
            <a:cxnLst/>
            <a:rect l="l" t="t" r="r" b="b"/>
            <a:pathLst>
              <a:path w="576" h="576" extrusionOk="0">
                <a:moveTo>
                  <a:pt x="288" y="224"/>
                </a:moveTo>
                <a:cubicBezTo>
                  <a:pt x="253" y="224"/>
                  <a:pt x="224" y="253"/>
                  <a:pt x="224" y="288"/>
                </a:cubicBezTo>
                <a:cubicBezTo>
                  <a:pt x="224" y="323"/>
                  <a:pt x="253" y="352"/>
                  <a:pt x="288" y="352"/>
                </a:cubicBezTo>
                <a:cubicBezTo>
                  <a:pt x="323" y="352"/>
                  <a:pt x="352" y="323"/>
                  <a:pt x="352" y="288"/>
                </a:cubicBezTo>
                <a:cubicBezTo>
                  <a:pt x="352" y="253"/>
                  <a:pt x="323" y="224"/>
                  <a:pt x="288" y="224"/>
                </a:cubicBezTo>
                <a:close/>
                <a:moveTo>
                  <a:pt x="327" y="288"/>
                </a:moveTo>
                <a:cubicBezTo>
                  <a:pt x="327" y="310"/>
                  <a:pt x="310" y="327"/>
                  <a:pt x="288" y="327"/>
                </a:cubicBezTo>
                <a:cubicBezTo>
                  <a:pt x="266" y="327"/>
                  <a:pt x="249" y="310"/>
                  <a:pt x="249" y="288"/>
                </a:cubicBezTo>
                <a:cubicBezTo>
                  <a:pt x="249" y="266"/>
                  <a:pt x="266" y="249"/>
                  <a:pt x="288" y="249"/>
                </a:cubicBezTo>
                <a:cubicBezTo>
                  <a:pt x="310" y="249"/>
                  <a:pt x="327" y="266"/>
                  <a:pt x="327" y="288"/>
                </a:cubicBezTo>
                <a:close/>
                <a:moveTo>
                  <a:pt x="479" y="288"/>
                </a:moveTo>
                <a:cubicBezTo>
                  <a:pt x="479" y="237"/>
                  <a:pt x="459" y="189"/>
                  <a:pt x="423" y="153"/>
                </a:cubicBezTo>
                <a:cubicBezTo>
                  <a:pt x="387" y="117"/>
                  <a:pt x="339" y="97"/>
                  <a:pt x="288" y="97"/>
                </a:cubicBezTo>
                <a:cubicBezTo>
                  <a:pt x="237" y="97"/>
                  <a:pt x="189" y="117"/>
                  <a:pt x="153" y="153"/>
                </a:cubicBezTo>
                <a:cubicBezTo>
                  <a:pt x="117" y="189"/>
                  <a:pt x="97" y="237"/>
                  <a:pt x="97" y="288"/>
                </a:cubicBezTo>
                <a:cubicBezTo>
                  <a:pt x="97" y="334"/>
                  <a:pt x="114" y="379"/>
                  <a:pt x="145" y="414"/>
                </a:cubicBezTo>
                <a:cubicBezTo>
                  <a:pt x="113" y="446"/>
                  <a:pt x="113" y="446"/>
                  <a:pt x="113" y="446"/>
                </a:cubicBezTo>
                <a:cubicBezTo>
                  <a:pt x="113" y="446"/>
                  <a:pt x="113" y="446"/>
                  <a:pt x="113" y="446"/>
                </a:cubicBezTo>
                <a:cubicBezTo>
                  <a:pt x="130" y="463"/>
                  <a:pt x="130" y="463"/>
                  <a:pt x="130" y="463"/>
                </a:cubicBezTo>
                <a:cubicBezTo>
                  <a:pt x="130" y="463"/>
                  <a:pt x="130" y="463"/>
                  <a:pt x="130" y="463"/>
                </a:cubicBezTo>
                <a:cubicBezTo>
                  <a:pt x="162" y="431"/>
                  <a:pt x="162" y="431"/>
                  <a:pt x="162" y="431"/>
                </a:cubicBezTo>
                <a:cubicBezTo>
                  <a:pt x="197" y="462"/>
                  <a:pt x="242" y="479"/>
                  <a:pt x="288" y="479"/>
                </a:cubicBezTo>
                <a:cubicBezTo>
                  <a:pt x="334" y="479"/>
                  <a:pt x="379" y="462"/>
                  <a:pt x="414" y="431"/>
                </a:cubicBezTo>
                <a:cubicBezTo>
                  <a:pt x="446" y="463"/>
                  <a:pt x="446" y="463"/>
                  <a:pt x="446" y="463"/>
                </a:cubicBezTo>
                <a:cubicBezTo>
                  <a:pt x="446" y="463"/>
                  <a:pt x="446" y="463"/>
                  <a:pt x="446" y="463"/>
                </a:cubicBezTo>
                <a:cubicBezTo>
                  <a:pt x="463" y="446"/>
                  <a:pt x="463" y="446"/>
                  <a:pt x="463" y="446"/>
                </a:cubicBezTo>
                <a:cubicBezTo>
                  <a:pt x="464" y="446"/>
                  <a:pt x="464" y="446"/>
                  <a:pt x="464" y="446"/>
                </a:cubicBezTo>
                <a:cubicBezTo>
                  <a:pt x="431" y="414"/>
                  <a:pt x="431" y="414"/>
                  <a:pt x="431" y="414"/>
                </a:cubicBezTo>
                <a:cubicBezTo>
                  <a:pt x="462" y="379"/>
                  <a:pt x="479" y="334"/>
                  <a:pt x="479" y="288"/>
                </a:cubicBezTo>
                <a:close/>
                <a:moveTo>
                  <a:pt x="454" y="288"/>
                </a:moveTo>
                <a:cubicBezTo>
                  <a:pt x="454" y="380"/>
                  <a:pt x="380" y="454"/>
                  <a:pt x="288" y="454"/>
                </a:cubicBezTo>
                <a:cubicBezTo>
                  <a:pt x="196" y="454"/>
                  <a:pt x="122" y="380"/>
                  <a:pt x="122" y="288"/>
                </a:cubicBezTo>
                <a:cubicBezTo>
                  <a:pt x="122" y="196"/>
                  <a:pt x="196" y="122"/>
                  <a:pt x="288" y="122"/>
                </a:cubicBezTo>
                <a:cubicBezTo>
                  <a:pt x="380" y="122"/>
                  <a:pt x="454" y="196"/>
                  <a:pt x="454" y="288"/>
                </a:cubicBezTo>
                <a:close/>
                <a:moveTo>
                  <a:pt x="288" y="161"/>
                </a:moveTo>
                <a:cubicBezTo>
                  <a:pt x="218" y="161"/>
                  <a:pt x="161" y="218"/>
                  <a:pt x="161" y="288"/>
                </a:cubicBezTo>
                <a:cubicBezTo>
                  <a:pt x="161" y="358"/>
                  <a:pt x="218" y="415"/>
                  <a:pt x="288" y="415"/>
                </a:cubicBezTo>
                <a:cubicBezTo>
                  <a:pt x="358" y="415"/>
                  <a:pt x="415" y="358"/>
                  <a:pt x="415" y="288"/>
                </a:cubicBezTo>
                <a:cubicBezTo>
                  <a:pt x="415" y="218"/>
                  <a:pt x="358" y="161"/>
                  <a:pt x="288" y="161"/>
                </a:cubicBezTo>
                <a:close/>
                <a:moveTo>
                  <a:pt x="391" y="288"/>
                </a:moveTo>
                <a:cubicBezTo>
                  <a:pt x="391" y="345"/>
                  <a:pt x="345" y="391"/>
                  <a:pt x="288" y="391"/>
                </a:cubicBezTo>
                <a:cubicBezTo>
                  <a:pt x="231" y="391"/>
                  <a:pt x="185" y="345"/>
                  <a:pt x="185" y="288"/>
                </a:cubicBezTo>
                <a:cubicBezTo>
                  <a:pt x="185" y="231"/>
                  <a:pt x="231" y="185"/>
                  <a:pt x="288" y="185"/>
                </a:cubicBezTo>
                <a:cubicBezTo>
                  <a:pt x="345" y="185"/>
                  <a:pt x="391" y="231"/>
                  <a:pt x="391" y="288"/>
                </a:cubicBezTo>
                <a:close/>
                <a:moveTo>
                  <a:pt x="0" y="0"/>
                </a:moveTo>
                <a:cubicBezTo>
                  <a:pt x="0" y="576"/>
                  <a:pt x="0" y="576"/>
                  <a:pt x="0" y="576"/>
                </a:cubicBezTo>
                <a:cubicBezTo>
                  <a:pt x="576" y="576"/>
                  <a:pt x="576" y="576"/>
                  <a:pt x="576" y="576"/>
                </a:cubicBezTo>
                <a:cubicBezTo>
                  <a:pt x="576" y="0"/>
                  <a:pt x="576" y="0"/>
                  <a:pt x="576" y="0"/>
                </a:cubicBezTo>
                <a:lnTo>
                  <a:pt x="0" y="0"/>
                </a:lnTo>
                <a:close/>
                <a:moveTo>
                  <a:pt x="551" y="551"/>
                </a:moveTo>
                <a:cubicBezTo>
                  <a:pt x="25" y="551"/>
                  <a:pt x="25" y="551"/>
                  <a:pt x="25" y="551"/>
                </a:cubicBezTo>
                <a:cubicBezTo>
                  <a:pt x="25" y="25"/>
                  <a:pt x="25" y="25"/>
                  <a:pt x="25" y="25"/>
                </a:cubicBezTo>
                <a:cubicBezTo>
                  <a:pt x="551" y="25"/>
                  <a:pt x="551" y="25"/>
                  <a:pt x="551" y="25"/>
                </a:cubicBezTo>
                <a:lnTo>
                  <a:pt x="551" y="551"/>
                </a:lnTo>
                <a:close/>
              </a:path>
            </a:pathLst>
          </a:custGeom>
          <a:solidFill>
            <a:schemeClr val="bg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700" b="1">
              <a:solidFill>
                <a:schemeClr val="accent1"/>
              </a:solidFill>
              <a:latin typeface="Arial"/>
              <a:ea typeface="Arial"/>
              <a:cs typeface="Arial"/>
              <a:sym typeface="Arial"/>
            </a:endParaRPr>
          </a:p>
        </p:txBody>
      </p:sp>
      <p:sp>
        <p:nvSpPr>
          <p:cNvPr id="43032" name="Google Shape;1973;p97">
            <a:extLst>
              <a:ext uri="{FF2B5EF4-FFF2-40B4-BE49-F238E27FC236}">
                <a16:creationId xmlns:a16="http://schemas.microsoft.com/office/drawing/2014/main" id="{40610176-A8C2-5DFC-A517-D8D1E9302D59}"/>
              </a:ext>
            </a:extLst>
          </p:cNvPr>
          <p:cNvSpPr/>
          <p:nvPr/>
        </p:nvSpPr>
        <p:spPr>
          <a:xfrm>
            <a:off x="11279499" y="2816618"/>
            <a:ext cx="360000" cy="360000"/>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sz="800">
              <a:solidFill>
                <a:schemeClr val="accent1"/>
              </a:solidFill>
              <a:latin typeface="Arial"/>
              <a:ea typeface="Arial"/>
              <a:cs typeface="Arial"/>
              <a:sym typeface="Arial"/>
            </a:endParaRPr>
          </a:p>
        </p:txBody>
      </p:sp>
      <p:grpSp>
        <p:nvGrpSpPr>
          <p:cNvPr id="25" name="Group 24">
            <a:extLst>
              <a:ext uri="{FF2B5EF4-FFF2-40B4-BE49-F238E27FC236}">
                <a16:creationId xmlns:a16="http://schemas.microsoft.com/office/drawing/2014/main" id="{9C4D462A-1299-E301-A3CC-6A77244EC900}"/>
              </a:ext>
            </a:extLst>
          </p:cNvPr>
          <p:cNvGrpSpPr/>
          <p:nvPr/>
        </p:nvGrpSpPr>
        <p:grpSpPr>
          <a:xfrm>
            <a:off x="6393917" y="132067"/>
            <a:ext cx="5355171" cy="217488"/>
            <a:chOff x="5916613" y="132067"/>
            <a:chExt cx="5355171" cy="217488"/>
          </a:xfrm>
        </p:grpSpPr>
        <p:sp>
          <p:nvSpPr>
            <p:cNvPr id="26" name="Rectangle 25">
              <a:extLst>
                <a:ext uri="{FF2B5EF4-FFF2-40B4-BE49-F238E27FC236}">
                  <a16:creationId xmlns:a16="http://schemas.microsoft.com/office/drawing/2014/main" id="{3D89412D-29BA-6A1D-68C6-B7894ED9CDCB}"/>
                </a:ext>
              </a:extLst>
            </p:cNvPr>
            <p:cNvSpPr/>
            <p:nvPr/>
          </p:nvSpPr>
          <p:spPr>
            <a:xfrm>
              <a:off x="591661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3.1</a:t>
              </a:r>
            </a:p>
          </p:txBody>
        </p:sp>
        <p:sp>
          <p:nvSpPr>
            <p:cNvPr id="28" name="Rectangle 27">
              <a:extLst>
                <a:ext uri="{FF2B5EF4-FFF2-40B4-BE49-F238E27FC236}">
                  <a16:creationId xmlns:a16="http://schemas.microsoft.com/office/drawing/2014/main" id="{7EDE58C8-8F01-01B8-4462-245871C8D554}"/>
                </a:ext>
              </a:extLst>
            </p:cNvPr>
            <p:cNvSpPr/>
            <p:nvPr/>
          </p:nvSpPr>
          <p:spPr>
            <a:xfrm>
              <a:off x="615844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3.2</a:t>
              </a:r>
            </a:p>
          </p:txBody>
        </p:sp>
        <p:sp>
          <p:nvSpPr>
            <p:cNvPr id="30" name="Rectangle 29">
              <a:extLst>
                <a:ext uri="{FF2B5EF4-FFF2-40B4-BE49-F238E27FC236}">
                  <a16:creationId xmlns:a16="http://schemas.microsoft.com/office/drawing/2014/main" id="{11072EAC-C8B4-737F-DBB3-08DFED6A8B2C}"/>
                </a:ext>
              </a:extLst>
            </p:cNvPr>
            <p:cNvSpPr/>
            <p:nvPr/>
          </p:nvSpPr>
          <p:spPr>
            <a:xfrm>
              <a:off x="6400267" y="132067"/>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Tiesiskais regulējums civilās aizsardzības sistēmas darbības nodrošināšanai</a:t>
              </a:r>
            </a:p>
          </p:txBody>
        </p:sp>
        <p:sp>
          <p:nvSpPr>
            <p:cNvPr id="37" name="Rectangle 36">
              <a:extLst>
                <a:ext uri="{FF2B5EF4-FFF2-40B4-BE49-F238E27FC236}">
                  <a16:creationId xmlns:a16="http://schemas.microsoft.com/office/drawing/2014/main" id="{6AE66E61-48F0-D8DD-DDEC-A0C2A4A530B0}"/>
                </a:ext>
              </a:extLst>
            </p:cNvPr>
            <p:cNvSpPr/>
            <p:nvPr/>
          </p:nvSpPr>
          <p:spPr>
            <a:xfrm>
              <a:off x="1033030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41" name="Rectangle 40">
              <a:extLst>
                <a:ext uri="{FF2B5EF4-FFF2-40B4-BE49-F238E27FC236}">
                  <a16:creationId xmlns:a16="http://schemas.microsoft.com/office/drawing/2014/main" id="{96774CFC-BAE3-1EAA-E234-A94505A2B364}"/>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44" name="Rectangle 43">
              <a:extLst>
                <a:ext uri="{FF2B5EF4-FFF2-40B4-BE49-F238E27FC236}">
                  <a16:creationId xmlns:a16="http://schemas.microsoft.com/office/drawing/2014/main" id="{2DB750DF-4878-B1E9-F82A-34A3C4A2E2D3}"/>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45" name="Rectangle 44">
              <a:extLst>
                <a:ext uri="{FF2B5EF4-FFF2-40B4-BE49-F238E27FC236}">
                  <a16:creationId xmlns:a16="http://schemas.microsoft.com/office/drawing/2014/main" id="{A2221434-AC32-09EA-DF98-9920C923E9C3}"/>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3.6</a:t>
              </a:r>
            </a:p>
          </p:txBody>
        </p:sp>
      </p:grpSp>
      <p:sp>
        <p:nvSpPr>
          <p:cNvPr id="3" name="Rectangle 2">
            <a:extLst>
              <a:ext uri="{FF2B5EF4-FFF2-40B4-BE49-F238E27FC236}">
                <a16:creationId xmlns:a16="http://schemas.microsoft.com/office/drawing/2014/main" id="{4054DBA8-7533-4104-F0C8-00FAEB2195D2}"/>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7A06A37-7DC8-7FAE-BBDB-0D4082834585}"/>
              </a:ext>
            </a:extLst>
          </p:cNvPr>
          <p:cNvPicPr>
            <a:picLocks noChangeAspect="1"/>
          </p:cNvPicPr>
          <p:nvPr/>
        </p:nvPicPr>
        <p:blipFill rotWithShape="1">
          <a:blip r:embed="rId3"/>
          <a:srcRect t="24672"/>
          <a:stretch/>
        </p:blipFill>
        <p:spPr>
          <a:xfrm>
            <a:off x="6285473" y="3429000"/>
            <a:ext cx="5463609" cy="2743994"/>
          </a:xfrm>
          <a:prstGeom prst="rect">
            <a:avLst/>
          </a:prstGeom>
        </p:spPr>
      </p:pic>
      <p:pic>
        <p:nvPicPr>
          <p:cNvPr id="12" name="Picture 11">
            <a:extLst>
              <a:ext uri="{FF2B5EF4-FFF2-40B4-BE49-F238E27FC236}">
                <a16:creationId xmlns:a16="http://schemas.microsoft.com/office/drawing/2014/main" id="{C8558CDF-A0C5-F419-6384-0D17B8D8838B}"/>
              </a:ext>
            </a:extLst>
          </p:cNvPr>
          <p:cNvPicPr>
            <a:picLocks noChangeAspect="1"/>
          </p:cNvPicPr>
          <p:nvPr/>
        </p:nvPicPr>
        <p:blipFill>
          <a:blip r:embed="rId4"/>
          <a:srcRect t="12322" b="12322"/>
          <a:stretch/>
        </p:blipFill>
        <p:spPr>
          <a:xfrm>
            <a:off x="442912" y="3429000"/>
            <a:ext cx="5462588" cy="2743994"/>
          </a:xfrm>
          <a:prstGeom prst="rect">
            <a:avLst/>
          </a:prstGeom>
        </p:spPr>
      </p:pic>
      <p:sp>
        <p:nvSpPr>
          <p:cNvPr id="22" name="Rectangle 21">
            <a:extLst>
              <a:ext uri="{FF2B5EF4-FFF2-40B4-BE49-F238E27FC236}">
                <a16:creationId xmlns:a16="http://schemas.microsoft.com/office/drawing/2014/main" id="{0A1CDF94-AF3F-D62F-B5F7-C4AEEA16B077}"/>
              </a:ext>
            </a:extLst>
          </p:cNvPr>
          <p:cNvSpPr/>
          <p:nvPr/>
        </p:nvSpPr>
        <p:spPr>
          <a:xfrm>
            <a:off x="442912" y="1819275"/>
            <a:ext cx="586800" cy="149697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7" name="Title 18">
            <a:extLst>
              <a:ext uri="{FF2B5EF4-FFF2-40B4-BE49-F238E27FC236}">
                <a16:creationId xmlns:a16="http://schemas.microsoft.com/office/drawing/2014/main" id="{8955B2C7-F22E-6F52-733B-63ECB21657CB}"/>
              </a:ext>
            </a:extLst>
          </p:cNvPr>
          <p:cNvSpPr>
            <a:spLocks noGrp="1"/>
          </p:cNvSpPr>
          <p:nvPr>
            <p:ph type="title"/>
          </p:nvPr>
        </p:nvSpPr>
        <p:spPr/>
        <p:txBody>
          <a:bodyPr vert="horz"/>
          <a:lstStyle/>
          <a:p>
            <a:r>
              <a:rPr lang="lv-LV" noProof="0"/>
              <a:t>Diskusija ar </a:t>
            </a:r>
            <a:r>
              <a:rPr lang="lv-LV" noProof="0" dirty="0"/>
              <a:t>apmācības</a:t>
            </a:r>
            <a:r>
              <a:rPr lang="lv-LV" noProof="0"/>
              <a:t> dalībniekiem</a:t>
            </a:r>
            <a:r>
              <a:rPr lang="lv-LV" noProof="0" dirty="0"/>
              <a:t> par normatīvajiem aktiem, kas attiecināmi uz viņu darba pienākumiem </a:t>
            </a:r>
          </a:p>
        </p:txBody>
      </p:sp>
      <p:sp>
        <p:nvSpPr>
          <p:cNvPr id="4" name="Slide Number Placeholder 3">
            <a:extLst>
              <a:ext uri="{FF2B5EF4-FFF2-40B4-BE49-F238E27FC236}">
                <a16:creationId xmlns:a16="http://schemas.microsoft.com/office/drawing/2014/main" id="{900267F3-AAB7-0E08-7CC5-CCA5AF1FEB2C}"/>
              </a:ext>
            </a:extLst>
          </p:cNvPr>
          <p:cNvSpPr>
            <a:spLocks noGrp="1"/>
          </p:cNvSpPr>
          <p:nvPr>
            <p:ph type="sldNum" sz="quarter" idx="11"/>
          </p:nvPr>
        </p:nvSpPr>
        <p:spPr/>
        <p:txBody>
          <a:bodyPr/>
          <a:lstStyle/>
          <a:p>
            <a:fld id="{7870704B-CE94-48CC-AF30-84932A1262A7}" type="slidenum">
              <a:rPr lang="en-GB" smtClean="0"/>
              <a:pPr/>
              <a:t>17</a:t>
            </a:fld>
            <a:endParaRPr lang="en-GB"/>
          </a:p>
        </p:txBody>
      </p:sp>
      <p:sp>
        <p:nvSpPr>
          <p:cNvPr id="20" name="Satura vietturis 2">
            <a:extLst>
              <a:ext uri="{FF2B5EF4-FFF2-40B4-BE49-F238E27FC236}">
                <a16:creationId xmlns:a16="http://schemas.microsoft.com/office/drawing/2014/main" id="{D4BC4F3D-6634-58D4-2990-13297BD830D1}"/>
              </a:ext>
            </a:extLst>
          </p:cNvPr>
          <p:cNvSpPr txBox="1">
            <a:spLocks/>
          </p:cNvSpPr>
          <p:nvPr/>
        </p:nvSpPr>
        <p:spPr>
          <a:xfrm>
            <a:off x="1139874" y="1819275"/>
            <a:ext cx="4766654" cy="1499562"/>
          </a:xfrm>
          <a:prstGeom prst="rect">
            <a:avLst/>
          </a:prstGeom>
          <a:solidFill>
            <a:schemeClr val="bg1">
              <a:lumMod val="95000"/>
            </a:schemeClr>
          </a:solidFill>
        </p:spPr>
        <p:txBody>
          <a:bodyPr vert="horz" wrap="square" lIns="72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600" dirty="0">
                <a:solidFill>
                  <a:schemeClr val="tx1"/>
                </a:solidFill>
              </a:rPr>
              <a:t>Vai varat nosaukt vēl kādus ar civilo aizsardzību saistītus likumus, kas nozīmīgi Jūsu iestādes darbā? Kā tie ir saistīti ar civilo aizsardzību?</a:t>
            </a:r>
          </a:p>
        </p:txBody>
      </p:sp>
      <p:sp>
        <p:nvSpPr>
          <p:cNvPr id="21" name="Satura vietturis 2">
            <a:extLst>
              <a:ext uri="{FF2B5EF4-FFF2-40B4-BE49-F238E27FC236}">
                <a16:creationId xmlns:a16="http://schemas.microsoft.com/office/drawing/2014/main" id="{A3DAE46C-43DB-A6F2-C680-13972AF27B1E}"/>
              </a:ext>
            </a:extLst>
          </p:cNvPr>
          <p:cNvSpPr txBox="1">
            <a:spLocks/>
          </p:cNvSpPr>
          <p:nvPr/>
        </p:nvSpPr>
        <p:spPr>
          <a:xfrm>
            <a:off x="6981826" y="1819275"/>
            <a:ext cx="4767263" cy="1499562"/>
          </a:xfrm>
          <a:prstGeom prst="rect">
            <a:avLst/>
          </a:prstGeom>
          <a:solidFill>
            <a:schemeClr val="bg1">
              <a:lumMod val="95000"/>
            </a:schemeClr>
          </a:solidFill>
        </p:spPr>
        <p:txBody>
          <a:bodyPr vert="horz" wrap="square" lIns="72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600" dirty="0">
                <a:solidFill>
                  <a:schemeClr val="tx1"/>
                </a:solidFill>
              </a:rPr>
              <a:t>Vai varat nosaukt vēl kādus ar civilo aizsardzību saistītus MK noteikumus, kas nozīmīgi Jūsu iestādes darbā? Kā tie ir saistīti ar civilo aizsardzību?</a:t>
            </a:r>
          </a:p>
        </p:txBody>
      </p:sp>
      <p:sp>
        <p:nvSpPr>
          <p:cNvPr id="23" name="Rectangle 22">
            <a:extLst>
              <a:ext uri="{FF2B5EF4-FFF2-40B4-BE49-F238E27FC236}">
                <a16:creationId xmlns:a16="http://schemas.microsoft.com/office/drawing/2014/main" id="{BA1CF5E6-AD1C-0222-19E8-20CB8C78445A}"/>
              </a:ext>
            </a:extLst>
          </p:cNvPr>
          <p:cNvSpPr/>
          <p:nvPr/>
        </p:nvSpPr>
        <p:spPr>
          <a:xfrm>
            <a:off x="6286501" y="1819275"/>
            <a:ext cx="586800" cy="1496976"/>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24" name="Freeform 20">
            <a:extLst>
              <a:ext uri="{FF2B5EF4-FFF2-40B4-BE49-F238E27FC236}">
                <a16:creationId xmlns:a16="http://schemas.microsoft.com/office/drawing/2014/main" id="{27E887F0-3432-3828-7003-D6E223AC187A}"/>
              </a:ext>
            </a:extLst>
          </p:cNvPr>
          <p:cNvSpPr>
            <a:spLocks noChangeAspect="1" noEditPoints="1"/>
          </p:cNvSpPr>
          <p:nvPr/>
        </p:nvSpPr>
        <p:spPr bwMode="auto">
          <a:xfrm>
            <a:off x="508506" y="2339163"/>
            <a:ext cx="455613" cy="457200"/>
          </a:xfrm>
          <a:custGeom>
            <a:avLst/>
            <a:gdLst>
              <a:gd name="T0" fmla="*/ 0 w 346"/>
              <a:gd name="T1" fmla="*/ 0 h 346"/>
              <a:gd name="T2" fmla="*/ 0 w 346"/>
              <a:gd name="T3" fmla="*/ 346 h 346"/>
              <a:gd name="T4" fmla="*/ 346 w 346"/>
              <a:gd name="T5" fmla="*/ 346 h 346"/>
              <a:gd name="T6" fmla="*/ 346 w 346"/>
              <a:gd name="T7" fmla="*/ 0 h 346"/>
              <a:gd name="T8" fmla="*/ 0 w 346"/>
              <a:gd name="T9" fmla="*/ 0 h 346"/>
              <a:gd name="T10" fmla="*/ 332 w 346"/>
              <a:gd name="T11" fmla="*/ 331 h 346"/>
              <a:gd name="T12" fmla="*/ 15 w 346"/>
              <a:gd name="T13" fmla="*/ 331 h 346"/>
              <a:gd name="T14" fmla="*/ 15 w 346"/>
              <a:gd name="T15" fmla="*/ 15 h 346"/>
              <a:gd name="T16" fmla="*/ 332 w 346"/>
              <a:gd name="T17" fmla="*/ 15 h 346"/>
              <a:gd name="T18" fmla="*/ 332 w 346"/>
              <a:gd name="T19" fmla="*/ 331 h 346"/>
              <a:gd name="T20" fmla="*/ 80 w 346"/>
              <a:gd name="T21" fmla="*/ 145 h 346"/>
              <a:gd name="T22" fmla="*/ 32 w 346"/>
              <a:gd name="T23" fmla="*/ 239 h 346"/>
              <a:gd name="T24" fmla="*/ 127 w 346"/>
              <a:gd name="T25" fmla="*/ 239 h 346"/>
              <a:gd name="T26" fmla="*/ 80 w 346"/>
              <a:gd name="T27" fmla="*/ 145 h 346"/>
              <a:gd name="T28" fmla="*/ 80 w 346"/>
              <a:gd name="T29" fmla="*/ 178 h 346"/>
              <a:gd name="T30" fmla="*/ 103 w 346"/>
              <a:gd name="T31" fmla="*/ 224 h 346"/>
              <a:gd name="T32" fmla="*/ 56 w 346"/>
              <a:gd name="T33" fmla="*/ 224 h 346"/>
              <a:gd name="T34" fmla="*/ 80 w 346"/>
              <a:gd name="T35" fmla="*/ 178 h 346"/>
              <a:gd name="T36" fmla="*/ 219 w 346"/>
              <a:gd name="T37" fmla="*/ 195 h 346"/>
              <a:gd name="T38" fmla="*/ 315 w 346"/>
              <a:gd name="T39" fmla="*/ 195 h 346"/>
              <a:gd name="T40" fmla="*/ 267 w 346"/>
              <a:gd name="T41" fmla="*/ 101 h 346"/>
              <a:gd name="T42" fmla="*/ 219 w 346"/>
              <a:gd name="T43" fmla="*/ 195 h 346"/>
              <a:gd name="T44" fmla="*/ 243 w 346"/>
              <a:gd name="T45" fmla="*/ 180 h 346"/>
              <a:gd name="T46" fmla="*/ 267 w 346"/>
              <a:gd name="T47" fmla="*/ 133 h 346"/>
              <a:gd name="T48" fmla="*/ 291 w 346"/>
              <a:gd name="T49" fmla="*/ 180 h 346"/>
              <a:gd name="T50" fmla="*/ 243 w 346"/>
              <a:gd name="T51" fmla="*/ 180 h 346"/>
              <a:gd name="T52" fmla="*/ 83 w 346"/>
              <a:gd name="T53" fmla="*/ 104 h 346"/>
              <a:gd name="T54" fmla="*/ 136 w 346"/>
              <a:gd name="T55" fmla="*/ 95 h 346"/>
              <a:gd name="T56" fmla="*/ 164 w 346"/>
              <a:gd name="T57" fmla="*/ 119 h 346"/>
              <a:gd name="T58" fmla="*/ 164 w 346"/>
              <a:gd name="T59" fmla="*/ 295 h 346"/>
              <a:gd name="T60" fmla="*/ 120 w 346"/>
              <a:gd name="T61" fmla="*/ 295 h 346"/>
              <a:gd name="T62" fmla="*/ 120 w 346"/>
              <a:gd name="T63" fmla="*/ 310 h 346"/>
              <a:gd name="T64" fmla="*/ 227 w 346"/>
              <a:gd name="T65" fmla="*/ 310 h 346"/>
              <a:gd name="T66" fmla="*/ 227 w 346"/>
              <a:gd name="T67" fmla="*/ 295 h 346"/>
              <a:gd name="T68" fmla="*/ 179 w 346"/>
              <a:gd name="T69" fmla="*/ 295 h 346"/>
              <a:gd name="T70" fmla="*/ 179 w 346"/>
              <a:gd name="T71" fmla="*/ 119 h 346"/>
              <a:gd name="T72" fmla="*/ 210 w 346"/>
              <a:gd name="T73" fmla="*/ 81 h 346"/>
              <a:gd name="T74" fmla="*/ 210 w 346"/>
              <a:gd name="T75" fmla="*/ 81 h 346"/>
              <a:gd name="T76" fmla="*/ 260 w 346"/>
              <a:gd name="T77" fmla="*/ 71 h 346"/>
              <a:gd name="T78" fmla="*/ 260 w 346"/>
              <a:gd name="T79" fmla="*/ 81 h 346"/>
              <a:gd name="T80" fmla="*/ 275 w 346"/>
              <a:gd name="T81" fmla="*/ 81 h 346"/>
              <a:gd name="T82" fmla="*/ 275 w 346"/>
              <a:gd name="T83" fmla="*/ 54 h 346"/>
              <a:gd name="T84" fmla="*/ 207 w 346"/>
              <a:gd name="T85" fmla="*/ 66 h 346"/>
              <a:gd name="T86" fmla="*/ 172 w 346"/>
              <a:gd name="T87" fmla="*/ 43 h 346"/>
              <a:gd name="T88" fmla="*/ 133 w 346"/>
              <a:gd name="T89" fmla="*/ 80 h 346"/>
              <a:gd name="T90" fmla="*/ 68 w 346"/>
              <a:gd name="T91" fmla="*/ 92 h 346"/>
              <a:gd name="T92" fmla="*/ 68 w 346"/>
              <a:gd name="T93" fmla="*/ 121 h 346"/>
              <a:gd name="T94" fmla="*/ 83 w 346"/>
              <a:gd name="T95" fmla="*/ 121 h 346"/>
              <a:gd name="T96" fmla="*/ 83 w 346"/>
              <a:gd name="T97" fmla="*/ 104 h 346"/>
              <a:gd name="T98" fmla="*/ 172 w 346"/>
              <a:gd name="T99" fmla="*/ 58 h 346"/>
              <a:gd name="T100" fmla="*/ 195 w 346"/>
              <a:gd name="T101" fmla="*/ 81 h 346"/>
              <a:gd name="T102" fmla="*/ 172 w 346"/>
              <a:gd name="T103" fmla="*/ 105 h 346"/>
              <a:gd name="T104" fmla="*/ 148 w 346"/>
              <a:gd name="T105" fmla="*/ 81 h 346"/>
              <a:gd name="T106" fmla="*/ 172 w 346"/>
              <a:gd name="T107" fmla="*/ 58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346">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bg1"/>
          </a:solidFill>
          <a:ln>
            <a:noFill/>
          </a:ln>
        </p:spPr>
        <p:txBody>
          <a:bodyPr vert="horz" wrap="square" lIns="68580" tIns="34290" rIns="68580" bIns="3429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800">
              <a:solidFill>
                <a:schemeClr val="accent1"/>
              </a:solidFill>
            </a:endParaRPr>
          </a:p>
        </p:txBody>
      </p:sp>
      <p:sp>
        <p:nvSpPr>
          <p:cNvPr id="25" name="Freeform 65">
            <a:extLst>
              <a:ext uri="{FF2B5EF4-FFF2-40B4-BE49-F238E27FC236}">
                <a16:creationId xmlns:a16="http://schemas.microsoft.com/office/drawing/2014/main" id="{A6593E3D-0509-B640-EC4B-6292EFB8D3D1}"/>
              </a:ext>
            </a:extLst>
          </p:cNvPr>
          <p:cNvSpPr>
            <a:spLocks noChangeAspect="1" noEditPoints="1"/>
          </p:cNvSpPr>
          <p:nvPr/>
        </p:nvSpPr>
        <p:spPr bwMode="auto">
          <a:xfrm>
            <a:off x="6352094" y="2339163"/>
            <a:ext cx="455613" cy="457200"/>
          </a:xfrm>
          <a:custGeom>
            <a:avLst/>
            <a:gdLst>
              <a:gd name="T0" fmla="*/ 576 w 576"/>
              <a:gd name="T1" fmla="*/ 0 h 576"/>
              <a:gd name="T2" fmla="*/ 540 w 576"/>
              <a:gd name="T3" fmla="*/ 401 h 576"/>
              <a:gd name="T4" fmla="*/ 472 w 576"/>
              <a:gd name="T5" fmla="*/ 398 h 576"/>
              <a:gd name="T6" fmla="*/ 404 w 576"/>
              <a:gd name="T7" fmla="*/ 401 h 576"/>
              <a:gd name="T8" fmla="*/ 319 w 576"/>
              <a:gd name="T9" fmla="*/ 388 h 576"/>
              <a:gd name="T10" fmla="*/ 257 w 576"/>
              <a:gd name="T11" fmla="*/ 388 h 576"/>
              <a:gd name="T12" fmla="*/ 172 w 576"/>
              <a:gd name="T13" fmla="*/ 401 h 576"/>
              <a:gd name="T14" fmla="*/ 104 w 576"/>
              <a:gd name="T15" fmla="*/ 398 h 576"/>
              <a:gd name="T16" fmla="*/ 36 w 576"/>
              <a:gd name="T17" fmla="*/ 401 h 576"/>
              <a:gd name="T18" fmla="*/ 208 w 576"/>
              <a:gd name="T19" fmla="*/ 471 h 576"/>
              <a:gd name="T20" fmla="*/ 264 w 576"/>
              <a:gd name="T21" fmla="*/ 411 h 576"/>
              <a:gd name="T22" fmla="*/ 348 w 576"/>
              <a:gd name="T23" fmla="*/ 424 h 576"/>
              <a:gd name="T24" fmla="*/ 208 w 576"/>
              <a:gd name="T25" fmla="*/ 552 h 576"/>
              <a:gd name="T26" fmla="*/ 44 w 576"/>
              <a:gd name="T27" fmla="*/ 424 h 576"/>
              <a:gd name="T28" fmla="*/ 128 w 576"/>
              <a:gd name="T29" fmla="*/ 411 h 576"/>
              <a:gd name="T30" fmla="*/ 184 w 576"/>
              <a:gd name="T31" fmla="*/ 471 h 576"/>
              <a:gd name="T32" fmla="*/ 392 w 576"/>
              <a:gd name="T33" fmla="*/ 552 h 576"/>
              <a:gd name="T34" fmla="*/ 447 w 576"/>
              <a:gd name="T35" fmla="*/ 412 h 576"/>
              <a:gd name="T36" fmla="*/ 496 w 576"/>
              <a:gd name="T37" fmla="*/ 412 h 576"/>
              <a:gd name="T38" fmla="*/ 551 w 576"/>
              <a:gd name="T39" fmla="*/ 552 h 576"/>
              <a:gd name="T40" fmla="*/ 147 w 576"/>
              <a:gd name="T41" fmla="*/ 328 h 576"/>
              <a:gd name="T42" fmla="*/ 136 w 576"/>
              <a:gd name="T43" fmla="*/ 235 h 576"/>
              <a:gd name="T44" fmla="*/ 220 w 576"/>
              <a:gd name="T45" fmla="*/ 223 h 576"/>
              <a:gd name="T46" fmla="*/ 275 w 576"/>
              <a:gd name="T47" fmla="*/ 279 h 576"/>
              <a:gd name="T48" fmla="*/ 288 w 576"/>
              <a:gd name="T49" fmla="*/ 387 h 576"/>
              <a:gd name="T50" fmla="*/ 304 w 576"/>
              <a:gd name="T51" fmla="*/ 252 h 576"/>
              <a:gd name="T52" fmla="*/ 380 w 576"/>
              <a:gd name="T53" fmla="*/ 234 h 576"/>
              <a:gd name="T54" fmla="*/ 455 w 576"/>
              <a:gd name="T55" fmla="*/ 252 h 576"/>
              <a:gd name="T56" fmla="*/ 472 w 576"/>
              <a:gd name="T57" fmla="*/ 387 h 576"/>
              <a:gd name="T58" fmla="*/ 484 w 576"/>
              <a:gd name="T59" fmla="*/ 278 h 576"/>
              <a:gd name="T60" fmla="*/ 411 w 576"/>
              <a:gd name="T61" fmla="*/ 200 h 576"/>
              <a:gd name="T62" fmla="*/ 348 w 576"/>
              <a:gd name="T63" fmla="*/ 200 h 576"/>
              <a:gd name="T64" fmla="*/ 264 w 576"/>
              <a:gd name="T65" fmla="*/ 212 h 576"/>
              <a:gd name="T66" fmla="*/ 196 w 576"/>
              <a:gd name="T67" fmla="*/ 209 h 576"/>
              <a:gd name="T68" fmla="*/ 128 w 576"/>
              <a:gd name="T69" fmla="*/ 212 h 576"/>
              <a:gd name="T70" fmla="*/ 62 w 576"/>
              <a:gd name="T71" fmla="*/ 328 h 576"/>
              <a:gd name="T72" fmla="*/ 472 w 576"/>
              <a:gd name="T73" fmla="*/ 362 h 576"/>
              <a:gd name="T74" fmla="*/ 472 w 576"/>
              <a:gd name="T75" fmla="*/ 301 h 576"/>
              <a:gd name="T76" fmla="*/ 288 w 576"/>
              <a:gd name="T77" fmla="*/ 362 h 576"/>
              <a:gd name="T78" fmla="*/ 288 w 576"/>
              <a:gd name="T79" fmla="*/ 301 h 576"/>
              <a:gd name="T80" fmla="*/ 92 w 576"/>
              <a:gd name="T81" fmla="*/ 307 h 576"/>
              <a:gd name="T82" fmla="*/ 122 w 576"/>
              <a:gd name="T83" fmla="*/ 326 h 576"/>
              <a:gd name="T84" fmla="*/ 92 w 576"/>
              <a:gd name="T85" fmla="*/ 307 h 576"/>
              <a:gd name="T86" fmla="*/ 227 w 576"/>
              <a:gd name="T87" fmla="*/ 102 h 576"/>
              <a:gd name="T88" fmla="*/ 154 w 576"/>
              <a:gd name="T89" fmla="*/ 140 h 576"/>
              <a:gd name="T90" fmla="*/ 197 w 576"/>
              <a:gd name="T91" fmla="*/ 112 h 576"/>
              <a:gd name="T92" fmla="*/ 196 w 576"/>
              <a:gd name="T93" fmla="*/ 173 h 576"/>
              <a:gd name="T94" fmla="*/ 380 w 576"/>
              <a:gd name="T95" fmla="*/ 198 h 576"/>
              <a:gd name="T96" fmla="*/ 380 w 576"/>
              <a:gd name="T97" fmla="*/ 88 h 576"/>
              <a:gd name="T98" fmla="*/ 368 w 576"/>
              <a:gd name="T99" fmla="*/ 118 h 576"/>
              <a:gd name="T100" fmla="*/ 398 w 576"/>
              <a:gd name="T101" fmla="*/ 138 h 576"/>
              <a:gd name="T102" fmla="*/ 368 w 576"/>
              <a:gd name="T103" fmla="*/ 118 h 5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6" h="576">
                <a:moveTo>
                  <a:pt x="0" y="0"/>
                </a:moveTo>
                <a:cubicBezTo>
                  <a:pt x="0" y="576"/>
                  <a:pt x="0" y="576"/>
                  <a:pt x="0" y="576"/>
                </a:cubicBezTo>
                <a:cubicBezTo>
                  <a:pt x="576" y="576"/>
                  <a:pt x="576" y="576"/>
                  <a:pt x="576" y="576"/>
                </a:cubicBezTo>
                <a:cubicBezTo>
                  <a:pt x="576" y="0"/>
                  <a:pt x="576" y="0"/>
                  <a:pt x="576" y="0"/>
                </a:cubicBezTo>
                <a:lnTo>
                  <a:pt x="0" y="0"/>
                </a:lnTo>
                <a:close/>
                <a:moveTo>
                  <a:pt x="551" y="25"/>
                </a:moveTo>
                <a:cubicBezTo>
                  <a:pt x="551" y="406"/>
                  <a:pt x="551" y="406"/>
                  <a:pt x="551" y="406"/>
                </a:cubicBezTo>
                <a:cubicBezTo>
                  <a:pt x="548" y="404"/>
                  <a:pt x="544" y="402"/>
                  <a:pt x="540" y="401"/>
                </a:cubicBezTo>
                <a:cubicBezTo>
                  <a:pt x="531" y="397"/>
                  <a:pt x="519" y="393"/>
                  <a:pt x="504" y="388"/>
                </a:cubicBezTo>
                <a:cubicBezTo>
                  <a:pt x="503" y="388"/>
                  <a:pt x="503" y="388"/>
                  <a:pt x="503" y="388"/>
                </a:cubicBezTo>
                <a:cubicBezTo>
                  <a:pt x="489" y="383"/>
                  <a:pt x="481" y="390"/>
                  <a:pt x="477" y="396"/>
                </a:cubicBezTo>
                <a:cubicBezTo>
                  <a:pt x="476" y="397"/>
                  <a:pt x="475" y="398"/>
                  <a:pt x="472" y="398"/>
                </a:cubicBezTo>
                <a:cubicBezTo>
                  <a:pt x="469" y="398"/>
                  <a:pt x="468" y="397"/>
                  <a:pt x="467" y="396"/>
                </a:cubicBezTo>
                <a:cubicBezTo>
                  <a:pt x="463" y="390"/>
                  <a:pt x="455" y="383"/>
                  <a:pt x="440" y="388"/>
                </a:cubicBezTo>
                <a:cubicBezTo>
                  <a:pt x="439" y="388"/>
                  <a:pt x="439" y="388"/>
                  <a:pt x="439" y="388"/>
                </a:cubicBezTo>
                <a:cubicBezTo>
                  <a:pt x="425" y="393"/>
                  <a:pt x="413" y="397"/>
                  <a:pt x="404" y="401"/>
                </a:cubicBezTo>
                <a:cubicBezTo>
                  <a:pt x="394" y="404"/>
                  <a:pt x="386" y="410"/>
                  <a:pt x="380" y="418"/>
                </a:cubicBezTo>
                <a:cubicBezTo>
                  <a:pt x="374" y="410"/>
                  <a:pt x="366" y="404"/>
                  <a:pt x="356" y="401"/>
                </a:cubicBezTo>
                <a:cubicBezTo>
                  <a:pt x="347" y="397"/>
                  <a:pt x="335" y="393"/>
                  <a:pt x="320" y="388"/>
                </a:cubicBezTo>
                <a:cubicBezTo>
                  <a:pt x="319" y="388"/>
                  <a:pt x="319" y="388"/>
                  <a:pt x="319" y="388"/>
                </a:cubicBezTo>
                <a:cubicBezTo>
                  <a:pt x="305" y="383"/>
                  <a:pt x="297" y="390"/>
                  <a:pt x="293" y="396"/>
                </a:cubicBezTo>
                <a:cubicBezTo>
                  <a:pt x="292" y="397"/>
                  <a:pt x="291" y="398"/>
                  <a:pt x="288" y="398"/>
                </a:cubicBezTo>
                <a:cubicBezTo>
                  <a:pt x="285" y="398"/>
                  <a:pt x="284" y="397"/>
                  <a:pt x="283" y="396"/>
                </a:cubicBezTo>
                <a:cubicBezTo>
                  <a:pt x="279" y="390"/>
                  <a:pt x="271" y="383"/>
                  <a:pt x="257" y="388"/>
                </a:cubicBezTo>
                <a:cubicBezTo>
                  <a:pt x="256" y="388"/>
                  <a:pt x="256" y="388"/>
                  <a:pt x="256" y="388"/>
                </a:cubicBezTo>
                <a:cubicBezTo>
                  <a:pt x="241" y="393"/>
                  <a:pt x="229" y="397"/>
                  <a:pt x="220" y="401"/>
                </a:cubicBezTo>
                <a:cubicBezTo>
                  <a:pt x="210" y="404"/>
                  <a:pt x="202" y="410"/>
                  <a:pt x="196" y="418"/>
                </a:cubicBezTo>
                <a:cubicBezTo>
                  <a:pt x="190" y="410"/>
                  <a:pt x="182" y="404"/>
                  <a:pt x="172" y="401"/>
                </a:cubicBezTo>
                <a:cubicBezTo>
                  <a:pt x="163" y="397"/>
                  <a:pt x="151" y="393"/>
                  <a:pt x="136" y="388"/>
                </a:cubicBezTo>
                <a:cubicBezTo>
                  <a:pt x="136" y="388"/>
                  <a:pt x="136" y="388"/>
                  <a:pt x="136" y="388"/>
                </a:cubicBezTo>
                <a:cubicBezTo>
                  <a:pt x="121" y="383"/>
                  <a:pt x="113" y="390"/>
                  <a:pt x="109" y="396"/>
                </a:cubicBezTo>
                <a:cubicBezTo>
                  <a:pt x="108" y="397"/>
                  <a:pt x="107" y="398"/>
                  <a:pt x="104" y="398"/>
                </a:cubicBezTo>
                <a:cubicBezTo>
                  <a:pt x="101" y="398"/>
                  <a:pt x="100" y="397"/>
                  <a:pt x="100" y="396"/>
                </a:cubicBezTo>
                <a:cubicBezTo>
                  <a:pt x="95" y="390"/>
                  <a:pt x="87" y="383"/>
                  <a:pt x="73" y="388"/>
                </a:cubicBezTo>
                <a:cubicBezTo>
                  <a:pt x="72" y="388"/>
                  <a:pt x="72" y="388"/>
                  <a:pt x="72" y="388"/>
                </a:cubicBezTo>
                <a:cubicBezTo>
                  <a:pt x="58" y="393"/>
                  <a:pt x="45" y="397"/>
                  <a:pt x="36" y="401"/>
                </a:cubicBezTo>
                <a:cubicBezTo>
                  <a:pt x="32" y="402"/>
                  <a:pt x="28" y="404"/>
                  <a:pt x="25" y="406"/>
                </a:cubicBezTo>
                <a:cubicBezTo>
                  <a:pt x="25" y="25"/>
                  <a:pt x="25" y="25"/>
                  <a:pt x="25" y="25"/>
                </a:cubicBezTo>
                <a:lnTo>
                  <a:pt x="551" y="25"/>
                </a:lnTo>
                <a:close/>
                <a:moveTo>
                  <a:pt x="208" y="471"/>
                </a:moveTo>
                <a:cubicBezTo>
                  <a:pt x="209" y="467"/>
                  <a:pt x="211" y="450"/>
                  <a:pt x="213" y="440"/>
                </a:cubicBezTo>
                <a:cubicBezTo>
                  <a:pt x="213" y="435"/>
                  <a:pt x="218" y="428"/>
                  <a:pt x="228" y="424"/>
                </a:cubicBezTo>
                <a:cubicBezTo>
                  <a:pt x="237" y="421"/>
                  <a:pt x="249" y="417"/>
                  <a:pt x="264" y="412"/>
                </a:cubicBezTo>
                <a:cubicBezTo>
                  <a:pt x="264" y="411"/>
                  <a:pt x="264" y="411"/>
                  <a:pt x="264" y="411"/>
                </a:cubicBezTo>
                <a:cubicBezTo>
                  <a:pt x="270" y="419"/>
                  <a:pt x="278" y="422"/>
                  <a:pt x="288" y="422"/>
                </a:cubicBezTo>
                <a:cubicBezTo>
                  <a:pt x="298" y="422"/>
                  <a:pt x="306" y="419"/>
                  <a:pt x="312" y="411"/>
                </a:cubicBezTo>
                <a:cubicBezTo>
                  <a:pt x="313" y="412"/>
                  <a:pt x="313" y="412"/>
                  <a:pt x="313" y="412"/>
                </a:cubicBezTo>
                <a:cubicBezTo>
                  <a:pt x="327" y="417"/>
                  <a:pt x="339" y="421"/>
                  <a:pt x="348" y="424"/>
                </a:cubicBezTo>
                <a:cubicBezTo>
                  <a:pt x="358" y="428"/>
                  <a:pt x="363" y="435"/>
                  <a:pt x="364" y="440"/>
                </a:cubicBezTo>
                <a:cubicBezTo>
                  <a:pt x="365" y="450"/>
                  <a:pt x="367" y="467"/>
                  <a:pt x="368" y="471"/>
                </a:cubicBezTo>
                <a:cubicBezTo>
                  <a:pt x="368" y="552"/>
                  <a:pt x="368" y="552"/>
                  <a:pt x="368" y="552"/>
                </a:cubicBezTo>
                <a:cubicBezTo>
                  <a:pt x="208" y="552"/>
                  <a:pt x="208" y="552"/>
                  <a:pt x="208" y="552"/>
                </a:cubicBezTo>
                <a:lnTo>
                  <a:pt x="208" y="471"/>
                </a:lnTo>
                <a:close/>
                <a:moveTo>
                  <a:pt x="25" y="471"/>
                </a:moveTo>
                <a:cubicBezTo>
                  <a:pt x="25" y="467"/>
                  <a:pt x="28" y="450"/>
                  <a:pt x="29" y="440"/>
                </a:cubicBezTo>
                <a:cubicBezTo>
                  <a:pt x="29" y="435"/>
                  <a:pt x="34" y="428"/>
                  <a:pt x="44" y="424"/>
                </a:cubicBezTo>
                <a:cubicBezTo>
                  <a:pt x="51" y="422"/>
                  <a:pt x="62" y="418"/>
                  <a:pt x="80" y="412"/>
                </a:cubicBezTo>
                <a:cubicBezTo>
                  <a:pt x="80" y="411"/>
                  <a:pt x="80" y="411"/>
                  <a:pt x="80" y="411"/>
                </a:cubicBezTo>
                <a:cubicBezTo>
                  <a:pt x="86" y="419"/>
                  <a:pt x="94" y="422"/>
                  <a:pt x="104" y="422"/>
                </a:cubicBezTo>
                <a:cubicBezTo>
                  <a:pt x="114" y="422"/>
                  <a:pt x="122" y="419"/>
                  <a:pt x="128" y="411"/>
                </a:cubicBezTo>
                <a:cubicBezTo>
                  <a:pt x="129" y="412"/>
                  <a:pt x="129" y="412"/>
                  <a:pt x="129" y="412"/>
                </a:cubicBezTo>
                <a:cubicBezTo>
                  <a:pt x="143" y="417"/>
                  <a:pt x="155" y="421"/>
                  <a:pt x="164" y="424"/>
                </a:cubicBezTo>
                <a:cubicBezTo>
                  <a:pt x="175" y="428"/>
                  <a:pt x="179" y="435"/>
                  <a:pt x="180" y="440"/>
                </a:cubicBezTo>
                <a:cubicBezTo>
                  <a:pt x="181" y="450"/>
                  <a:pt x="183" y="467"/>
                  <a:pt x="184" y="471"/>
                </a:cubicBezTo>
                <a:cubicBezTo>
                  <a:pt x="184" y="552"/>
                  <a:pt x="184" y="552"/>
                  <a:pt x="184" y="552"/>
                </a:cubicBezTo>
                <a:cubicBezTo>
                  <a:pt x="25" y="552"/>
                  <a:pt x="25" y="552"/>
                  <a:pt x="25" y="552"/>
                </a:cubicBezTo>
                <a:lnTo>
                  <a:pt x="25" y="471"/>
                </a:lnTo>
                <a:close/>
                <a:moveTo>
                  <a:pt x="392" y="552"/>
                </a:moveTo>
                <a:cubicBezTo>
                  <a:pt x="392" y="471"/>
                  <a:pt x="392" y="471"/>
                  <a:pt x="392" y="471"/>
                </a:cubicBezTo>
                <a:cubicBezTo>
                  <a:pt x="393" y="467"/>
                  <a:pt x="395" y="450"/>
                  <a:pt x="396" y="440"/>
                </a:cubicBezTo>
                <a:cubicBezTo>
                  <a:pt x="397" y="435"/>
                  <a:pt x="401" y="428"/>
                  <a:pt x="412" y="424"/>
                </a:cubicBezTo>
                <a:cubicBezTo>
                  <a:pt x="421" y="421"/>
                  <a:pt x="433" y="417"/>
                  <a:pt x="447" y="412"/>
                </a:cubicBezTo>
                <a:cubicBezTo>
                  <a:pt x="448" y="411"/>
                  <a:pt x="448" y="411"/>
                  <a:pt x="448" y="411"/>
                </a:cubicBezTo>
                <a:cubicBezTo>
                  <a:pt x="454" y="419"/>
                  <a:pt x="462" y="422"/>
                  <a:pt x="472" y="422"/>
                </a:cubicBezTo>
                <a:cubicBezTo>
                  <a:pt x="482" y="422"/>
                  <a:pt x="490" y="419"/>
                  <a:pt x="496" y="411"/>
                </a:cubicBezTo>
                <a:cubicBezTo>
                  <a:pt x="496" y="412"/>
                  <a:pt x="496" y="412"/>
                  <a:pt x="496" y="412"/>
                </a:cubicBezTo>
                <a:cubicBezTo>
                  <a:pt x="511" y="417"/>
                  <a:pt x="523" y="421"/>
                  <a:pt x="532" y="424"/>
                </a:cubicBezTo>
                <a:cubicBezTo>
                  <a:pt x="542" y="428"/>
                  <a:pt x="547" y="435"/>
                  <a:pt x="547" y="440"/>
                </a:cubicBezTo>
                <a:cubicBezTo>
                  <a:pt x="548" y="450"/>
                  <a:pt x="551" y="467"/>
                  <a:pt x="551" y="471"/>
                </a:cubicBezTo>
                <a:cubicBezTo>
                  <a:pt x="551" y="552"/>
                  <a:pt x="551" y="552"/>
                  <a:pt x="551" y="552"/>
                </a:cubicBezTo>
                <a:lnTo>
                  <a:pt x="392" y="552"/>
                </a:lnTo>
                <a:close/>
                <a:moveTo>
                  <a:pt x="104" y="387"/>
                </a:moveTo>
                <a:cubicBezTo>
                  <a:pt x="105" y="387"/>
                  <a:pt x="105" y="387"/>
                  <a:pt x="105" y="387"/>
                </a:cubicBezTo>
                <a:cubicBezTo>
                  <a:pt x="123" y="387"/>
                  <a:pt x="144" y="369"/>
                  <a:pt x="147" y="328"/>
                </a:cubicBezTo>
                <a:cubicBezTo>
                  <a:pt x="148" y="309"/>
                  <a:pt x="141" y="297"/>
                  <a:pt x="135" y="290"/>
                </a:cubicBezTo>
                <a:cubicBezTo>
                  <a:pt x="129" y="284"/>
                  <a:pt x="123" y="281"/>
                  <a:pt x="117" y="279"/>
                </a:cubicBezTo>
                <a:cubicBezTo>
                  <a:pt x="118" y="272"/>
                  <a:pt x="120" y="260"/>
                  <a:pt x="121" y="252"/>
                </a:cubicBezTo>
                <a:cubicBezTo>
                  <a:pt x="121" y="247"/>
                  <a:pt x="126" y="239"/>
                  <a:pt x="136" y="235"/>
                </a:cubicBezTo>
                <a:cubicBezTo>
                  <a:pt x="148" y="231"/>
                  <a:pt x="164" y="226"/>
                  <a:pt x="172" y="223"/>
                </a:cubicBezTo>
                <a:cubicBezTo>
                  <a:pt x="172" y="223"/>
                  <a:pt x="172" y="223"/>
                  <a:pt x="172" y="223"/>
                </a:cubicBezTo>
                <a:cubicBezTo>
                  <a:pt x="178" y="230"/>
                  <a:pt x="186" y="234"/>
                  <a:pt x="196" y="234"/>
                </a:cubicBezTo>
                <a:cubicBezTo>
                  <a:pt x="206" y="234"/>
                  <a:pt x="214" y="230"/>
                  <a:pt x="220" y="223"/>
                </a:cubicBezTo>
                <a:cubicBezTo>
                  <a:pt x="221" y="223"/>
                  <a:pt x="221" y="223"/>
                  <a:pt x="221" y="223"/>
                </a:cubicBezTo>
                <a:cubicBezTo>
                  <a:pt x="228" y="226"/>
                  <a:pt x="244" y="231"/>
                  <a:pt x="256" y="235"/>
                </a:cubicBezTo>
                <a:cubicBezTo>
                  <a:pt x="267" y="239"/>
                  <a:pt x="271" y="247"/>
                  <a:pt x="272" y="252"/>
                </a:cubicBezTo>
                <a:cubicBezTo>
                  <a:pt x="272" y="260"/>
                  <a:pt x="274" y="272"/>
                  <a:pt x="275" y="279"/>
                </a:cubicBezTo>
                <a:cubicBezTo>
                  <a:pt x="269" y="281"/>
                  <a:pt x="263" y="285"/>
                  <a:pt x="258" y="290"/>
                </a:cubicBezTo>
                <a:cubicBezTo>
                  <a:pt x="252" y="297"/>
                  <a:pt x="245" y="309"/>
                  <a:pt x="246" y="328"/>
                </a:cubicBezTo>
                <a:cubicBezTo>
                  <a:pt x="249" y="369"/>
                  <a:pt x="269" y="387"/>
                  <a:pt x="288" y="387"/>
                </a:cubicBezTo>
                <a:cubicBezTo>
                  <a:pt x="288" y="387"/>
                  <a:pt x="288" y="387"/>
                  <a:pt x="288" y="387"/>
                </a:cubicBezTo>
                <a:cubicBezTo>
                  <a:pt x="307" y="387"/>
                  <a:pt x="327" y="369"/>
                  <a:pt x="330" y="328"/>
                </a:cubicBezTo>
                <a:cubicBezTo>
                  <a:pt x="332" y="309"/>
                  <a:pt x="325" y="297"/>
                  <a:pt x="318" y="290"/>
                </a:cubicBezTo>
                <a:cubicBezTo>
                  <a:pt x="313" y="284"/>
                  <a:pt x="307" y="281"/>
                  <a:pt x="301" y="279"/>
                </a:cubicBezTo>
                <a:cubicBezTo>
                  <a:pt x="302" y="272"/>
                  <a:pt x="304" y="260"/>
                  <a:pt x="304" y="252"/>
                </a:cubicBezTo>
                <a:cubicBezTo>
                  <a:pt x="305" y="247"/>
                  <a:pt x="309" y="239"/>
                  <a:pt x="320" y="235"/>
                </a:cubicBezTo>
                <a:cubicBezTo>
                  <a:pt x="332" y="231"/>
                  <a:pt x="348" y="226"/>
                  <a:pt x="356" y="223"/>
                </a:cubicBezTo>
                <a:cubicBezTo>
                  <a:pt x="356" y="223"/>
                  <a:pt x="356" y="223"/>
                  <a:pt x="356" y="223"/>
                </a:cubicBezTo>
                <a:cubicBezTo>
                  <a:pt x="362" y="230"/>
                  <a:pt x="370" y="234"/>
                  <a:pt x="380" y="234"/>
                </a:cubicBezTo>
                <a:cubicBezTo>
                  <a:pt x="390" y="234"/>
                  <a:pt x="398" y="230"/>
                  <a:pt x="404" y="223"/>
                </a:cubicBezTo>
                <a:cubicBezTo>
                  <a:pt x="404" y="223"/>
                  <a:pt x="404" y="223"/>
                  <a:pt x="404" y="223"/>
                </a:cubicBezTo>
                <a:cubicBezTo>
                  <a:pt x="412" y="226"/>
                  <a:pt x="428" y="231"/>
                  <a:pt x="440" y="235"/>
                </a:cubicBezTo>
                <a:cubicBezTo>
                  <a:pt x="450" y="239"/>
                  <a:pt x="455" y="247"/>
                  <a:pt x="455" y="252"/>
                </a:cubicBezTo>
                <a:cubicBezTo>
                  <a:pt x="456" y="260"/>
                  <a:pt x="458" y="272"/>
                  <a:pt x="459" y="279"/>
                </a:cubicBezTo>
                <a:cubicBezTo>
                  <a:pt x="453" y="281"/>
                  <a:pt x="447" y="285"/>
                  <a:pt x="442" y="290"/>
                </a:cubicBezTo>
                <a:cubicBezTo>
                  <a:pt x="436" y="297"/>
                  <a:pt x="428" y="309"/>
                  <a:pt x="430" y="328"/>
                </a:cubicBezTo>
                <a:cubicBezTo>
                  <a:pt x="433" y="369"/>
                  <a:pt x="453" y="387"/>
                  <a:pt x="472" y="387"/>
                </a:cubicBezTo>
                <a:cubicBezTo>
                  <a:pt x="472" y="387"/>
                  <a:pt x="472" y="387"/>
                  <a:pt x="472" y="387"/>
                </a:cubicBezTo>
                <a:cubicBezTo>
                  <a:pt x="491" y="387"/>
                  <a:pt x="511" y="369"/>
                  <a:pt x="514" y="328"/>
                </a:cubicBezTo>
                <a:cubicBezTo>
                  <a:pt x="516" y="309"/>
                  <a:pt x="509" y="297"/>
                  <a:pt x="502" y="290"/>
                </a:cubicBezTo>
                <a:cubicBezTo>
                  <a:pt x="497" y="284"/>
                  <a:pt x="490" y="280"/>
                  <a:pt x="484" y="278"/>
                </a:cubicBezTo>
                <a:cubicBezTo>
                  <a:pt x="483" y="274"/>
                  <a:pt x="481" y="258"/>
                  <a:pt x="480" y="249"/>
                </a:cubicBezTo>
                <a:cubicBezTo>
                  <a:pt x="478" y="233"/>
                  <a:pt x="466" y="219"/>
                  <a:pt x="448" y="212"/>
                </a:cubicBezTo>
                <a:cubicBezTo>
                  <a:pt x="436" y="208"/>
                  <a:pt x="420" y="203"/>
                  <a:pt x="412" y="200"/>
                </a:cubicBezTo>
                <a:cubicBezTo>
                  <a:pt x="411" y="200"/>
                  <a:pt x="411" y="200"/>
                  <a:pt x="411" y="200"/>
                </a:cubicBezTo>
                <a:cubicBezTo>
                  <a:pt x="397" y="195"/>
                  <a:pt x="389" y="201"/>
                  <a:pt x="385" y="207"/>
                </a:cubicBezTo>
                <a:cubicBezTo>
                  <a:pt x="384" y="209"/>
                  <a:pt x="383" y="209"/>
                  <a:pt x="380" y="209"/>
                </a:cubicBezTo>
                <a:cubicBezTo>
                  <a:pt x="377" y="209"/>
                  <a:pt x="376" y="209"/>
                  <a:pt x="375" y="207"/>
                </a:cubicBezTo>
                <a:cubicBezTo>
                  <a:pt x="371" y="201"/>
                  <a:pt x="363" y="195"/>
                  <a:pt x="348" y="200"/>
                </a:cubicBezTo>
                <a:cubicBezTo>
                  <a:pt x="348" y="200"/>
                  <a:pt x="348" y="200"/>
                  <a:pt x="348" y="200"/>
                </a:cubicBezTo>
                <a:cubicBezTo>
                  <a:pt x="340" y="203"/>
                  <a:pt x="324" y="208"/>
                  <a:pt x="312" y="212"/>
                </a:cubicBezTo>
                <a:cubicBezTo>
                  <a:pt x="302" y="216"/>
                  <a:pt x="294" y="222"/>
                  <a:pt x="288" y="229"/>
                </a:cubicBezTo>
                <a:cubicBezTo>
                  <a:pt x="282" y="222"/>
                  <a:pt x="274" y="216"/>
                  <a:pt x="264" y="212"/>
                </a:cubicBezTo>
                <a:cubicBezTo>
                  <a:pt x="252" y="208"/>
                  <a:pt x="236" y="203"/>
                  <a:pt x="228" y="200"/>
                </a:cubicBezTo>
                <a:cubicBezTo>
                  <a:pt x="228" y="200"/>
                  <a:pt x="228" y="200"/>
                  <a:pt x="228" y="200"/>
                </a:cubicBezTo>
                <a:cubicBezTo>
                  <a:pt x="213" y="195"/>
                  <a:pt x="205" y="201"/>
                  <a:pt x="201" y="207"/>
                </a:cubicBezTo>
                <a:cubicBezTo>
                  <a:pt x="200" y="209"/>
                  <a:pt x="199" y="209"/>
                  <a:pt x="196" y="209"/>
                </a:cubicBezTo>
                <a:cubicBezTo>
                  <a:pt x="193" y="209"/>
                  <a:pt x="192" y="209"/>
                  <a:pt x="191" y="207"/>
                </a:cubicBezTo>
                <a:cubicBezTo>
                  <a:pt x="187" y="201"/>
                  <a:pt x="179" y="195"/>
                  <a:pt x="165" y="200"/>
                </a:cubicBezTo>
                <a:cubicBezTo>
                  <a:pt x="164" y="200"/>
                  <a:pt x="164" y="200"/>
                  <a:pt x="164" y="200"/>
                </a:cubicBezTo>
                <a:cubicBezTo>
                  <a:pt x="156" y="203"/>
                  <a:pt x="140" y="208"/>
                  <a:pt x="128" y="212"/>
                </a:cubicBezTo>
                <a:cubicBezTo>
                  <a:pt x="110" y="219"/>
                  <a:pt x="98" y="233"/>
                  <a:pt x="96" y="249"/>
                </a:cubicBezTo>
                <a:cubicBezTo>
                  <a:pt x="95" y="258"/>
                  <a:pt x="93" y="274"/>
                  <a:pt x="92" y="278"/>
                </a:cubicBezTo>
                <a:cubicBezTo>
                  <a:pt x="86" y="281"/>
                  <a:pt x="80" y="284"/>
                  <a:pt x="74" y="290"/>
                </a:cubicBezTo>
                <a:cubicBezTo>
                  <a:pt x="68" y="297"/>
                  <a:pt x="61" y="309"/>
                  <a:pt x="62" y="328"/>
                </a:cubicBezTo>
                <a:cubicBezTo>
                  <a:pt x="65" y="369"/>
                  <a:pt x="85" y="387"/>
                  <a:pt x="104" y="387"/>
                </a:cubicBezTo>
                <a:close/>
                <a:moveTo>
                  <a:pt x="490" y="326"/>
                </a:moveTo>
                <a:cubicBezTo>
                  <a:pt x="488" y="351"/>
                  <a:pt x="478" y="362"/>
                  <a:pt x="472" y="362"/>
                </a:cubicBezTo>
                <a:cubicBezTo>
                  <a:pt x="472" y="362"/>
                  <a:pt x="472" y="362"/>
                  <a:pt x="472" y="362"/>
                </a:cubicBezTo>
                <a:cubicBezTo>
                  <a:pt x="466" y="362"/>
                  <a:pt x="456" y="351"/>
                  <a:pt x="454" y="326"/>
                </a:cubicBezTo>
                <a:cubicBezTo>
                  <a:pt x="454" y="318"/>
                  <a:pt x="456" y="311"/>
                  <a:pt x="460" y="307"/>
                </a:cubicBezTo>
                <a:cubicBezTo>
                  <a:pt x="464" y="302"/>
                  <a:pt x="470" y="301"/>
                  <a:pt x="472" y="301"/>
                </a:cubicBezTo>
                <a:cubicBezTo>
                  <a:pt x="472" y="301"/>
                  <a:pt x="472" y="301"/>
                  <a:pt x="472" y="301"/>
                </a:cubicBezTo>
                <a:cubicBezTo>
                  <a:pt x="474" y="301"/>
                  <a:pt x="480" y="302"/>
                  <a:pt x="484" y="307"/>
                </a:cubicBezTo>
                <a:cubicBezTo>
                  <a:pt x="489" y="311"/>
                  <a:pt x="490" y="318"/>
                  <a:pt x="490" y="326"/>
                </a:cubicBezTo>
                <a:close/>
                <a:moveTo>
                  <a:pt x="306" y="326"/>
                </a:moveTo>
                <a:cubicBezTo>
                  <a:pt x="304" y="351"/>
                  <a:pt x="295" y="362"/>
                  <a:pt x="288" y="362"/>
                </a:cubicBezTo>
                <a:cubicBezTo>
                  <a:pt x="288" y="362"/>
                  <a:pt x="288" y="362"/>
                  <a:pt x="288" y="362"/>
                </a:cubicBezTo>
                <a:cubicBezTo>
                  <a:pt x="282" y="362"/>
                  <a:pt x="272" y="351"/>
                  <a:pt x="271" y="326"/>
                </a:cubicBezTo>
                <a:cubicBezTo>
                  <a:pt x="270" y="318"/>
                  <a:pt x="272" y="311"/>
                  <a:pt x="276" y="307"/>
                </a:cubicBezTo>
                <a:cubicBezTo>
                  <a:pt x="280" y="302"/>
                  <a:pt x="286" y="301"/>
                  <a:pt x="288" y="301"/>
                </a:cubicBezTo>
                <a:cubicBezTo>
                  <a:pt x="288" y="301"/>
                  <a:pt x="288" y="301"/>
                  <a:pt x="288" y="301"/>
                </a:cubicBezTo>
                <a:cubicBezTo>
                  <a:pt x="290" y="301"/>
                  <a:pt x="296" y="302"/>
                  <a:pt x="300" y="307"/>
                </a:cubicBezTo>
                <a:cubicBezTo>
                  <a:pt x="305" y="311"/>
                  <a:pt x="306" y="318"/>
                  <a:pt x="306" y="326"/>
                </a:cubicBezTo>
                <a:close/>
                <a:moveTo>
                  <a:pt x="92" y="307"/>
                </a:moveTo>
                <a:cubicBezTo>
                  <a:pt x="96" y="302"/>
                  <a:pt x="102" y="301"/>
                  <a:pt x="104" y="301"/>
                </a:cubicBezTo>
                <a:cubicBezTo>
                  <a:pt x="105" y="301"/>
                  <a:pt x="105" y="301"/>
                  <a:pt x="105" y="301"/>
                </a:cubicBezTo>
                <a:cubicBezTo>
                  <a:pt x="107" y="301"/>
                  <a:pt x="112" y="302"/>
                  <a:pt x="117" y="307"/>
                </a:cubicBezTo>
                <a:cubicBezTo>
                  <a:pt x="121" y="311"/>
                  <a:pt x="123" y="318"/>
                  <a:pt x="122" y="326"/>
                </a:cubicBezTo>
                <a:cubicBezTo>
                  <a:pt x="120" y="351"/>
                  <a:pt x="111" y="362"/>
                  <a:pt x="105" y="362"/>
                </a:cubicBezTo>
                <a:cubicBezTo>
                  <a:pt x="104" y="362"/>
                  <a:pt x="104" y="362"/>
                  <a:pt x="104" y="362"/>
                </a:cubicBezTo>
                <a:cubicBezTo>
                  <a:pt x="98" y="362"/>
                  <a:pt x="88" y="351"/>
                  <a:pt x="87" y="326"/>
                </a:cubicBezTo>
                <a:cubicBezTo>
                  <a:pt x="86" y="318"/>
                  <a:pt x="88" y="311"/>
                  <a:pt x="92" y="307"/>
                </a:cubicBezTo>
                <a:close/>
                <a:moveTo>
                  <a:pt x="196" y="198"/>
                </a:moveTo>
                <a:cubicBezTo>
                  <a:pt x="197" y="198"/>
                  <a:pt x="197" y="198"/>
                  <a:pt x="197" y="198"/>
                </a:cubicBezTo>
                <a:cubicBezTo>
                  <a:pt x="215" y="198"/>
                  <a:pt x="236" y="180"/>
                  <a:pt x="238" y="140"/>
                </a:cubicBezTo>
                <a:cubicBezTo>
                  <a:pt x="240" y="120"/>
                  <a:pt x="233" y="108"/>
                  <a:pt x="227" y="102"/>
                </a:cubicBezTo>
                <a:cubicBezTo>
                  <a:pt x="217" y="91"/>
                  <a:pt x="204" y="88"/>
                  <a:pt x="197" y="88"/>
                </a:cubicBezTo>
                <a:cubicBezTo>
                  <a:pt x="196" y="88"/>
                  <a:pt x="196" y="88"/>
                  <a:pt x="196" y="88"/>
                </a:cubicBezTo>
                <a:cubicBezTo>
                  <a:pt x="188" y="88"/>
                  <a:pt x="176" y="91"/>
                  <a:pt x="166" y="102"/>
                </a:cubicBezTo>
                <a:cubicBezTo>
                  <a:pt x="160" y="108"/>
                  <a:pt x="153" y="120"/>
                  <a:pt x="154" y="140"/>
                </a:cubicBezTo>
                <a:cubicBezTo>
                  <a:pt x="157" y="180"/>
                  <a:pt x="177" y="198"/>
                  <a:pt x="196" y="198"/>
                </a:cubicBezTo>
                <a:close/>
                <a:moveTo>
                  <a:pt x="184" y="118"/>
                </a:moveTo>
                <a:cubicBezTo>
                  <a:pt x="188" y="114"/>
                  <a:pt x="194" y="112"/>
                  <a:pt x="196" y="112"/>
                </a:cubicBezTo>
                <a:cubicBezTo>
                  <a:pt x="197" y="112"/>
                  <a:pt x="197" y="112"/>
                  <a:pt x="197" y="112"/>
                </a:cubicBezTo>
                <a:cubicBezTo>
                  <a:pt x="198" y="112"/>
                  <a:pt x="204" y="114"/>
                  <a:pt x="209" y="118"/>
                </a:cubicBezTo>
                <a:cubicBezTo>
                  <a:pt x="213" y="123"/>
                  <a:pt x="215" y="129"/>
                  <a:pt x="214" y="138"/>
                </a:cubicBezTo>
                <a:cubicBezTo>
                  <a:pt x="212" y="162"/>
                  <a:pt x="203" y="173"/>
                  <a:pt x="197" y="173"/>
                </a:cubicBezTo>
                <a:cubicBezTo>
                  <a:pt x="196" y="173"/>
                  <a:pt x="196" y="173"/>
                  <a:pt x="196" y="173"/>
                </a:cubicBezTo>
                <a:cubicBezTo>
                  <a:pt x="190" y="173"/>
                  <a:pt x="180" y="162"/>
                  <a:pt x="179" y="138"/>
                </a:cubicBezTo>
                <a:cubicBezTo>
                  <a:pt x="178" y="129"/>
                  <a:pt x="180" y="123"/>
                  <a:pt x="184" y="118"/>
                </a:cubicBezTo>
                <a:close/>
                <a:moveTo>
                  <a:pt x="380" y="198"/>
                </a:moveTo>
                <a:cubicBezTo>
                  <a:pt x="380" y="198"/>
                  <a:pt x="380" y="198"/>
                  <a:pt x="380" y="198"/>
                </a:cubicBezTo>
                <a:cubicBezTo>
                  <a:pt x="399" y="198"/>
                  <a:pt x="419" y="180"/>
                  <a:pt x="422" y="140"/>
                </a:cubicBezTo>
                <a:cubicBezTo>
                  <a:pt x="424" y="120"/>
                  <a:pt x="417" y="108"/>
                  <a:pt x="410" y="102"/>
                </a:cubicBezTo>
                <a:cubicBezTo>
                  <a:pt x="401" y="91"/>
                  <a:pt x="388" y="88"/>
                  <a:pt x="380" y="88"/>
                </a:cubicBezTo>
                <a:cubicBezTo>
                  <a:pt x="380" y="88"/>
                  <a:pt x="380" y="88"/>
                  <a:pt x="380" y="88"/>
                </a:cubicBezTo>
                <a:cubicBezTo>
                  <a:pt x="372" y="88"/>
                  <a:pt x="359" y="91"/>
                  <a:pt x="350" y="102"/>
                </a:cubicBezTo>
                <a:cubicBezTo>
                  <a:pt x="344" y="108"/>
                  <a:pt x="337" y="120"/>
                  <a:pt x="338" y="140"/>
                </a:cubicBezTo>
                <a:cubicBezTo>
                  <a:pt x="341" y="180"/>
                  <a:pt x="361" y="198"/>
                  <a:pt x="380" y="198"/>
                </a:cubicBezTo>
                <a:close/>
                <a:moveTo>
                  <a:pt x="368" y="118"/>
                </a:moveTo>
                <a:cubicBezTo>
                  <a:pt x="372" y="114"/>
                  <a:pt x="378" y="112"/>
                  <a:pt x="380" y="112"/>
                </a:cubicBezTo>
                <a:cubicBezTo>
                  <a:pt x="380" y="112"/>
                  <a:pt x="380" y="112"/>
                  <a:pt x="380" y="112"/>
                </a:cubicBezTo>
                <a:cubicBezTo>
                  <a:pt x="382" y="112"/>
                  <a:pt x="388" y="114"/>
                  <a:pt x="392" y="118"/>
                </a:cubicBezTo>
                <a:cubicBezTo>
                  <a:pt x="397" y="123"/>
                  <a:pt x="398" y="129"/>
                  <a:pt x="398" y="138"/>
                </a:cubicBezTo>
                <a:cubicBezTo>
                  <a:pt x="396" y="162"/>
                  <a:pt x="387" y="173"/>
                  <a:pt x="380" y="173"/>
                </a:cubicBezTo>
                <a:cubicBezTo>
                  <a:pt x="380" y="173"/>
                  <a:pt x="380" y="173"/>
                  <a:pt x="380" y="173"/>
                </a:cubicBezTo>
                <a:cubicBezTo>
                  <a:pt x="374" y="173"/>
                  <a:pt x="364" y="162"/>
                  <a:pt x="362" y="138"/>
                </a:cubicBezTo>
                <a:cubicBezTo>
                  <a:pt x="362" y="129"/>
                  <a:pt x="364" y="123"/>
                  <a:pt x="368" y="11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ja-JP" altLang="en-US" sz="700">
              <a:solidFill>
                <a:schemeClr val="accent1"/>
              </a:solidFill>
            </a:endParaRPr>
          </a:p>
        </p:txBody>
      </p:sp>
      <p:sp>
        <p:nvSpPr>
          <p:cNvPr id="9" name="Rectangle 8">
            <a:extLst>
              <a:ext uri="{FF2B5EF4-FFF2-40B4-BE49-F238E27FC236}">
                <a16:creationId xmlns:a16="http://schemas.microsoft.com/office/drawing/2014/main" id="{9673456A-DDC3-3374-71EC-7B0138256909}"/>
              </a:ext>
            </a:extLst>
          </p:cNvPr>
          <p:cNvSpPr/>
          <p:nvPr/>
        </p:nvSpPr>
        <p:spPr>
          <a:xfrm rot="5400000">
            <a:off x="8976514" y="3400425"/>
            <a:ext cx="71438" cy="5473700"/>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16" name="Rectangle 15">
            <a:extLst>
              <a:ext uri="{FF2B5EF4-FFF2-40B4-BE49-F238E27FC236}">
                <a16:creationId xmlns:a16="http://schemas.microsoft.com/office/drawing/2014/main" id="{4ADCDAA5-456F-4D18-3B53-B12FF6B12F91}"/>
              </a:ext>
            </a:extLst>
          </p:cNvPr>
          <p:cNvSpPr/>
          <p:nvPr/>
        </p:nvSpPr>
        <p:spPr>
          <a:xfrm rot="5400000">
            <a:off x="3144042" y="3400425"/>
            <a:ext cx="71438" cy="54737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nvGrpSpPr>
          <p:cNvPr id="35" name="Group 34">
            <a:extLst>
              <a:ext uri="{FF2B5EF4-FFF2-40B4-BE49-F238E27FC236}">
                <a16:creationId xmlns:a16="http://schemas.microsoft.com/office/drawing/2014/main" id="{1B03DE5E-F288-FA39-7196-68EFA017885E}"/>
              </a:ext>
            </a:extLst>
          </p:cNvPr>
          <p:cNvGrpSpPr/>
          <p:nvPr/>
        </p:nvGrpSpPr>
        <p:grpSpPr>
          <a:xfrm>
            <a:off x="6393917" y="132067"/>
            <a:ext cx="5355171" cy="217488"/>
            <a:chOff x="5916613" y="132067"/>
            <a:chExt cx="5355171" cy="217488"/>
          </a:xfrm>
        </p:grpSpPr>
        <p:sp>
          <p:nvSpPr>
            <p:cNvPr id="36" name="Rectangle 35">
              <a:extLst>
                <a:ext uri="{FF2B5EF4-FFF2-40B4-BE49-F238E27FC236}">
                  <a16:creationId xmlns:a16="http://schemas.microsoft.com/office/drawing/2014/main" id="{DE819C7F-5255-8C00-158E-7053626098C3}"/>
                </a:ext>
              </a:extLst>
            </p:cNvPr>
            <p:cNvSpPr/>
            <p:nvPr/>
          </p:nvSpPr>
          <p:spPr>
            <a:xfrm>
              <a:off x="591661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3.1</a:t>
              </a:r>
            </a:p>
          </p:txBody>
        </p:sp>
        <p:sp>
          <p:nvSpPr>
            <p:cNvPr id="37" name="Rectangle 36">
              <a:extLst>
                <a:ext uri="{FF2B5EF4-FFF2-40B4-BE49-F238E27FC236}">
                  <a16:creationId xmlns:a16="http://schemas.microsoft.com/office/drawing/2014/main" id="{B492B478-127B-589A-F538-021BC0F5A00E}"/>
                </a:ext>
              </a:extLst>
            </p:cNvPr>
            <p:cNvSpPr/>
            <p:nvPr/>
          </p:nvSpPr>
          <p:spPr>
            <a:xfrm>
              <a:off x="615844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3.2</a:t>
              </a:r>
            </a:p>
          </p:txBody>
        </p:sp>
        <p:sp>
          <p:nvSpPr>
            <p:cNvPr id="38" name="Rectangle 37">
              <a:extLst>
                <a:ext uri="{FF2B5EF4-FFF2-40B4-BE49-F238E27FC236}">
                  <a16:creationId xmlns:a16="http://schemas.microsoft.com/office/drawing/2014/main" id="{DC7AD960-8557-A000-2941-DB4EE3A209BE}"/>
                </a:ext>
              </a:extLst>
            </p:cNvPr>
            <p:cNvSpPr/>
            <p:nvPr/>
          </p:nvSpPr>
          <p:spPr>
            <a:xfrm>
              <a:off x="6400267" y="132067"/>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Tiesiskais regulējums civilās aizsardzības sistēmas darbības nodrošināšanai</a:t>
              </a:r>
            </a:p>
          </p:txBody>
        </p:sp>
        <p:sp>
          <p:nvSpPr>
            <p:cNvPr id="39" name="Rectangle 38">
              <a:extLst>
                <a:ext uri="{FF2B5EF4-FFF2-40B4-BE49-F238E27FC236}">
                  <a16:creationId xmlns:a16="http://schemas.microsoft.com/office/drawing/2014/main" id="{F0846FDA-9F6F-C15A-ED1F-BBD6DBCDCD88}"/>
                </a:ext>
              </a:extLst>
            </p:cNvPr>
            <p:cNvSpPr/>
            <p:nvPr/>
          </p:nvSpPr>
          <p:spPr>
            <a:xfrm>
              <a:off x="1033030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40" name="Rectangle 39">
              <a:extLst>
                <a:ext uri="{FF2B5EF4-FFF2-40B4-BE49-F238E27FC236}">
                  <a16:creationId xmlns:a16="http://schemas.microsoft.com/office/drawing/2014/main" id="{B73E3EEB-9093-C7DF-527B-ABDBD9D3B249}"/>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41" name="Rectangle 40">
              <a:extLst>
                <a:ext uri="{FF2B5EF4-FFF2-40B4-BE49-F238E27FC236}">
                  <a16:creationId xmlns:a16="http://schemas.microsoft.com/office/drawing/2014/main" id="{D4634052-45FD-EB1D-26AC-212488E6D6FC}"/>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42" name="Rectangle 41">
              <a:extLst>
                <a:ext uri="{FF2B5EF4-FFF2-40B4-BE49-F238E27FC236}">
                  <a16:creationId xmlns:a16="http://schemas.microsoft.com/office/drawing/2014/main" id="{46FAA08B-24E6-7DA0-0601-E2224BB6CC3F}"/>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3.6</a:t>
              </a:r>
            </a:p>
          </p:txBody>
        </p:sp>
      </p:grpSp>
      <p:sp>
        <p:nvSpPr>
          <p:cNvPr id="2" name="Rectangle 1">
            <a:extLst>
              <a:ext uri="{FF2B5EF4-FFF2-40B4-BE49-F238E27FC236}">
                <a16:creationId xmlns:a16="http://schemas.microsoft.com/office/drawing/2014/main" id="{85D1ABD7-EBF5-D374-FC0A-8987AE583B60}"/>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41566493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B40A6A7B-2B87-4B90-13A2-74CF008C6E1F}"/>
              </a:ext>
            </a:extLst>
          </p:cNvPr>
          <p:cNvPicPr>
            <a:picLocks noGrp="1" noChangeAspect="1"/>
          </p:cNvPicPr>
          <p:nvPr>
            <p:ph type="pic" sz="quarter" idx="10"/>
          </p:nvPr>
        </p:nvPicPr>
        <p:blipFill>
          <a:blip r:embed="rId3"/>
          <a:srcRect t="20918" b="20918"/>
          <a:stretch>
            <a:fillRect/>
          </a:stretch>
        </p:blipFill>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4" name="Title 1">
            <a:extLst>
              <a:ext uri="{FF2B5EF4-FFF2-40B4-BE49-F238E27FC236}">
                <a16:creationId xmlns:a16="http://schemas.microsoft.com/office/drawing/2014/main" id="{B1CBE399-95B1-4855-23E2-3019CA5A03DE}"/>
              </a:ext>
            </a:extLst>
          </p:cNvPr>
          <p:cNvSpPr txBox="1">
            <a:spLocks/>
          </p:cNvSpPr>
          <p:nvPr/>
        </p:nvSpPr>
        <p:spPr>
          <a:xfrm>
            <a:off x="442913" y="749301"/>
            <a:ext cx="7418387" cy="3573114"/>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6000" kern="1200">
                <a:solidFill>
                  <a:schemeClr val="bg1"/>
                </a:solidFill>
                <a:latin typeface="+mj-lt"/>
                <a:ea typeface="+mj-ea"/>
                <a:cs typeface="+mj-cs"/>
              </a:defRPr>
            </a:lvl1pPr>
          </a:lstStyle>
          <a:p>
            <a:r>
              <a:rPr lang="lv-LV" sz="4000" dirty="0"/>
              <a:t>3.3. Civilās</a:t>
            </a:r>
            <a:r>
              <a:rPr lang="en-US" sz="4000" dirty="0"/>
              <a:t> </a:t>
            </a:r>
            <a:r>
              <a:rPr lang="lv-LV" sz="4000" dirty="0"/>
              <a:t>aizsardzības </a:t>
            </a:r>
            <a:r>
              <a:rPr lang="lv-LV" sz="4000"/>
              <a:t>politikas plānošana</a:t>
            </a:r>
            <a:endParaRPr lang="en-US" sz="4000" dirty="0"/>
          </a:p>
        </p:txBody>
      </p:sp>
    </p:spTree>
    <p:extLst>
      <p:ext uri="{BB962C8B-B14F-4D97-AF65-F5344CB8AC3E}">
        <p14:creationId xmlns:p14="http://schemas.microsoft.com/office/powerpoint/2010/main" val="4260349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357EC6F2-1635-70B7-5B7F-BB128477D3E0}"/>
              </a:ext>
            </a:extLst>
          </p:cNvPr>
          <p:cNvCxnSpPr>
            <a:stCxn id="22" idx="2"/>
            <a:endCxn id="24" idx="0"/>
          </p:cNvCxnSpPr>
          <p:nvPr/>
        </p:nvCxnSpPr>
        <p:spPr>
          <a:xfrm flipH="1">
            <a:off x="2207418" y="3171829"/>
            <a:ext cx="1" cy="929532"/>
          </a:xfrm>
          <a:prstGeom prst="line">
            <a:avLst/>
          </a:prstGeom>
          <a:ln w="12700" cap="sq">
            <a:solidFill>
              <a:srgbClr val="A8192D"/>
            </a:solidFill>
          </a:ln>
        </p:spPr>
        <p:style>
          <a:lnRef idx="1">
            <a:schemeClr val="accent1"/>
          </a:lnRef>
          <a:fillRef idx="0">
            <a:schemeClr val="accent1"/>
          </a:fillRef>
          <a:effectRef idx="0">
            <a:schemeClr val="dk1"/>
          </a:effectRef>
          <a:fontRef idx="minor">
            <a:schemeClr val="lt1"/>
          </a:fontRef>
        </p:style>
      </p:cxnSp>
      <p:cxnSp>
        <p:nvCxnSpPr>
          <p:cNvPr id="29" name="Straight Connector 28">
            <a:extLst>
              <a:ext uri="{FF2B5EF4-FFF2-40B4-BE49-F238E27FC236}">
                <a16:creationId xmlns:a16="http://schemas.microsoft.com/office/drawing/2014/main" id="{20E7F01A-0296-CA40-67E8-3AD150E4A711}"/>
              </a:ext>
            </a:extLst>
          </p:cNvPr>
          <p:cNvCxnSpPr>
            <a:cxnSpLocks/>
            <a:stCxn id="6" idx="2"/>
            <a:endCxn id="12" idx="0"/>
          </p:cNvCxnSpPr>
          <p:nvPr/>
        </p:nvCxnSpPr>
        <p:spPr>
          <a:xfrm flipH="1">
            <a:off x="6096000" y="3172347"/>
            <a:ext cx="1" cy="929014"/>
          </a:xfrm>
          <a:prstGeom prst="line">
            <a:avLst/>
          </a:prstGeom>
          <a:ln w="12700" cap="sq">
            <a:solidFill>
              <a:srgbClr val="A8192D"/>
            </a:solidFill>
          </a:ln>
        </p:spPr>
        <p:style>
          <a:lnRef idx="1">
            <a:schemeClr val="accent1"/>
          </a:lnRef>
          <a:fillRef idx="0">
            <a:schemeClr val="accent1"/>
          </a:fillRef>
          <a:effectRef idx="0">
            <a:schemeClr val="dk1"/>
          </a:effectRef>
          <a:fontRef idx="minor">
            <a:schemeClr val="lt1"/>
          </a:fontRef>
        </p:style>
      </p:cxnSp>
      <p:cxnSp>
        <p:nvCxnSpPr>
          <p:cNvPr id="32" name="Straight Connector 31">
            <a:extLst>
              <a:ext uri="{FF2B5EF4-FFF2-40B4-BE49-F238E27FC236}">
                <a16:creationId xmlns:a16="http://schemas.microsoft.com/office/drawing/2014/main" id="{8E2E4806-19A1-F115-8D19-90D1F1623135}"/>
              </a:ext>
            </a:extLst>
          </p:cNvPr>
          <p:cNvCxnSpPr>
            <a:cxnSpLocks/>
            <a:stCxn id="7" idx="2"/>
            <a:endCxn id="13" idx="0"/>
          </p:cNvCxnSpPr>
          <p:nvPr/>
        </p:nvCxnSpPr>
        <p:spPr>
          <a:xfrm flipH="1">
            <a:off x="9984581" y="3172347"/>
            <a:ext cx="1" cy="929014"/>
          </a:xfrm>
          <a:prstGeom prst="line">
            <a:avLst/>
          </a:prstGeom>
          <a:ln w="12700" cap="sq">
            <a:solidFill>
              <a:srgbClr val="A8192D"/>
            </a:solidFill>
          </a:ln>
        </p:spPr>
        <p:style>
          <a:lnRef idx="1">
            <a:schemeClr val="accent1"/>
          </a:lnRef>
          <a:fillRef idx="0">
            <a:schemeClr val="accent1"/>
          </a:fillRef>
          <a:effectRef idx="0">
            <a:schemeClr val="dk1"/>
          </a:effectRef>
          <a:fontRef idx="minor">
            <a:schemeClr val="lt1"/>
          </a:fontRef>
        </p:style>
      </p:cxnSp>
      <p:sp>
        <p:nvSpPr>
          <p:cNvPr id="22" name="Rectangle 21">
            <a:extLst>
              <a:ext uri="{FF2B5EF4-FFF2-40B4-BE49-F238E27FC236}">
                <a16:creationId xmlns:a16="http://schemas.microsoft.com/office/drawing/2014/main" id="{80428542-5D63-2988-7216-41474822B4F7}"/>
              </a:ext>
            </a:extLst>
          </p:cNvPr>
          <p:cNvSpPr/>
          <p:nvPr/>
        </p:nvSpPr>
        <p:spPr>
          <a:xfrm>
            <a:off x="442913" y="1827312"/>
            <a:ext cx="3529012" cy="1344517"/>
          </a:xfrm>
          <a:prstGeom prst="rect">
            <a:avLst/>
          </a:prstGeom>
          <a:solidFill>
            <a:srgbClr val="525A72"/>
          </a:solidFill>
          <a:ln w="25400" cap="flat" cmpd="sng" algn="ctr">
            <a:noFill/>
            <a:prstDash val="solid"/>
          </a:ln>
          <a:effectLst/>
        </p:spPr>
        <p:txBody>
          <a:bodyPr lIns="72000" tIns="72000" rIns="72000" bIns="144000" rtlCol="0"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lang="lv-LV" sz="1400" b="1" dirty="0">
              <a:solidFill>
                <a:schemeClr val="bg1"/>
              </a:solidFill>
            </a:endParaRPr>
          </a:p>
          <a:p>
            <a:pPr marL="0" marR="0" lvl="0" indent="0" algn="ctr" defTabSz="914400" eaLnBrk="1" fontAlgn="auto" latinLnBrk="0" hangingPunct="1">
              <a:lnSpc>
                <a:spcPct val="100000"/>
              </a:lnSpc>
              <a:spcBef>
                <a:spcPts val="0"/>
              </a:spcBef>
              <a:spcAft>
                <a:spcPts val="0"/>
              </a:spcAft>
              <a:buClrTx/>
              <a:buSzTx/>
              <a:buFontTx/>
              <a:buNone/>
              <a:tabLst/>
              <a:defRPr/>
            </a:pPr>
            <a:r>
              <a:rPr lang="lv-LV" sz="1400" b="1" dirty="0">
                <a:solidFill>
                  <a:schemeClr val="bg1"/>
                </a:solidFill>
              </a:rPr>
              <a:t>Valsts civilās </a:t>
            </a:r>
            <a:endParaRPr lang="en-US" sz="1400" b="1" dirty="0">
              <a:solidFill>
                <a:schemeClr val="bg1"/>
              </a:solidFill>
            </a:endParaRPr>
          </a:p>
          <a:p>
            <a:pPr marL="0" marR="0" lvl="0" indent="0" algn="ctr" defTabSz="914400" eaLnBrk="1" fontAlgn="auto" latinLnBrk="0" hangingPunct="1">
              <a:lnSpc>
                <a:spcPct val="100000"/>
              </a:lnSpc>
              <a:spcBef>
                <a:spcPts val="0"/>
              </a:spcBef>
              <a:spcAft>
                <a:spcPts val="0"/>
              </a:spcAft>
              <a:buClrTx/>
              <a:buSzTx/>
              <a:buFontTx/>
              <a:buNone/>
              <a:tabLst/>
              <a:defRPr/>
            </a:pPr>
            <a:r>
              <a:rPr lang="lv-LV" sz="1400" b="1" dirty="0">
                <a:solidFill>
                  <a:schemeClr val="bg1"/>
                </a:solidFill>
              </a:rPr>
              <a:t>aizsardzības plāns</a:t>
            </a:r>
          </a:p>
        </p:txBody>
      </p:sp>
      <p:sp>
        <p:nvSpPr>
          <p:cNvPr id="23" name="Rectangle 22">
            <a:extLst>
              <a:ext uri="{FF2B5EF4-FFF2-40B4-BE49-F238E27FC236}">
                <a16:creationId xmlns:a16="http://schemas.microsoft.com/office/drawing/2014/main" id="{A301957B-95BB-8438-2ED5-29CD83E02DDB}"/>
              </a:ext>
            </a:extLst>
          </p:cNvPr>
          <p:cNvSpPr/>
          <p:nvPr/>
        </p:nvSpPr>
        <p:spPr>
          <a:xfrm>
            <a:off x="442913" y="3420047"/>
            <a:ext cx="3529012"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lv-LV" sz="1400" dirty="0"/>
              <a:t>Pārskata ik gadu</a:t>
            </a:r>
          </a:p>
        </p:txBody>
      </p:sp>
      <p:sp>
        <p:nvSpPr>
          <p:cNvPr id="2" name="Title 1"/>
          <p:cNvSpPr>
            <a:spLocks noGrp="1"/>
          </p:cNvSpPr>
          <p:nvPr>
            <p:ph type="title"/>
          </p:nvPr>
        </p:nvSpPr>
        <p:spPr>
          <a:xfrm>
            <a:off x="442913" y="431800"/>
            <a:ext cx="11306175" cy="1387475"/>
          </a:xfrm>
        </p:spPr>
        <p:txBody>
          <a:bodyPr vert="horz"/>
          <a:lstStyle/>
          <a:p>
            <a:r>
              <a:rPr lang="lv-LV"/>
              <a:t>Katastrofu pārvaldīšanas 3 līmeņu civilās aizsardzības plāni</a:t>
            </a:r>
            <a:endParaRPr lang="en-US"/>
          </a:p>
        </p:txBody>
      </p:sp>
      <p:sp>
        <p:nvSpPr>
          <p:cNvPr id="4" name="Slide Number Placeholder 3"/>
          <p:cNvSpPr>
            <a:spLocks noGrp="1"/>
          </p:cNvSpPr>
          <p:nvPr>
            <p:ph type="sldNum" sz="quarter" idx="11"/>
          </p:nvPr>
        </p:nvSpPr>
        <p:spPr>
          <a:xfrm>
            <a:off x="9984296" y="6492240"/>
            <a:ext cx="1764792" cy="137160"/>
          </a:xfrm>
        </p:spPr>
        <p:txBody>
          <a:bodyPr/>
          <a:lstStyle/>
          <a:p>
            <a:fld id="{F3B79C7E-2A42-4703-9B32-3E662761BF60}" type="slidenum">
              <a:rPr lang="lv-LV" smtClean="0"/>
              <a:pPr/>
              <a:t>19</a:t>
            </a:fld>
            <a:endParaRPr lang="lv-LV"/>
          </a:p>
        </p:txBody>
      </p:sp>
      <p:sp>
        <p:nvSpPr>
          <p:cNvPr id="6" name="Title 1">
            <a:extLst>
              <a:ext uri="{FF2B5EF4-FFF2-40B4-BE49-F238E27FC236}">
                <a16:creationId xmlns:a16="http://schemas.microsoft.com/office/drawing/2014/main" id="{D2062633-92A0-8A70-37D6-9AEE832B563D}"/>
              </a:ext>
            </a:extLst>
          </p:cNvPr>
          <p:cNvSpPr txBox="1">
            <a:spLocks/>
          </p:cNvSpPr>
          <p:nvPr/>
        </p:nvSpPr>
        <p:spPr>
          <a:xfrm>
            <a:off x="4331494" y="1826419"/>
            <a:ext cx="3529013" cy="1345928"/>
          </a:xfrm>
          <a:prstGeom prst="rect">
            <a:avLst/>
          </a:prstGeom>
          <a:solidFill>
            <a:srgbClr val="A8192D"/>
          </a:solidFill>
          <a:ln>
            <a:noFill/>
          </a:ln>
        </p:spPr>
        <p:txBody>
          <a:bodyPr vert="horz" lIns="72000" tIns="72000" rIns="72000" bIns="14400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lv-LV" sz="1400" b="1">
              <a:solidFill>
                <a:srgbClr val="FFFFFF"/>
              </a:solidFill>
              <a:cs typeface="Arial"/>
            </a:endParaRPr>
          </a:p>
          <a:p>
            <a:pPr algn="ctr"/>
            <a:r>
              <a:rPr lang="lv-LV" sz="1400" b="1">
                <a:solidFill>
                  <a:srgbClr val="FFFFFF"/>
                </a:solidFill>
                <a:cs typeface="Arial"/>
              </a:rPr>
              <a:t>Pašvaldību vai sadarbības teritoriju civilās aizsardzības plāns</a:t>
            </a:r>
          </a:p>
        </p:txBody>
      </p:sp>
      <p:sp>
        <p:nvSpPr>
          <p:cNvPr id="7" name="Title 1">
            <a:extLst>
              <a:ext uri="{FF2B5EF4-FFF2-40B4-BE49-F238E27FC236}">
                <a16:creationId xmlns:a16="http://schemas.microsoft.com/office/drawing/2014/main" id="{8961976B-EF35-6606-985F-A22667F84A79}"/>
              </a:ext>
            </a:extLst>
          </p:cNvPr>
          <p:cNvSpPr txBox="1">
            <a:spLocks/>
          </p:cNvSpPr>
          <p:nvPr/>
        </p:nvSpPr>
        <p:spPr>
          <a:xfrm>
            <a:off x="8220075" y="1826419"/>
            <a:ext cx="3529013" cy="1345928"/>
          </a:xfrm>
          <a:prstGeom prst="rect">
            <a:avLst/>
          </a:prstGeom>
          <a:solidFill>
            <a:srgbClr val="525A72"/>
          </a:solidFill>
          <a:ln>
            <a:noFill/>
          </a:ln>
        </p:spPr>
        <p:txBody>
          <a:bodyPr vert="horz" lIns="72000" tIns="72000" rIns="72000" bIns="14400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lv-LV" sz="1400" b="1" dirty="0">
              <a:solidFill>
                <a:srgbClr val="FFFFFF"/>
              </a:solidFill>
              <a:cs typeface="Arial"/>
            </a:endParaRPr>
          </a:p>
          <a:p>
            <a:pPr algn="ctr"/>
            <a:r>
              <a:rPr lang="lv-LV" sz="1400" b="1" dirty="0">
                <a:solidFill>
                  <a:srgbClr val="FFFFFF"/>
                </a:solidFill>
                <a:cs typeface="Arial"/>
              </a:rPr>
              <a:t>Objekta* vai paaugstinātas bīstamības objekta civilās aizsardzības plāns</a:t>
            </a:r>
          </a:p>
        </p:txBody>
      </p:sp>
      <p:sp>
        <p:nvSpPr>
          <p:cNvPr id="9" name="Title 1">
            <a:extLst>
              <a:ext uri="{FF2B5EF4-FFF2-40B4-BE49-F238E27FC236}">
                <a16:creationId xmlns:a16="http://schemas.microsoft.com/office/drawing/2014/main" id="{19DB7956-0AA1-251B-6E22-F79FD32A6B25}"/>
              </a:ext>
            </a:extLst>
          </p:cNvPr>
          <p:cNvSpPr txBox="1">
            <a:spLocks/>
          </p:cNvSpPr>
          <p:nvPr/>
        </p:nvSpPr>
        <p:spPr>
          <a:xfrm>
            <a:off x="8220075" y="3420047"/>
            <a:ext cx="3529013"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R="0" lvl="0" indent="0" algn="ctr" fontAlgn="auto">
              <a:lnSpc>
                <a:spcPct val="100000"/>
              </a:lnSpc>
              <a:spcBef>
                <a:spcPts val="0"/>
              </a:spcBef>
              <a:spcAft>
                <a:spcPts val="0"/>
              </a:spcAft>
              <a:buClrTx/>
              <a:buSzTx/>
              <a:buFontTx/>
              <a:buNone/>
              <a:tabLst/>
              <a:defRPr sz="1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r>
              <a:rPr lang="lv-LV" dirty="0"/>
              <a:t>Apstiprina vismaz reizi četros gados</a:t>
            </a:r>
            <a:endParaRPr lang="en-US" dirty="0"/>
          </a:p>
        </p:txBody>
      </p:sp>
      <p:sp>
        <p:nvSpPr>
          <p:cNvPr id="10" name="Title 1">
            <a:extLst>
              <a:ext uri="{FF2B5EF4-FFF2-40B4-BE49-F238E27FC236}">
                <a16:creationId xmlns:a16="http://schemas.microsoft.com/office/drawing/2014/main" id="{A8BB9E36-BDA4-E644-92C0-7E95FD88D3F0}"/>
              </a:ext>
            </a:extLst>
          </p:cNvPr>
          <p:cNvSpPr txBox="1">
            <a:spLocks/>
          </p:cNvSpPr>
          <p:nvPr/>
        </p:nvSpPr>
        <p:spPr>
          <a:xfrm>
            <a:off x="4331494" y="3420047"/>
            <a:ext cx="3529013"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R="0" lvl="0" indent="0" algn="ctr" fontAlgn="auto">
              <a:lnSpc>
                <a:spcPct val="100000"/>
              </a:lnSpc>
              <a:spcBef>
                <a:spcPts val="0"/>
              </a:spcBef>
              <a:spcAft>
                <a:spcPts val="0"/>
              </a:spcAft>
              <a:buClrTx/>
              <a:buSzTx/>
              <a:buFontTx/>
              <a:buNone/>
              <a:tabLst/>
              <a:defRPr sz="1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r>
              <a:rPr lang="lv-LV" dirty="0"/>
              <a:t>Apstiprina vismaz reizi četros gados</a:t>
            </a:r>
            <a:endParaRPr lang="en-US" dirty="0"/>
          </a:p>
        </p:txBody>
      </p:sp>
      <p:sp>
        <p:nvSpPr>
          <p:cNvPr id="11" name="Title 1">
            <a:extLst>
              <a:ext uri="{FF2B5EF4-FFF2-40B4-BE49-F238E27FC236}">
                <a16:creationId xmlns:a16="http://schemas.microsoft.com/office/drawing/2014/main" id="{9AB0BC82-6EDF-14C5-7CD5-6F5243DAB025}"/>
              </a:ext>
            </a:extLst>
          </p:cNvPr>
          <p:cNvSpPr txBox="1">
            <a:spLocks/>
          </p:cNvSpPr>
          <p:nvPr/>
        </p:nvSpPr>
        <p:spPr>
          <a:xfrm>
            <a:off x="442913" y="5034177"/>
            <a:ext cx="11306175" cy="1138023"/>
          </a:xfrm>
          <a:prstGeom prst="rect">
            <a:avLst/>
          </a:prstGeom>
          <a:solidFill>
            <a:srgbClr val="D18D85"/>
          </a:solidFill>
          <a:ln>
            <a:noFill/>
          </a:ln>
        </p:spPr>
        <p:style>
          <a:lnRef idx="2">
            <a:schemeClr val="accent3"/>
          </a:lnRef>
          <a:fillRef idx="1">
            <a:schemeClr val="lt1"/>
          </a:fillRef>
          <a:effectRef idx="0">
            <a:schemeClr val="accent3"/>
          </a:effectRef>
          <a:fontRef idx="minor">
            <a:schemeClr val="dk1"/>
          </a:fontRef>
        </p:style>
        <p:txBody>
          <a:bodyPr vert="horz" lIns="72000" tIns="0" rIns="2016000" bIns="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spcAft>
                <a:spcPts val="600"/>
              </a:spcAft>
              <a:buBlip>
                <a:blip r:embed="rId3"/>
              </a:buBlip>
            </a:pPr>
            <a:r>
              <a:rPr lang="lv-LV" sz="1400" dirty="0">
                <a:cs typeface="Arial"/>
              </a:rPr>
              <a:t>Civilās aizsardzības plānus sagatavo, pamatojoties uz risku novērtējumu un nosakot katastrofas pārvaldīšanas pasākumus un to īstenotājus.</a:t>
            </a:r>
            <a:endParaRPr lang="lv-LV" sz="1400" dirty="0"/>
          </a:p>
          <a:p>
            <a:pPr marL="285750" indent="-285750">
              <a:buBlip>
                <a:blip r:embed="rId3"/>
              </a:buBlip>
            </a:pPr>
            <a:r>
              <a:rPr lang="lv-LV" sz="1400" dirty="0">
                <a:cs typeface="Arial"/>
              </a:rPr>
              <a:t>Katastrofu pārvaldīšanas subjekti – nozaru ministrijas un pašvaldības – īsteno konkrētās katastrofas pārvaldīšanas koordinēšanu sadarbībā ar citām institūcijām.</a:t>
            </a:r>
          </a:p>
        </p:txBody>
      </p:sp>
      <p:sp>
        <p:nvSpPr>
          <p:cNvPr id="12" name="Title 1">
            <a:extLst>
              <a:ext uri="{FF2B5EF4-FFF2-40B4-BE49-F238E27FC236}">
                <a16:creationId xmlns:a16="http://schemas.microsoft.com/office/drawing/2014/main" id="{3661166F-289F-2205-5CEF-3BF7DDFE0314}"/>
              </a:ext>
            </a:extLst>
          </p:cNvPr>
          <p:cNvSpPr txBox="1">
            <a:spLocks/>
          </p:cNvSpPr>
          <p:nvPr/>
        </p:nvSpPr>
        <p:spPr>
          <a:xfrm>
            <a:off x="4331493" y="4101361"/>
            <a:ext cx="3529013"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R="0" lvl="0" indent="0" algn="ctr" fontAlgn="auto">
              <a:lnSpc>
                <a:spcPct val="100000"/>
              </a:lnSpc>
              <a:spcBef>
                <a:spcPts val="0"/>
              </a:spcBef>
              <a:spcAft>
                <a:spcPts val="0"/>
              </a:spcAft>
              <a:buClrTx/>
              <a:buSzTx/>
              <a:buFontTx/>
              <a:buNone/>
              <a:tabLst/>
              <a:defRPr sz="1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r>
              <a:rPr lang="lv-LV" dirty="0"/>
              <a:t>Izstrādā PSTCAK</a:t>
            </a:r>
            <a:endParaRPr lang="en-US" dirty="0"/>
          </a:p>
        </p:txBody>
      </p:sp>
      <p:sp>
        <p:nvSpPr>
          <p:cNvPr id="13" name="Title 1">
            <a:extLst>
              <a:ext uri="{FF2B5EF4-FFF2-40B4-BE49-F238E27FC236}">
                <a16:creationId xmlns:a16="http://schemas.microsoft.com/office/drawing/2014/main" id="{A8786237-280D-456E-82F0-1F2FC1172089}"/>
              </a:ext>
            </a:extLst>
          </p:cNvPr>
          <p:cNvSpPr txBox="1">
            <a:spLocks/>
          </p:cNvSpPr>
          <p:nvPr/>
        </p:nvSpPr>
        <p:spPr>
          <a:xfrm>
            <a:off x="8220074" y="4101361"/>
            <a:ext cx="3529013"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R="0" lvl="0" indent="0" algn="ctr" fontAlgn="auto">
              <a:lnSpc>
                <a:spcPct val="100000"/>
              </a:lnSpc>
              <a:spcBef>
                <a:spcPts val="0"/>
              </a:spcBef>
              <a:spcAft>
                <a:spcPts val="0"/>
              </a:spcAft>
              <a:buClrTx/>
              <a:buSzTx/>
              <a:buFontTx/>
              <a:buNone/>
              <a:tabLst/>
              <a:defRPr sz="1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r>
              <a:rPr lang="lv-LV"/>
              <a:t>Izstrādā objekta īpašnieks vai valdītājs</a:t>
            </a:r>
            <a:endParaRPr lang="en-US"/>
          </a:p>
        </p:txBody>
      </p:sp>
      <p:sp>
        <p:nvSpPr>
          <p:cNvPr id="24" name="Rectangle 23">
            <a:extLst>
              <a:ext uri="{FF2B5EF4-FFF2-40B4-BE49-F238E27FC236}">
                <a16:creationId xmlns:a16="http://schemas.microsoft.com/office/drawing/2014/main" id="{718CA143-3104-09A7-16C0-C6AEE7D3610F}"/>
              </a:ext>
            </a:extLst>
          </p:cNvPr>
          <p:cNvSpPr/>
          <p:nvPr/>
        </p:nvSpPr>
        <p:spPr>
          <a:xfrm>
            <a:off x="442912" y="4101361"/>
            <a:ext cx="3529012"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lv-LV" sz="1400"/>
              <a:t>Izstrādā VUGD</a:t>
            </a:r>
          </a:p>
        </p:txBody>
      </p:sp>
      <p:sp>
        <p:nvSpPr>
          <p:cNvPr id="38" name="Rectangle 37">
            <a:extLst>
              <a:ext uri="{FF2B5EF4-FFF2-40B4-BE49-F238E27FC236}">
                <a16:creationId xmlns:a16="http://schemas.microsoft.com/office/drawing/2014/main" id="{CCE82973-5FC6-0AD3-F11A-E43DBE1D150A}"/>
              </a:ext>
            </a:extLst>
          </p:cNvPr>
          <p:cNvSpPr/>
          <p:nvPr/>
        </p:nvSpPr>
        <p:spPr>
          <a:xfrm>
            <a:off x="442913" y="3099829"/>
            <a:ext cx="3529012" cy="72000"/>
          </a:xfrm>
          <a:prstGeom prst="rect">
            <a:avLst/>
          </a:prstGeom>
          <a:solidFill>
            <a:srgbClr val="D18D85"/>
          </a:solidFill>
          <a:ln w="25400" cap="flat" cmpd="sng" algn="ctr">
            <a:noFill/>
            <a:prstDash val="solid"/>
          </a:ln>
          <a:effectLst/>
        </p:spPr>
        <p:txBody>
          <a:bodyPr lIns="72000" tIns="72000" rIns="72000" bIns="144000" rtlCol="0"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lang="lv-LV" sz="1400" b="1">
              <a:solidFill>
                <a:schemeClr val="bg1"/>
              </a:solidFill>
            </a:endParaRPr>
          </a:p>
        </p:txBody>
      </p:sp>
      <p:sp>
        <p:nvSpPr>
          <p:cNvPr id="39" name="Title 1">
            <a:extLst>
              <a:ext uri="{FF2B5EF4-FFF2-40B4-BE49-F238E27FC236}">
                <a16:creationId xmlns:a16="http://schemas.microsoft.com/office/drawing/2014/main" id="{C0B71A69-204F-8E7F-2666-409A80AE1AD7}"/>
              </a:ext>
            </a:extLst>
          </p:cNvPr>
          <p:cNvSpPr txBox="1">
            <a:spLocks/>
          </p:cNvSpPr>
          <p:nvPr/>
        </p:nvSpPr>
        <p:spPr>
          <a:xfrm>
            <a:off x="4331494" y="3099829"/>
            <a:ext cx="3529013" cy="72000"/>
          </a:xfrm>
          <a:prstGeom prst="rect">
            <a:avLst/>
          </a:prstGeom>
          <a:solidFill>
            <a:srgbClr val="CFD6E8"/>
          </a:solidFill>
          <a:ln>
            <a:noFill/>
          </a:ln>
        </p:spPr>
        <p:txBody>
          <a:bodyPr vert="horz" lIns="72000" tIns="72000" rIns="72000" bIns="144000" rtlCol="0" anchor="b" anchorCtr="0">
            <a:normAutofit fontScale="25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lv-LV" sz="1400" b="1">
              <a:solidFill>
                <a:srgbClr val="FFFFFF"/>
              </a:solidFill>
              <a:cs typeface="Arial"/>
            </a:endParaRPr>
          </a:p>
        </p:txBody>
      </p:sp>
      <p:sp>
        <p:nvSpPr>
          <p:cNvPr id="40" name="Title 1">
            <a:extLst>
              <a:ext uri="{FF2B5EF4-FFF2-40B4-BE49-F238E27FC236}">
                <a16:creationId xmlns:a16="http://schemas.microsoft.com/office/drawing/2014/main" id="{C7A1244C-6024-E136-500C-7B517ECE44D1}"/>
              </a:ext>
            </a:extLst>
          </p:cNvPr>
          <p:cNvSpPr txBox="1">
            <a:spLocks/>
          </p:cNvSpPr>
          <p:nvPr/>
        </p:nvSpPr>
        <p:spPr>
          <a:xfrm>
            <a:off x="8220075" y="3099829"/>
            <a:ext cx="3529013" cy="72000"/>
          </a:xfrm>
          <a:prstGeom prst="rect">
            <a:avLst/>
          </a:prstGeom>
          <a:solidFill>
            <a:srgbClr val="D18D85"/>
          </a:solidFill>
          <a:ln>
            <a:noFill/>
          </a:ln>
        </p:spPr>
        <p:txBody>
          <a:bodyPr vert="horz" lIns="72000" tIns="72000" rIns="72000" bIns="14400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lv-LV" sz="1400" b="1">
              <a:solidFill>
                <a:srgbClr val="FFFFFF"/>
              </a:solidFill>
              <a:cs typeface="Arial"/>
            </a:endParaRPr>
          </a:p>
        </p:txBody>
      </p:sp>
      <p:grpSp>
        <p:nvGrpSpPr>
          <p:cNvPr id="41" name="Google Shape;545;p75">
            <a:extLst>
              <a:ext uri="{FF2B5EF4-FFF2-40B4-BE49-F238E27FC236}">
                <a16:creationId xmlns:a16="http://schemas.microsoft.com/office/drawing/2014/main" id="{A40B54A6-1399-6ABC-2F09-DBD0FA05BD4F}"/>
              </a:ext>
            </a:extLst>
          </p:cNvPr>
          <p:cNvGrpSpPr/>
          <p:nvPr/>
        </p:nvGrpSpPr>
        <p:grpSpPr>
          <a:xfrm>
            <a:off x="1991410" y="1975076"/>
            <a:ext cx="431999" cy="432001"/>
            <a:chOff x="4322721" y="2242308"/>
            <a:chExt cx="456085" cy="455929"/>
          </a:xfrm>
          <a:solidFill>
            <a:schemeClr val="bg1"/>
          </a:solidFill>
        </p:grpSpPr>
        <p:sp>
          <p:nvSpPr>
            <p:cNvPr id="42" name="Google Shape;546;p75">
              <a:extLst>
                <a:ext uri="{FF2B5EF4-FFF2-40B4-BE49-F238E27FC236}">
                  <a16:creationId xmlns:a16="http://schemas.microsoft.com/office/drawing/2014/main" id="{B3ACBB0E-5941-40A0-6D33-3273010A7723}"/>
                </a:ext>
              </a:extLst>
            </p:cNvPr>
            <p:cNvSpPr/>
            <p:nvPr/>
          </p:nvSpPr>
          <p:spPr>
            <a:xfrm>
              <a:off x="4575817" y="2290086"/>
              <a:ext cx="165363" cy="107618"/>
            </a:xfrm>
            <a:custGeom>
              <a:avLst/>
              <a:gdLst/>
              <a:ahLst/>
              <a:cxnLst/>
              <a:rect l="l" t="t" r="r" b="b"/>
              <a:pathLst>
                <a:path w="165363" h="107618" extrusionOk="0">
                  <a:moveTo>
                    <a:pt x="148798" y="89001"/>
                  </a:moveTo>
                  <a:lnTo>
                    <a:pt x="148798" y="27736"/>
                  </a:lnTo>
                  <a:lnTo>
                    <a:pt x="92833" y="27736"/>
                  </a:lnTo>
                  <a:lnTo>
                    <a:pt x="92833" y="89001"/>
                  </a:lnTo>
                  <a:lnTo>
                    <a:pt x="72847" y="89001"/>
                  </a:lnTo>
                  <a:lnTo>
                    <a:pt x="72847" y="0"/>
                  </a:lnTo>
                  <a:lnTo>
                    <a:pt x="15488" y="0"/>
                  </a:lnTo>
                  <a:lnTo>
                    <a:pt x="15488" y="89001"/>
                  </a:lnTo>
                  <a:lnTo>
                    <a:pt x="0" y="89001"/>
                  </a:lnTo>
                  <a:lnTo>
                    <a:pt x="0" y="107619"/>
                  </a:lnTo>
                  <a:lnTo>
                    <a:pt x="165363" y="107619"/>
                  </a:lnTo>
                  <a:lnTo>
                    <a:pt x="165363" y="89001"/>
                  </a:lnTo>
                  <a:close/>
                  <a:moveTo>
                    <a:pt x="54097" y="89001"/>
                  </a:moveTo>
                  <a:lnTo>
                    <a:pt x="35442" y="89001"/>
                  </a:lnTo>
                  <a:lnTo>
                    <a:pt x="35442" y="18617"/>
                  </a:lnTo>
                  <a:lnTo>
                    <a:pt x="54097" y="18617"/>
                  </a:lnTo>
                  <a:close/>
                  <a:moveTo>
                    <a:pt x="130111" y="89001"/>
                  </a:moveTo>
                  <a:lnTo>
                    <a:pt x="111456" y="89001"/>
                  </a:lnTo>
                  <a:lnTo>
                    <a:pt x="111456" y="47683"/>
                  </a:lnTo>
                  <a:lnTo>
                    <a:pt x="130111" y="47683"/>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3" name="Google Shape;547;p75">
              <a:extLst>
                <a:ext uri="{FF2B5EF4-FFF2-40B4-BE49-F238E27FC236}">
                  <a16:creationId xmlns:a16="http://schemas.microsoft.com/office/drawing/2014/main" id="{653AA9E0-2208-909F-D45D-5E7FEA300400}"/>
                </a:ext>
              </a:extLst>
            </p:cNvPr>
            <p:cNvSpPr/>
            <p:nvPr/>
          </p:nvSpPr>
          <p:spPr>
            <a:xfrm>
              <a:off x="4680274" y="2535496"/>
              <a:ext cx="57327" cy="54141"/>
            </a:xfrm>
            <a:custGeom>
              <a:avLst/>
              <a:gdLst/>
              <a:ahLst/>
              <a:cxnLst/>
              <a:rect l="l" t="t" r="r" b="b"/>
              <a:pathLst>
                <a:path w="57327" h="54141" extrusionOk="0">
                  <a:moveTo>
                    <a:pt x="0" y="54142"/>
                  </a:moveTo>
                  <a:lnTo>
                    <a:pt x="57327" y="54142"/>
                  </a:lnTo>
                  <a:lnTo>
                    <a:pt x="57327" y="0"/>
                  </a:lnTo>
                  <a:lnTo>
                    <a:pt x="0" y="0"/>
                  </a:lnTo>
                  <a:close/>
                  <a:moveTo>
                    <a:pt x="19415" y="19314"/>
                  </a:moveTo>
                  <a:lnTo>
                    <a:pt x="37912" y="19314"/>
                  </a:lnTo>
                  <a:lnTo>
                    <a:pt x="37912" y="34638"/>
                  </a:lnTo>
                  <a:lnTo>
                    <a:pt x="19415" y="34638"/>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 name="Google Shape;548;p75">
              <a:extLst>
                <a:ext uri="{FF2B5EF4-FFF2-40B4-BE49-F238E27FC236}">
                  <a16:creationId xmlns:a16="http://schemas.microsoft.com/office/drawing/2014/main" id="{D31C4433-8027-468D-6953-2036EE860614}"/>
                </a:ext>
              </a:extLst>
            </p:cNvPr>
            <p:cNvSpPr/>
            <p:nvPr/>
          </p:nvSpPr>
          <p:spPr>
            <a:xfrm>
              <a:off x="4597576" y="2608255"/>
              <a:ext cx="57327" cy="54173"/>
            </a:xfrm>
            <a:custGeom>
              <a:avLst/>
              <a:gdLst/>
              <a:ahLst/>
              <a:cxnLst/>
              <a:rect l="l" t="t" r="r" b="b"/>
              <a:pathLst>
                <a:path w="57327" h="54173" extrusionOk="0">
                  <a:moveTo>
                    <a:pt x="0" y="54173"/>
                  </a:moveTo>
                  <a:lnTo>
                    <a:pt x="57327" y="54173"/>
                  </a:lnTo>
                  <a:lnTo>
                    <a:pt x="57327" y="0"/>
                  </a:lnTo>
                  <a:lnTo>
                    <a:pt x="0" y="0"/>
                  </a:lnTo>
                  <a:close/>
                  <a:moveTo>
                    <a:pt x="19415" y="19345"/>
                  </a:moveTo>
                  <a:lnTo>
                    <a:pt x="37912" y="19345"/>
                  </a:lnTo>
                  <a:lnTo>
                    <a:pt x="37912" y="34701"/>
                  </a:lnTo>
                  <a:lnTo>
                    <a:pt x="19415" y="34701"/>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5" name="Google Shape;549;p75">
              <a:extLst>
                <a:ext uri="{FF2B5EF4-FFF2-40B4-BE49-F238E27FC236}">
                  <a16:creationId xmlns:a16="http://schemas.microsoft.com/office/drawing/2014/main" id="{07A036FB-7792-FD40-E456-5E0E2D0173CB}"/>
                </a:ext>
              </a:extLst>
            </p:cNvPr>
            <p:cNvSpPr/>
            <p:nvPr/>
          </p:nvSpPr>
          <p:spPr>
            <a:xfrm>
              <a:off x="4680274" y="2608255"/>
              <a:ext cx="57327" cy="54173"/>
            </a:xfrm>
            <a:custGeom>
              <a:avLst/>
              <a:gdLst/>
              <a:ahLst/>
              <a:cxnLst/>
              <a:rect l="l" t="t" r="r" b="b"/>
              <a:pathLst>
                <a:path w="57327" h="54173" extrusionOk="0">
                  <a:moveTo>
                    <a:pt x="0" y="54173"/>
                  </a:moveTo>
                  <a:lnTo>
                    <a:pt x="57327" y="54173"/>
                  </a:lnTo>
                  <a:lnTo>
                    <a:pt x="57327" y="0"/>
                  </a:lnTo>
                  <a:lnTo>
                    <a:pt x="0" y="0"/>
                  </a:lnTo>
                  <a:close/>
                  <a:moveTo>
                    <a:pt x="19415" y="19345"/>
                  </a:moveTo>
                  <a:lnTo>
                    <a:pt x="37912" y="19345"/>
                  </a:lnTo>
                  <a:lnTo>
                    <a:pt x="37912" y="34701"/>
                  </a:lnTo>
                  <a:lnTo>
                    <a:pt x="19415" y="34701"/>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6" name="Google Shape;550;p75">
              <a:extLst>
                <a:ext uri="{FF2B5EF4-FFF2-40B4-BE49-F238E27FC236}">
                  <a16:creationId xmlns:a16="http://schemas.microsoft.com/office/drawing/2014/main" id="{9F87FFD2-BFE5-7424-F9BA-17997EB97E3C}"/>
                </a:ext>
              </a:extLst>
            </p:cNvPr>
            <p:cNvSpPr/>
            <p:nvPr/>
          </p:nvSpPr>
          <p:spPr>
            <a:xfrm>
              <a:off x="4322721" y="2242308"/>
              <a:ext cx="456085" cy="455929"/>
            </a:xfrm>
            <a:custGeom>
              <a:avLst/>
              <a:gdLst/>
              <a:ahLst/>
              <a:cxnLst/>
              <a:rect l="l" t="t" r="r" b="b"/>
              <a:pathLst>
                <a:path w="456085" h="455929" extrusionOk="0">
                  <a:moveTo>
                    <a:pt x="0" y="0"/>
                  </a:moveTo>
                  <a:lnTo>
                    <a:pt x="0" y="455930"/>
                  </a:lnTo>
                  <a:lnTo>
                    <a:pt x="456086" y="455930"/>
                  </a:lnTo>
                  <a:lnTo>
                    <a:pt x="456086" y="0"/>
                  </a:lnTo>
                  <a:close/>
                  <a:moveTo>
                    <a:pt x="254078" y="436458"/>
                  </a:moveTo>
                  <a:lnTo>
                    <a:pt x="253856" y="202382"/>
                  </a:lnTo>
                  <a:lnTo>
                    <a:pt x="436670" y="202382"/>
                  </a:lnTo>
                  <a:lnTo>
                    <a:pt x="436892" y="436458"/>
                  </a:lnTo>
                  <a:close/>
                  <a:moveTo>
                    <a:pt x="234409" y="182910"/>
                  </a:moveTo>
                  <a:lnTo>
                    <a:pt x="234409" y="436458"/>
                  </a:lnTo>
                  <a:lnTo>
                    <a:pt x="19479" y="436458"/>
                  </a:lnTo>
                  <a:lnTo>
                    <a:pt x="19479" y="19440"/>
                  </a:lnTo>
                  <a:lnTo>
                    <a:pt x="436670" y="19440"/>
                  </a:lnTo>
                  <a:lnTo>
                    <a:pt x="436670" y="182910"/>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7" name="Google Shape;551;p75">
              <a:extLst>
                <a:ext uri="{FF2B5EF4-FFF2-40B4-BE49-F238E27FC236}">
                  <a16:creationId xmlns:a16="http://schemas.microsoft.com/office/drawing/2014/main" id="{A89C4CB7-ACE0-E7F6-1F4E-3F185686CA61}"/>
                </a:ext>
              </a:extLst>
            </p:cNvPr>
            <p:cNvSpPr/>
            <p:nvPr/>
          </p:nvSpPr>
          <p:spPr>
            <a:xfrm>
              <a:off x="4597576" y="2535496"/>
              <a:ext cx="57327" cy="54141"/>
            </a:xfrm>
            <a:custGeom>
              <a:avLst/>
              <a:gdLst/>
              <a:ahLst/>
              <a:cxnLst/>
              <a:rect l="l" t="t" r="r" b="b"/>
              <a:pathLst>
                <a:path w="57327" h="54141" extrusionOk="0">
                  <a:moveTo>
                    <a:pt x="0" y="54142"/>
                  </a:moveTo>
                  <a:lnTo>
                    <a:pt x="57327" y="54142"/>
                  </a:lnTo>
                  <a:lnTo>
                    <a:pt x="57327" y="0"/>
                  </a:lnTo>
                  <a:lnTo>
                    <a:pt x="0" y="0"/>
                  </a:lnTo>
                  <a:close/>
                  <a:moveTo>
                    <a:pt x="19415" y="19314"/>
                  </a:moveTo>
                  <a:lnTo>
                    <a:pt x="37912" y="19314"/>
                  </a:lnTo>
                  <a:lnTo>
                    <a:pt x="37912" y="34638"/>
                  </a:lnTo>
                  <a:lnTo>
                    <a:pt x="19415" y="34638"/>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8" name="Google Shape;552;p75">
              <a:extLst>
                <a:ext uri="{FF2B5EF4-FFF2-40B4-BE49-F238E27FC236}">
                  <a16:creationId xmlns:a16="http://schemas.microsoft.com/office/drawing/2014/main" id="{195EFC0C-2F9C-C015-6F6B-DDC94901FE4D}"/>
                </a:ext>
              </a:extLst>
            </p:cNvPr>
            <p:cNvSpPr/>
            <p:nvPr/>
          </p:nvSpPr>
          <p:spPr>
            <a:xfrm>
              <a:off x="4377642" y="2623390"/>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9" name="Google Shape;553;p75">
              <a:extLst>
                <a:ext uri="{FF2B5EF4-FFF2-40B4-BE49-F238E27FC236}">
                  <a16:creationId xmlns:a16="http://schemas.microsoft.com/office/drawing/2014/main" id="{F99A95B8-71A9-C2F1-0873-58EE999CAFD9}"/>
                </a:ext>
              </a:extLst>
            </p:cNvPr>
            <p:cNvSpPr/>
            <p:nvPr/>
          </p:nvSpPr>
          <p:spPr>
            <a:xfrm>
              <a:off x="4420843" y="2493893"/>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0" name="Google Shape;554;p75">
              <a:extLst>
                <a:ext uri="{FF2B5EF4-FFF2-40B4-BE49-F238E27FC236}">
                  <a16:creationId xmlns:a16="http://schemas.microsoft.com/office/drawing/2014/main" id="{94BB2311-8379-261B-1C33-2A9842C73F76}"/>
                </a:ext>
              </a:extLst>
            </p:cNvPr>
            <p:cNvSpPr/>
            <p:nvPr/>
          </p:nvSpPr>
          <p:spPr>
            <a:xfrm>
              <a:off x="4420843" y="2580234"/>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1" name="Google Shape;555;p75">
              <a:extLst>
                <a:ext uri="{FF2B5EF4-FFF2-40B4-BE49-F238E27FC236}">
                  <a16:creationId xmlns:a16="http://schemas.microsoft.com/office/drawing/2014/main" id="{6F276A1C-A5D2-25F5-3E2D-1FE5A33D1413}"/>
                </a:ext>
              </a:extLst>
            </p:cNvPr>
            <p:cNvSpPr/>
            <p:nvPr/>
          </p:nvSpPr>
          <p:spPr>
            <a:xfrm>
              <a:off x="4420843" y="2537079"/>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2" name="Google Shape;556;p75">
              <a:extLst>
                <a:ext uri="{FF2B5EF4-FFF2-40B4-BE49-F238E27FC236}">
                  <a16:creationId xmlns:a16="http://schemas.microsoft.com/office/drawing/2014/main" id="{1829110C-47DC-D577-3966-DF5FD71F1867}"/>
                </a:ext>
              </a:extLst>
            </p:cNvPr>
            <p:cNvSpPr/>
            <p:nvPr/>
          </p:nvSpPr>
          <p:spPr>
            <a:xfrm>
              <a:off x="4367095" y="2290941"/>
              <a:ext cx="168941" cy="168884"/>
            </a:xfrm>
            <a:custGeom>
              <a:avLst/>
              <a:gdLst/>
              <a:ahLst/>
              <a:cxnLst/>
              <a:rect l="l" t="t" r="r" b="b"/>
              <a:pathLst>
                <a:path w="168941" h="168884" extrusionOk="0">
                  <a:moveTo>
                    <a:pt x="84439" y="0"/>
                  </a:moveTo>
                  <a:cubicBezTo>
                    <a:pt x="37785" y="19"/>
                    <a:pt x="-32" y="37839"/>
                    <a:pt x="0" y="84474"/>
                  </a:cubicBezTo>
                  <a:cubicBezTo>
                    <a:pt x="32" y="131108"/>
                    <a:pt x="37849" y="168903"/>
                    <a:pt x="84502" y="168884"/>
                  </a:cubicBezTo>
                  <a:cubicBezTo>
                    <a:pt x="131156" y="168865"/>
                    <a:pt x="168942" y="131067"/>
                    <a:pt x="168942" y="84442"/>
                  </a:cubicBezTo>
                  <a:cubicBezTo>
                    <a:pt x="168878" y="37817"/>
                    <a:pt x="131093" y="35"/>
                    <a:pt x="84439" y="0"/>
                  </a:cubicBezTo>
                  <a:close/>
                  <a:moveTo>
                    <a:pt x="75223" y="18997"/>
                  </a:moveTo>
                  <a:lnTo>
                    <a:pt x="75223" y="64527"/>
                  </a:lnTo>
                  <a:lnTo>
                    <a:pt x="38672" y="36854"/>
                  </a:lnTo>
                  <a:cubicBezTo>
                    <a:pt x="48617" y="27175"/>
                    <a:pt x="61445" y="20995"/>
                    <a:pt x="75223" y="19250"/>
                  </a:cubicBezTo>
                  <a:close/>
                  <a:moveTo>
                    <a:pt x="24546" y="56421"/>
                  </a:moveTo>
                  <a:cubicBezTo>
                    <a:pt x="25402" y="54585"/>
                    <a:pt x="26288" y="52875"/>
                    <a:pt x="27238" y="51229"/>
                  </a:cubicBezTo>
                  <a:lnTo>
                    <a:pt x="73259" y="86310"/>
                  </a:lnTo>
                  <a:lnTo>
                    <a:pt x="48427" y="139597"/>
                  </a:lnTo>
                  <a:cubicBezTo>
                    <a:pt x="20999" y="121629"/>
                    <a:pt x="10895" y="86307"/>
                    <a:pt x="24610" y="56548"/>
                  </a:cubicBezTo>
                  <a:close/>
                  <a:moveTo>
                    <a:pt x="84376" y="150330"/>
                  </a:moveTo>
                  <a:cubicBezTo>
                    <a:pt x="77851" y="150435"/>
                    <a:pt x="71327" y="149494"/>
                    <a:pt x="65087" y="147544"/>
                  </a:cubicBezTo>
                  <a:lnTo>
                    <a:pt x="93592" y="86437"/>
                  </a:lnTo>
                  <a:lnTo>
                    <a:pt x="93592" y="19250"/>
                  </a:lnTo>
                  <a:cubicBezTo>
                    <a:pt x="129699" y="24411"/>
                    <a:pt x="154784" y="57852"/>
                    <a:pt x="149621" y="93947"/>
                  </a:cubicBezTo>
                  <a:cubicBezTo>
                    <a:pt x="144966" y="126426"/>
                    <a:pt x="117157" y="150564"/>
                    <a:pt x="84344" y="150615"/>
                  </a:cubicBez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3" name="Google Shape;557;p75">
              <a:extLst>
                <a:ext uri="{FF2B5EF4-FFF2-40B4-BE49-F238E27FC236}">
                  <a16:creationId xmlns:a16="http://schemas.microsoft.com/office/drawing/2014/main" id="{CE798B40-5E9E-C8C0-C89A-953AD7EF48B9}"/>
                </a:ext>
              </a:extLst>
            </p:cNvPr>
            <p:cNvSpPr/>
            <p:nvPr/>
          </p:nvSpPr>
          <p:spPr>
            <a:xfrm>
              <a:off x="4377642" y="2537079"/>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4" name="Google Shape;558;p75">
              <a:extLst>
                <a:ext uri="{FF2B5EF4-FFF2-40B4-BE49-F238E27FC236}">
                  <a16:creationId xmlns:a16="http://schemas.microsoft.com/office/drawing/2014/main" id="{A2EFFB05-E76D-8788-BE2C-76F9EC58E1FB}"/>
                </a:ext>
              </a:extLst>
            </p:cNvPr>
            <p:cNvSpPr/>
            <p:nvPr/>
          </p:nvSpPr>
          <p:spPr>
            <a:xfrm>
              <a:off x="4597576" y="2460331"/>
              <a:ext cx="140752" cy="56547"/>
            </a:xfrm>
            <a:custGeom>
              <a:avLst/>
              <a:gdLst/>
              <a:ahLst/>
              <a:cxnLst/>
              <a:rect l="l" t="t" r="r" b="b"/>
              <a:pathLst>
                <a:path w="140752" h="56547" extrusionOk="0">
                  <a:moveTo>
                    <a:pt x="0" y="56548"/>
                  </a:moveTo>
                  <a:lnTo>
                    <a:pt x="140753" y="56548"/>
                  </a:lnTo>
                  <a:lnTo>
                    <a:pt x="140753" y="0"/>
                  </a:lnTo>
                  <a:lnTo>
                    <a:pt x="31" y="0"/>
                  </a:lnTo>
                  <a:close/>
                  <a:moveTo>
                    <a:pt x="19415" y="19440"/>
                  </a:moveTo>
                  <a:lnTo>
                    <a:pt x="121306" y="19440"/>
                  </a:lnTo>
                  <a:lnTo>
                    <a:pt x="121306" y="37139"/>
                  </a:lnTo>
                  <a:lnTo>
                    <a:pt x="19415" y="3713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5" name="Google Shape;559;p75">
              <a:extLst>
                <a:ext uri="{FF2B5EF4-FFF2-40B4-BE49-F238E27FC236}">
                  <a16:creationId xmlns:a16="http://schemas.microsoft.com/office/drawing/2014/main" id="{24571FF6-C16C-843A-8B4B-A134EBC24795}"/>
                </a:ext>
              </a:extLst>
            </p:cNvPr>
            <p:cNvSpPr/>
            <p:nvPr/>
          </p:nvSpPr>
          <p:spPr>
            <a:xfrm>
              <a:off x="4420843" y="2623390"/>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6" name="Google Shape;560;p75">
              <a:extLst>
                <a:ext uri="{FF2B5EF4-FFF2-40B4-BE49-F238E27FC236}">
                  <a16:creationId xmlns:a16="http://schemas.microsoft.com/office/drawing/2014/main" id="{C08932C7-B97D-0F29-5802-FFCEF8598495}"/>
                </a:ext>
              </a:extLst>
            </p:cNvPr>
            <p:cNvSpPr/>
            <p:nvPr/>
          </p:nvSpPr>
          <p:spPr>
            <a:xfrm>
              <a:off x="4377642" y="2580234"/>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7" name="Google Shape;561;p75">
              <a:extLst>
                <a:ext uri="{FF2B5EF4-FFF2-40B4-BE49-F238E27FC236}">
                  <a16:creationId xmlns:a16="http://schemas.microsoft.com/office/drawing/2014/main" id="{89E918B1-3F01-66B8-3E51-9DB8F79F7DE0}"/>
                </a:ext>
              </a:extLst>
            </p:cNvPr>
            <p:cNvSpPr/>
            <p:nvPr/>
          </p:nvSpPr>
          <p:spPr>
            <a:xfrm>
              <a:off x="4377642" y="2493893"/>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grpSp>
      <p:sp>
        <p:nvSpPr>
          <p:cNvPr id="58" name="Google Shape;589;p76">
            <a:extLst>
              <a:ext uri="{FF2B5EF4-FFF2-40B4-BE49-F238E27FC236}">
                <a16:creationId xmlns:a16="http://schemas.microsoft.com/office/drawing/2014/main" id="{609F321F-A027-F587-08D3-6F75A0899204}"/>
              </a:ext>
            </a:extLst>
          </p:cNvPr>
          <p:cNvSpPr/>
          <p:nvPr/>
        </p:nvSpPr>
        <p:spPr>
          <a:xfrm>
            <a:off x="5880000" y="1975073"/>
            <a:ext cx="432000" cy="432000"/>
          </a:xfrm>
          <a:custGeom>
            <a:avLst/>
            <a:gdLst/>
            <a:ahLst/>
            <a:cxnLst/>
            <a:rect l="l" t="t" r="r" b="b"/>
            <a:pathLst>
              <a:path w="457200" h="457200" extrusionOk="0">
                <a:moveTo>
                  <a:pt x="0" y="0"/>
                </a:moveTo>
                <a:lnTo>
                  <a:pt x="0" y="457200"/>
                </a:lnTo>
                <a:lnTo>
                  <a:pt x="457200" y="457200"/>
                </a:lnTo>
                <a:lnTo>
                  <a:pt x="457200" y="0"/>
                </a:lnTo>
                <a:close/>
                <a:moveTo>
                  <a:pt x="437706" y="437706"/>
                </a:moveTo>
                <a:lnTo>
                  <a:pt x="19495" y="437706"/>
                </a:lnTo>
                <a:lnTo>
                  <a:pt x="19495" y="19495"/>
                </a:lnTo>
                <a:lnTo>
                  <a:pt x="437706" y="19495"/>
                </a:lnTo>
                <a:close/>
                <a:moveTo>
                  <a:pt x="88138" y="400526"/>
                </a:moveTo>
                <a:lnTo>
                  <a:pt x="369062" y="400526"/>
                </a:lnTo>
                <a:lnTo>
                  <a:pt x="369062" y="244475"/>
                </a:lnTo>
                <a:lnTo>
                  <a:pt x="419481" y="244475"/>
                </a:lnTo>
                <a:lnTo>
                  <a:pt x="230473" y="52673"/>
                </a:lnTo>
                <a:lnTo>
                  <a:pt x="37370" y="244475"/>
                </a:lnTo>
                <a:lnTo>
                  <a:pt x="88170" y="244475"/>
                </a:lnTo>
                <a:close/>
                <a:moveTo>
                  <a:pt x="107664" y="381000"/>
                </a:moveTo>
                <a:lnTo>
                  <a:pt x="107664" y="224885"/>
                </a:lnTo>
                <a:lnTo>
                  <a:pt x="84741" y="224885"/>
                </a:lnTo>
                <a:lnTo>
                  <a:pt x="230315" y="80359"/>
                </a:lnTo>
                <a:lnTo>
                  <a:pt x="372809" y="224885"/>
                </a:lnTo>
                <a:lnTo>
                  <a:pt x="349536" y="224885"/>
                </a:lnTo>
                <a:lnTo>
                  <a:pt x="349536" y="381000"/>
                </a:lnTo>
                <a:close/>
                <a:moveTo>
                  <a:pt x="274447" y="204089"/>
                </a:moveTo>
                <a:cubicBezTo>
                  <a:pt x="274447" y="178768"/>
                  <a:pt x="253921" y="158242"/>
                  <a:pt x="228600" y="158242"/>
                </a:cubicBezTo>
                <a:cubicBezTo>
                  <a:pt x="203279" y="158242"/>
                  <a:pt x="182753" y="178768"/>
                  <a:pt x="182753" y="204089"/>
                </a:cubicBezTo>
                <a:lnTo>
                  <a:pt x="182753" y="225425"/>
                </a:lnTo>
                <a:lnTo>
                  <a:pt x="152654" y="225425"/>
                </a:lnTo>
                <a:lnTo>
                  <a:pt x="152654" y="342900"/>
                </a:lnTo>
                <a:lnTo>
                  <a:pt x="304546" y="342900"/>
                </a:lnTo>
                <a:lnTo>
                  <a:pt x="304546" y="225425"/>
                </a:lnTo>
                <a:lnTo>
                  <a:pt x="274447" y="225425"/>
                </a:lnTo>
                <a:close/>
                <a:moveTo>
                  <a:pt x="202248" y="204089"/>
                </a:moveTo>
                <a:cubicBezTo>
                  <a:pt x="202248" y="189535"/>
                  <a:pt x="214046" y="177737"/>
                  <a:pt x="228600" y="177737"/>
                </a:cubicBezTo>
                <a:cubicBezTo>
                  <a:pt x="243154" y="177737"/>
                  <a:pt x="254953" y="189535"/>
                  <a:pt x="254953" y="204089"/>
                </a:cubicBezTo>
                <a:lnTo>
                  <a:pt x="254953" y="225425"/>
                </a:lnTo>
                <a:lnTo>
                  <a:pt x="202248" y="225425"/>
                </a:lnTo>
                <a:close/>
                <a:moveTo>
                  <a:pt x="285052" y="323310"/>
                </a:moveTo>
                <a:lnTo>
                  <a:pt x="172149" y="323310"/>
                </a:lnTo>
                <a:lnTo>
                  <a:pt x="172149" y="244793"/>
                </a:lnTo>
                <a:lnTo>
                  <a:pt x="285052" y="244793"/>
                </a:lnTo>
                <a:close/>
                <a:moveTo>
                  <a:pt x="238347" y="298672"/>
                </a:moveTo>
                <a:lnTo>
                  <a:pt x="218853" y="298672"/>
                </a:lnTo>
                <a:lnTo>
                  <a:pt x="218853" y="269431"/>
                </a:lnTo>
                <a:lnTo>
                  <a:pt x="238347" y="269431"/>
                </a:lnTo>
                <a:close/>
              </a:path>
            </a:pathLst>
          </a:custGeom>
          <a:solidFill>
            <a:schemeClr val="bg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59" name="Google Shape;1387;p89">
            <a:extLst>
              <a:ext uri="{FF2B5EF4-FFF2-40B4-BE49-F238E27FC236}">
                <a16:creationId xmlns:a16="http://schemas.microsoft.com/office/drawing/2014/main" id="{E12022BE-B37B-AD2A-2AF2-0F4030AB6D1B}"/>
              </a:ext>
            </a:extLst>
          </p:cNvPr>
          <p:cNvSpPr/>
          <p:nvPr/>
        </p:nvSpPr>
        <p:spPr>
          <a:xfrm>
            <a:off x="9768581" y="1975073"/>
            <a:ext cx="432000" cy="432000"/>
          </a:xfrm>
          <a:custGeom>
            <a:avLst/>
            <a:gdLst/>
            <a:ahLst/>
            <a:cxnLst/>
            <a:rect l="l" t="t" r="r" b="b"/>
            <a:pathLst>
              <a:path w="456085" h="455929" extrusionOk="0">
                <a:moveTo>
                  <a:pt x="200614" y="0"/>
                </a:moveTo>
                <a:lnTo>
                  <a:pt x="200614" y="0"/>
                </a:lnTo>
                <a:lnTo>
                  <a:pt x="112153" y="0"/>
                </a:lnTo>
                <a:lnTo>
                  <a:pt x="112153" y="0"/>
                </a:lnTo>
                <a:lnTo>
                  <a:pt x="0" y="0"/>
                </a:lnTo>
                <a:lnTo>
                  <a:pt x="0" y="455930"/>
                </a:lnTo>
                <a:lnTo>
                  <a:pt x="456086" y="455930"/>
                </a:lnTo>
                <a:lnTo>
                  <a:pt x="456086" y="0"/>
                </a:lnTo>
                <a:close/>
                <a:moveTo>
                  <a:pt x="436575" y="436363"/>
                </a:moveTo>
                <a:lnTo>
                  <a:pt x="19384" y="436363"/>
                </a:lnTo>
                <a:lnTo>
                  <a:pt x="19384" y="19440"/>
                </a:lnTo>
                <a:lnTo>
                  <a:pt x="112153" y="19440"/>
                </a:lnTo>
                <a:lnTo>
                  <a:pt x="112153" y="81656"/>
                </a:lnTo>
                <a:lnTo>
                  <a:pt x="35410" y="158372"/>
                </a:lnTo>
                <a:lnTo>
                  <a:pt x="141894" y="264724"/>
                </a:lnTo>
                <a:lnTo>
                  <a:pt x="131948" y="274634"/>
                </a:lnTo>
                <a:lnTo>
                  <a:pt x="175942" y="368923"/>
                </a:lnTo>
                <a:lnTo>
                  <a:pt x="227346" y="317536"/>
                </a:lnTo>
                <a:cubicBezTo>
                  <a:pt x="234473" y="320028"/>
                  <a:pt x="241979" y="321301"/>
                  <a:pt x="249517" y="321304"/>
                </a:cubicBezTo>
                <a:cubicBezTo>
                  <a:pt x="268014" y="321269"/>
                  <a:pt x="285719" y="313889"/>
                  <a:pt x="298768" y="300787"/>
                </a:cubicBezTo>
                <a:cubicBezTo>
                  <a:pt x="317550" y="282189"/>
                  <a:pt x="324074" y="254498"/>
                  <a:pt x="315523" y="229485"/>
                </a:cubicBezTo>
                <a:lnTo>
                  <a:pt x="315523" y="229485"/>
                </a:lnTo>
                <a:lnTo>
                  <a:pt x="366896" y="178129"/>
                </a:lnTo>
                <a:lnTo>
                  <a:pt x="272575" y="134183"/>
                </a:lnTo>
                <a:lnTo>
                  <a:pt x="262661" y="144093"/>
                </a:lnTo>
                <a:lnTo>
                  <a:pt x="200646" y="82131"/>
                </a:lnTo>
                <a:lnTo>
                  <a:pt x="200646" y="19440"/>
                </a:lnTo>
                <a:lnTo>
                  <a:pt x="436607" y="19440"/>
                </a:lnTo>
                <a:close/>
                <a:moveTo>
                  <a:pt x="266303" y="250223"/>
                </a:moveTo>
                <a:lnTo>
                  <a:pt x="220948" y="295531"/>
                </a:lnTo>
                <a:lnTo>
                  <a:pt x="220948" y="295531"/>
                </a:lnTo>
                <a:lnTo>
                  <a:pt x="208818" y="307626"/>
                </a:lnTo>
                <a:lnTo>
                  <a:pt x="208818" y="307626"/>
                </a:lnTo>
                <a:lnTo>
                  <a:pt x="181991" y="334444"/>
                </a:lnTo>
                <a:lnTo>
                  <a:pt x="156146" y="278972"/>
                </a:lnTo>
                <a:lnTo>
                  <a:pt x="237766" y="197380"/>
                </a:lnTo>
                <a:lnTo>
                  <a:pt x="245748" y="189401"/>
                </a:lnTo>
                <a:lnTo>
                  <a:pt x="247522" y="187628"/>
                </a:lnTo>
                <a:lnTo>
                  <a:pt x="249390" y="185760"/>
                </a:lnTo>
                <a:lnTo>
                  <a:pt x="276787" y="158404"/>
                </a:lnTo>
                <a:lnTo>
                  <a:pt x="332278" y="184240"/>
                </a:lnTo>
                <a:close/>
                <a:moveTo>
                  <a:pt x="299116" y="251806"/>
                </a:moveTo>
                <a:cubicBezTo>
                  <a:pt x="299116" y="253484"/>
                  <a:pt x="299116" y="255162"/>
                  <a:pt x="298831" y="256809"/>
                </a:cubicBezTo>
                <a:cubicBezTo>
                  <a:pt x="298831" y="256999"/>
                  <a:pt x="298831" y="257220"/>
                  <a:pt x="298831" y="257410"/>
                </a:cubicBezTo>
                <a:cubicBezTo>
                  <a:pt x="298641" y="259025"/>
                  <a:pt x="298356" y="260577"/>
                  <a:pt x="298008" y="262191"/>
                </a:cubicBezTo>
                <a:cubicBezTo>
                  <a:pt x="298008" y="262413"/>
                  <a:pt x="298008" y="262666"/>
                  <a:pt x="298008" y="262919"/>
                </a:cubicBezTo>
                <a:cubicBezTo>
                  <a:pt x="297628" y="264480"/>
                  <a:pt x="297184" y="266000"/>
                  <a:pt x="296678" y="267479"/>
                </a:cubicBezTo>
                <a:lnTo>
                  <a:pt x="296392" y="268270"/>
                </a:lnTo>
                <a:cubicBezTo>
                  <a:pt x="295854" y="269759"/>
                  <a:pt x="295252" y="271215"/>
                  <a:pt x="294555" y="272671"/>
                </a:cubicBezTo>
                <a:cubicBezTo>
                  <a:pt x="294555" y="272893"/>
                  <a:pt x="294334" y="273115"/>
                  <a:pt x="294207" y="273368"/>
                </a:cubicBezTo>
                <a:cubicBezTo>
                  <a:pt x="293510" y="274821"/>
                  <a:pt x="292719" y="276240"/>
                  <a:pt x="291863" y="277611"/>
                </a:cubicBezTo>
                <a:lnTo>
                  <a:pt x="291483" y="278180"/>
                </a:lnTo>
                <a:cubicBezTo>
                  <a:pt x="290596" y="279574"/>
                  <a:pt x="289614" y="280967"/>
                  <a:pt x="288569" y="282296"/>
                </a:cubicBezTo>
                <a:lnTo>
                  <a:pt x="288284" y="282645"/>
                </a:lnTo>
                <a:cubicBezTo>
                  <a:pt x="287144" y="284035"/>
                  <a:pt x="285972" y="285365"/>
                  <a:pt x="284705" y="286634"/>
                </a:cubicBezTo>
                <a:cubicBezTo>
                  <a:pt x="283438" y="287891"/>
                  <a:pt x="282108" y="289075"/>
                  <a:pt x="280714" y="290180"/>
                </a:cubicBezTo>
                <a:lnTo>
                  <a:pt x="280366" y="290497"/>
                </a:lnTo>
                <a:cubicBezTo>
                  <a:pt x="279036" y="291542"/>
                  <a:pt x="277674" y="292492"/>
                  <a:pt x="276280" y="293410"/>
                </a:cubicBezTo>
                <a:lnTo>
                  <a:pt x="275679" y="293790"/>
                </a:lnTo>
                <a:cubicBezTo>
                  <a:pt x="274317" y="294645"/>
                  <a:pt x="272891" y="295427"/>
                  <a:pt x="271434" y="296133"/>
                </a:cubicBezTo>
                <a:lnTo>
                  <a:pt x="270706" y="296481"/>
                </a:lnTo>
                <a:cubicBezTo>
                  <a:pt x="269281" y="297171"/>
                  <a:pt x="267792" y="297786"/>
                  <a:pt x="266303" y="298317"/>
                </a:cubicBezTo>
                <a:lnTo>
                  <a:pt x="265575" y="298571"/>
                </a:lnTo>
                <a:cubicBezTo>
                  <a:pt x="264055" y="299103"/>
                  <a:pt x="262503" y="299555"/>
                  <a:pt x="260951" y="299932"/>
                </a:cubicBezTo>
                <a:lnTo>
                  <a:pt x="260286" y="299932"/>
                </a:lnTo>
                <a:cubicBezTo>
                  <a:pt x="258702" y="300312"/>
                  <a:pt x="257055" y="300597"/>
                  <a:pt x="255440" y="300787"/>
                </a:cubicBezTo>
                <a:lnTo>
                  <a:pt x="254933" y="300787"/>
                </a:lnTo>
                <a:cubicBezTo>
                  <a:pt x="253254" y="300986"/>
                  <a:pt x="251544" y="301094"/>
                  <a:pt x="249834" y="301104"/>
                </a:cubicBezTo>
                <a:lnTo>
                  <a:pt x="249580" y="301104"/>
                </a:lnTo>
                <a:cubicBezTo>
                  <a:pt x="247870" y="301104"/>
                  <a:pt x="246128" y="301104"/>
                  <a:pt x="244386" y="300787"/>
                </a:cubicBezTo>
                <a:lnTo>
                  <a:pt x="244386" y="300787"/>
                </a:lnTo>
                <a:lnTo>
                  <a:pt x="271783" y="273400"/>
                </a:lnTo>
                <a:lnTo>
                  <a:pt x="299179" y="246044"/>
                </a:lnTo>
                <a:lnTo>
                  <a:pt x="299179" y="246044"/>
                </a:lnTo>
                <a:cubicBezTo>
                  <a:pt x="299370" y="247754"/>
                  <a:pt x="299465" y="249495"/>
                  <a:pt x="299497" y="251236"/>
                </a:cubicBezTo>
                <a:close/>
                <a:moveTo>
                  <a:pt x="156146" y="250540"/>
                </a:moveTo>
                <a:lnTo>
                  <a:pt x="63884" y="158372"/>
                </a:lnTo>
                <a:lnTo>
                  <a:pt x="112153" y="110120"/>
                </a:lnTo>
                <a:lnTo>
                  <a:pt x="112153" y="202287"/>
                </a:lnTo>
                <a:lnTo>
                  <a:pt x="200614" y="202287"/>
                </a:lnTo>
                <a:lnTo>
                  <a:pt x="200614" y="110626"/>
                </a:lnTo>
                <a:lnTo>
                  <a:pt x="228613" y="138584"/>
                </a:lnTo>
                <a:lnTo>
                  <a:pt x="248377" y="158372"/>
                </a:lnTo>
                <a:close/>
                <a:moveTo>
                  <a:pt x="134324" y="180124"/>
                </a:moveTo>
                <a:lnTo>
                  <a:pt x="134324" y="22036"/>
                </a:lnTo>
                <a:lnTo>
                  <a:pt x="178443" y="22036"/>
                </a:lnTo>
                <a:lnTo>
                  <a:pt x="178443" y="180124"/>
                </a:lnTo>
                <a:close/>
                <a:moveTo>
                  <a:pt x="331707" y="260862"/>
                </a:moveTo>
                <a:lnTo>
                  <a:pt x="412694" y="261242"/>
                </a:lnTo>
                <a:lnTo>
                  <a:pt x="412694" y="285368"/>
                </a:lnTo>
                <a:lnTo>
                  <a:pt x="331739" y="284988"/>
                </a:lnTo>
                <a:close/>
                <a:moveTo>
                  <a:pt x="300035" y="325262"/>
                </a:moveTo>
                <a:lnTo>
                  <a:pt x="317170" y="308259"/>
                </a:lnTo>
                <a:lnTo>
                  <a:pt x="377918" y="369525"/>
                </a:lnTo>
                <a:lnTo>
                  <a:pt x="360783" y="386496"/>
                </a:lnTo>
                <a:close/>
                <a:moveTo>
                  <a:pt x="252241" y="338971"/>
                </a:moveTo>
                <a:lnTo>
                  <a:pt x="276375" y="338971"/>
                </a:lnTo>
                <a:lnTo>
                  <a:pt x="275964" y="419899"/>
                </a:lnTo>
                <a:lnTo>
                  <a:pt x="251829" y="419899"/>
                </a:lnTo>
                <a:close/>
              </a:path>
            </a:pathLst>
          </a:custGeom>
          <a:solidFill>
            <a:schemeClr val="bg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34" name="Rectangle 33">
            <a:extLst>
              <a:ext uri="{FF2B5EF4-FFF2-40B4-BE49-F238E27FC236}">
                <a16:creationId xmlns:a16="http://schemas.microsoft.com/office/drawing/2014/main" id="{ECEDAD9A-CD66-6898-0D26-64B05645AF09}"/>
              </a:ext>
            </a:extLst>
          </p:cNvPr>
          <p:cNvSpPr/>
          <p:nvPr/>
        </p:nvSpPr>
        <p:spPr>
          <a:xfrm>
            <a:off x="442912" y="6341400"/>
            <a:ext cx="7775575" cy="360000"/>
          </a:xfrm>
          <a:prstGeom prst="rect">
            <a:avLst/>
          </a:prstGeom>
          <a:noFill/>
          <a:ln>
            <a:noFill/>
          </a:ln>
        </p:spPr>
        <p:style>
          <a:lnRef idx="0">
            <a:schemeClr val="accent1"/>
          </a:lnRef>
          <a:fillRef idx="1">
            <a:schemeClr val="accent1"/>
          </a:fillRef>
          <a:effectRef idx="0">
            <a:schemeClr val="dk1"/>
          </a:effectRef>
          <a:fontRef idx="minor">
            <a:schemeClr val="lt1"/>
          </a:fontRef>
        </p:style>
        <p:txBody>
          <a:bodyPr lIns="0" tIns="0" rIns="0" bIns="0" rtlCol="0" anchor="ctr"/>
          <a:lstStyle/>
          <a:p>
            <a:pPr>
              <a:lnSpc>
                <a:spcPct val="100000"/>
              </a:lnSpc>
              <a:buSzPct val="100000"/>
            </a:pPr>
            <a:r>
              <a:rPr lang="lv-LV" sz="1000" dirty="0">
                <a:solidFill>
                  <a:schemeClr val="tx1"/>
                </a:solidFill>
              </a:rPr>
              <a:t>*1. kritiskās infrastruktūras objekti (&gt;100 cilvēki)</a:t>
            </a:r>
          </a:p>
          <a:p>
            <a:pPr>
              <a:lnSpc>
                <a:spcPct val="100000"/>
              </a:lnSpc>
              <a:buSzPct val="100000"/>
            </a:pPr>
            <a:r>
              <a:rPr lang="lv-LV" sz="1000" dirty="0">
                <a:solidFill>
                  <a:schemeClr val="tx1"/>
                </a:solidFill>
              </a:rPr>
              <a:t>2. valsts, pašvaldību objekti, kuriem ministrijas uzdod izstrādāta plānus</a:t>
            </a:r>
          </a:p>
        </p:txBody>
      </p:sp>
      <p:grpSp>
        <p:nvGrpSpPr>
          <p:cNvPr id="3" name="Group 2">
            <a:extLst>
              <a:ext uri="{FF2B5EF4-FFF2-40B4-BE49-F238E27FC236}">
                <a16:creationId xmlns:a16="http://schemas.microsoft.com/office/drawing/2014/main" id="{3CA58EFA-0951-16FA-5E95-F38DD5ECB8C7}"/>
              </a:ext>
            </a:extLst>
          </p:cNvPr>
          <p:cNvGrpSpPr/>
          <p:nvPr/>
        </p:nvGrpSpPr>
        <p:grpSpPr>
          <a:xfrm>
            <a:off x="8204943" y="132067"/>
            <a:ext cx="3544145" cy="217488"/>
            <a:chOff x="7727639" y="132067"/>
            <a:chExt cx="3544145" cy="217488"/>
          </a:xfrm>
        </p:grpSpPr>
        <p:sp>
          <p:nvSpPr>
            <p:cNvPr id="8" name="Rectangle 7">
              <a:extLst>
                <a:ext uri="{FF2B5EF4-FFF2-40B4-BE49-F238E27FC236}">
                  <a16:creationId xmlns:a16="http://schemas.microsoft.com/office/drawing/2014/main" id="{F5DB586B-39B9-958A-3795-2B612AC22994}"/>
                </a:ext>
              </a:extLst>
            </p:cNvPr>
            <p:cNvSpPr/>
            <p:nvPr/>
          </p:nvSpPr>
          <p:spPr>
            <a:xfrm>
              <a:off x="7727639"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4" name="Rectangle 13">
              <a:extLst>
                <a:ext uri="{FF2B5EF4-FFF2-40B4-BE49-F238E27FC236}">
                  <a16:creationId xmlns:a16="http://schemas.microsoft.com/office/drawing/2014/main" id="{B48D264C-3B2F-4FDD-B71F-1DD098D24E6A}"/>
                </a:ext>
              </a:extLst>
            </p:cNvPr>
            <p:cNvSpPr/>
            <p:nvPr/>
          </p:nvSpPr>
          <p:spPr>
            <a:xfrm>
              <a:off x="796946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15" name="Rectangle 14">
              <a:extLst>
                <a:ext uri="{FF2B5EF4-FFF2-40B4-BE49-F238E27FC236}">
                  <a16:creationId xmlns:a16="http://schemas.microsoft.com/office/drawing/2014/main" id="{D1140423-48F9-AC66-0D51-40147D26F0FE}"/>
                </a:ext>
              </a:extLst>
            </p:cNvPr>
            <p:cNvSpPr/>
            <p:nvPr/>
          </p:nvSpPr>
          <p:spPr>
            <a:xfrm>
              <a:off x="8211293"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effectLst/>
                  <a:uLnTx/>
                  <a:uFillTx/>
                  <a:ea typeface="Georgia"/>
                  <a:cs typeface="Georgia"/>
                  <a:sym typeface="Georgia"/>
                </a:rPr>
                <a:t>3</a:t>
              </a:r>
              <a:r>
                <a:rPr kumimoji="0" lang="lv-LV" sz="800" b="1" i="0" u="none" strike="noStrike" kern="0" cap="none" spc="0" normalizeH="0" baseline="0">
                  <a:ln>
                    <a:noFill/>
                  </a:ln>
                  <a:effectLst/>
                  <a:uLnTx/>
                  <a:uFillTx/>
                  <a:ea typeface="Georgia"/>
                  <a:cs typeface="Georgia"/>
                  <a:sym typeface="Georgia"/>
                </a:rPr>
                <a:t>.</a:t>
              </a:r>
              <a:r>
                <a:rPr kumimoji="0" lang="en-US" sz="800" b="1" i="0" u="none" strike="noStrike" kern="0" cap="none" spc="0" normalizeH="0" baseline="0">
                  <a:ln>
                    <a:noFill/>
                  </a:ln>
                  <a:effectLst/>
                  <a:uLnTx/>
                  <a:uFillTx/>
                  <a:ea typeface="Georgia"/>
                  <a:cs typeface="Georgia"/>
                  <a:sym typeface="Georgia"/>
                </a:rPr>
                <a:t>3</a:t>
              </a:r>
              <a:endParaRPr kumimoji="0" lang="lv-LV" sz="800" b="1" i="0" u="none" strike="noStrike" kern="0" cap="none" spc="0" normalizeH="0" baseline="0">
                <a:ln>
                  <a:noFill/>
                </a:ln>
                <a:effectLst/>
                <a:uLnTx/>
                <a:uFillTx/>
                <a:ea typeface="Georgia"/>
                <a:cs typeface="Georgia"/>
                <a:sym typeface="Georgia"/>
              </a:endParaRPr>
            </a:p>
          </p:txBody>
        </p:sp>
        <p:sp>
          <p:nvSpPr>
            <p:cNvPr id="17" name="Rectangle 16">
              <a:extLst>
                <a:ext uri="{FF2B5EF4-FFF2-40B4-BE49-F238E27FC236}">
                  <a16:creationId xmlns:a16="http://schemas.microsoft.com/office/drawing/2014/main" id="{30784655-4F91-CAB5-2273-161B1FEFAC8E}"/>
                </a:ext>
              </a:extLst>
            </p:cNvPr>
            <p:cNvSpPr/>
            <p:nvPr/>
          </p:nvSpPr>
          <p:spPr>
            <a:xfrm>
              <a:off x="8453120" y="132067"/>
              <a:ext cx="2093183"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Civilās aizsardzības politikas plānošana</a:t>
              </a:r>
            </a:p>
          </p:txBody>
        </p:sp>
        <p:sp>
          <p:nvSpPr>
            <p:cNvPr id="18" name="Rectangle 17">
              <a:extLst>
                <a:ext uri="{FF2B5EF4-FFF2-40B4-BE49-F238E27FC236}">
                  <a16:creationId xmlns:a16="http://schemas.microsoft.com/office/drawing/2014/main" id="{CB9B6400-F77D-2CBF-F129-AF99D5998046}"/>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19" name="Rectangle 18">
              <a:extLst>
                <a:ext uri="{FF2B5EF4-FFF2-40B4-BE49-F238E27FC236}">
                  <a16:creationId xmlns:a16="http://schemas.microsoft.com/office/drawing/2014/main" id="{1A7DD45B-0EA4-B51C-2029-510609E2FBF7}"/>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0" name="Rectangle 19">
              <a:extLst>
                <a:ext uri="{FF2B5EF4-FFF2-40B4-BE49-F238E27FC236}">
                  <a16:creationId xmlns:a16="http://schemas.microsoft.com/office/drawing/2014/main" id="{1563FF41-4AE8-2E43-D605-B2B5C91F0905}"/>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
        <p:nvSpPr>
          <p:cNvPr id="16" name="Rectangle 15">
            <a:extLst>
              <a:ext uri="{FF2B5EF4-FFF2-40B4-BE49-F238E27FC236}">
                <a16:creationId xmlns:a16="http://schemas.microsoft.com/office/drawing/2014/main" id="{D8943CDE-CAC3-B8A9-DFE3-D42C081960FA}"/>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40497826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47" name="Picture 44046">
            <a:extLst>
              <a:ext uri="{FF2B5EF4-FFF2-40B4-BE49-F238E27FC236}">
                <a16:creationId xmlns:a16="http://schemas.microsoft.com/office/drawing/2014/main" id="{B61F8EC9-08C2-5F8E-8C43-B84E11B29AE2}"/>
              </a:ext>
            </a:extLst>
          </p:cNvPr>
          <p:cNvPicPr>
            <a:picLocks noChangeAspect="1"/>
          </p:cNvPicPr>
          <p:nvPr/>
        </p:nvPicPr>
        <p:blipFill>
          <a:blip r:embed="rId3"/>
          <a:stretch>
            <a:fillRect/>
          </a:stretch>
        </p:blipFill>
        <p:spPr>
          <a:xfrm>
            <a:off x="8218488" y="3433939"/>
            <a:ext cx="3530600" cy="2350282"/>
          </a:xfrm>
          <a:prstGeom prst="rect">
            <a:avLst/>
          </a:prstGeom>
        </p:spPr>
      </p:pic>
      <p:sp>
        <p:nvSpPr>
          <p:cNvPr id="10" name="Title 9">
            <a:extLst>
              <a:ext uri="{FF2B5EF4-FFF2-40B4-BE49-F238E27FC236}">
                <a16:creationId xmlns:a16="http://schemas.microsoft.com/office/drawing/2014/main" id="{A3E5090C-AF99-94CB-5AAF-F486CA901BC7}"/>
              </a:ext>
            </a:extLst>
          </p:cNvPr>
          <p:cNvSpPr>
            <a:spLocks noGrp="1"/>
          </p:cNvSpPr>
          <p:nvPr>
            <p:ph type="title"/>
          </p:nvPr>
        </p:nvSpPr>
        <p:spPr>
          <a:xfrm>
            <a:off x="442913" y="432001"/>
            <a:ext cx="11306175" cy="1387274"/>
          </a:xfrm>
        </p:spPr>
        <p:txBody>
          <a:bodyPr vert="horz"/>
          <a:lstStyle/>
          <a:p>
            <a:r>
              <a:rPr lang="lv-LV" altLang="lv-LV"/>
              <a:t>Valsts civilās aizsardzības plāns</a:t>
            </a:r>
            <a:endParaRPr lang="cs-CZ"/>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fld id="{A9DEB5B7-0CCF-447A-91D6-F7DB098D19F7}" type="slidenum">
              <a:rPr lang="lv-LV" altLang="en-US" noProof="0" dirty="0"/>
              <a:pPr lvl="0"/>
              <a:t>20</a:t>
            </a:fld>
            <a:endParaRPr lang="lv-LV" altLang="en-US" noProof="0"/>
          </a:p>
        </p:txBody>
      </p:sp>
      <p:sp>
        <p:nvSpPr>
          <p:cNvPr id="15" name="Satura vietturis 2">
            <a:extLst>
              <a:ext uri="{FF2B5EF4-FFF2-40B4-BE49-F238E27FC236}">
                <a16:creationId xmlns:a16="http://schemas.microsoft.com/office/drawing/2014/main" id="{EEAA3E35-7EFC-21DD-686B-8EEE9B94F976}"/>
              </a:ext>
            </a:extLst>
          </p:cNvPr>
          <p:cNvSpPr txBox="1">
            <a:spLocks/>
          </p:cNvSpPr>
          <p:nvPr/>
        </p:nvSpPr>
        <p:spPr>
          <a:xfrm>
            <a:off x="442913" y="1819275"/>
            <a:ext cx="11306175" cy="576000"/>
          </a:xfrm>
          <a:prstGeom prst="rect">
            <a:avLst/>
          </a:prstGeom>
          <a:solidFill>
            <a:srgbClr val="525A72"/>
          </a:solidFill>
        </p:spPr>
        <p:txBody>
          <a:bodyPr vert="horz" wrap="square" lIns="72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L="0" indent="0">
              <a:buNone/>
              <a:defRPr/>
            </a:pPr>
            <a:r>
              <a:rPr lang="lv-LV" sz="1400">
                <a:solidFill>
                  <a:schemeClr val="bg1"/>
                </a:solidFill>
                <a:ea typeface="+mn-lt"/>
                <a:cs typeface="+mn-lt"/>
              </a:rPr>
              <a:t>Valsts civilās aizsardzības plāns – valsts civilās aizsardzības sistēmas nodrošināšanas pasākumu </a:t>
            </a:r>
            <a:r>
              <a:rPr lang="lv-LV" sz="1400" b="1">
                <a:solidFill>
                  <a:schemeClr val="bg1"/>
                </a:solidFill>
                <a:ea typeface="+mn-lt"/>
                <a:cs typeface="+mn-lt"/>
              </a:rPr>
              <a:t>plānošanas dokuments</a:t>
            </a:r>
            <a:r>
              <a:rPr lang="lv-LV" sz="1400">
                <a:solidFill>
                  <a:schemeClr val="bg1"/>
                </a:solidFill>
                <a:ea typeface="+mn-lt"/>
                <a:cs typeface="+mn-lt"/>
              </a:rPr>
              <a:t>.</a:t>
            </a:r>
            <a:endParaRPr lang="en-US" sz="1400">
              <a:solidFill>
                <a:schemeClr val="bg1"/>
              </a:solidFill>
              <a:ea typeface="+mn-lt"/>
              <a:cs typeface="+mn-lt"/>
            </a:endParaRPr>
          </a:p>
        </p:txBody>
      </p:sp>
      <p:sp>
        <p:nvSpPr>
          <p:cNvPr id="16" name="Rectangle 15">
            <a:extLst>
              <a:ext uri="{FF2B5EF4-FFF2-40B4-BE49-F238E27FC236}">
                <a16:creationId xmlns:a16="http://schemas.microsoft.com/office/drawing/2014/main" id="{A3FDD3CD-91CA-65B3-3B7F-DB8152E787AD}"/>
              </a:ext>
            </a:extLst>
          </p:cNvPr>
          <p:cNvSpPr/>
          <p:nvPr/>
        </p:nvSpPr>
        <p:spPr>
          <a:xfrm>
            <a:off x="11171499" y="1819275"/>
            <a:ext cx="576000" cy="576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17" name="Rectangle 16">
            <a:extLst>
              <a:ext uri="{FF2B5EF4-FFF2-40B4-BE49-F238E27FC236}">
                <a16:creationId xmlns:a16="http://schemas.microsoft.com/office/drawing/2014/main" id="{A12185AE-D28B-8796-D252-49075ADD79E2}"/>
              </a:ext>
            </a:extLst>
          </p:cNvPr>
          <p:cNvSpPr/>
          <p:nvPr/>
        </p:nvSpPr>
        <p:spPr>
          <a:xfrm>
            <a:off x="11099499" y="1819275"/>
            <a:ext cx="72000" cy="576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18" name="Rectangle 17">
            <a:extLst>
              <a:ext uri="{FF2B5EF4-FFF2-40B4-BE49-F238E27FC236}">
                <a16:creationId xmlns:a16="http://schemas.microsoft.com/office/drawing/2014/main" id="{9A9BA8EA-750A-D8D0-0D47-DF5B06F523CE}"/>
              </a:ext>
            </a:extLst>
          </p:cNvPr>
          <p:cNvSpPr/>
          <p:nvPr/>
        </p:nvSpPr>
        <p:spPr>
          <a:xfrm>
            <a:off x="1120996" y="3433939"/>
            <a:ext cx="6951814"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katastrofas risku novērtējumiem,</a:t>
            </a:r>
          </a:p>
        </p:txBody>
      </p:sp>
      <p:sp>
        <p:nvSpPr>
          <p:cNvPr id="19" name="Rectangle 18">
            <a:extLst>
              <a:ext uri="{FF2B5EF4-FFF2-40B4-BE49-F238E27FC236}">
                <a16:creationId xmlns:a16="http://schemas.microsoft.com/office/drawing/2014/main" id="{9F3EBC83-A7A4-E7C4-B983-A5553B5614B6}"/>
              </a:ext>
            </a:extLst>
          </p:cNvPr>
          <p:cNvSpPr/>
          <p:nvPr/>
        </p:nvSpPr>
        <p:spPr>
          <a:xfrm>
            <a:off x="1120996" y="4155835"/>
            <a:ext cx="6951814"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apzinātajiem preventīvajiem, gatavības, reaģēšanas </a:t>
            </a:r>
            <a:endParaRPr lang="en-US" sz="1400">
              <a:solidFill>
                <a:schemeClr val="tx1"/>
              </a:solidFill>
              <a:ea typeface="+mn-lt"/>
              <a:cs typeface="+mn-lt"/>
            </a:endParaRPr>
          </a:p>
          <a:p>
            <a:pPr>
              <a:defRPr/>
            </a:pPr>
            <a:r>
              <a:rPr lang="lv-LV" sz="1400">
                <a:solidFill>
                  <a:schemeClr val="tx1"/>
                </a:solidFill>
                <a:ea typeface="+mn-lt"/>
                <a:cs typeface="+mn-lt"/>
              </a:rPr>
              <a:t>un seku likvidēšanas pasākumiem,</a:t>
            </a:r>
          </a:p>
        </p:txBody>
      </p:sp>
      <p:sp>
        <p:nvSpPr>
          <p:cNvPr id="20" name="Rectangle 19">
            <a:extLst>
              <a:ext uri="{FF2B5EF4-FFF2-40B4-BE49-F238E27FC236}">
                <a16:creationId xmlns:a16="http://schemas.microsoft.com/office/drawing/2014/main" id="{6909AAC6-C011-6E40-568E-B038D8727A6C}"/>
              </a:ext>
            </a:extLst>
          </p:cNvPr>
          <p:cNvSpPr/>
          <p:nvPr/>
        </p:nvSpPr>
        <p:spPr>
          <a:xfrm>
            <a:off x="1120996" y="4877731"/>
            <a:ext cx="6951814"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izstrādātajiem nozares attīstības plānošanas dokumentiem un tiesību aktiem</a:t>
            </a:r>
            <a:r>
              <a:rPr lang="lv-LV" sz="1400" dirty="0">
                <a:solidFill>
                  <a:schemeClr val="tx1"/>
                </a:solidFill>
                <a:ea typeface="+mn-lt"/>
                <a:cs typeface="+mn-lt"/>
              </a:rPr>
              <a:t>,</a:t>
            </a:r>
            <a:endParaRPr lang="lv-LV" sz="1400">
              <a:solidFill>
                <a:schemeClr val="tx1"/>
              </a:solidFill>
              <a:ea typeface="+mn-lt"/>
              <a:cs typeface="+mn-lt"/>
            </a:endParaRPr>
          </a:p>
        </p:txBody>
      </p:sp>
      <p:sp>
        <p:nvSpPr>
          <p:cNvPr id="21" name="Rectangle 20">
            <a:extLst>
              <a:ext uri="{FF2B5EF4-FFF2-40B4-BE49-F238E27FC236}">
                <a16:creationId xmlns:a16="http://schemas.microsoft.com/office/drawing/2014/main" id="{AE295EC9-DD61-AD34-0264-BC4C77569740}"/>
              </a:ext>
            </a:extLst>
          </p:cNvPr>
          <p:cNvSpPr/>
          <p:nvPr/>
        </p:nvSpPr>
        <p:spPr>
          <a:xfrm>
            <a:off x="1120996" y="5599625"/>
            <a:ext cx="6951814"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apzinātajiem un plānotajiem resursiem katastrofas pārvaldīšanā.</a:t>
            </a:r>
            <a:endParaRPr lang="lv-LV" sz="1400" b="1">
              <a:solidFill>
                <a:schemeClr val="tx1"/>
              </a:solidFill>
              <a:cs typeface="Arial"/>
            </a:endParaRPr>
          </a:p>
        </p:txBody>
      </p:sp>
      <p:sp>
        <p:nvSpPr>
          <p:cNvPr id="22" name="Rectangle 21">
            <a:extLst>
              <a:ext uri="{FF2B5EF4-FFF2-40B4-BE49-F238E27FC236}">
                <a16:creationId xmlns:a16="http://schemas.microsoft.com/office/drawing/2014/main" id="{523C5D9C-8E80-D01D-BEDE-19F8887E2911}"/>
              </a:ext>
            </a:extLst>
          </p:cNvPr>
          <p:cNvSpPr/>
          <p:nvPr/>
        </p:nvSpPr>
        <p:spPr>
          <a:xfrm>
            <a:off x="441325" y="2708618"/>
            <a:ext cx="11306173"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b="1"/>
              <a:t>Plāns ir sagatavots, balstoties uz katastrofu pārvaldīšanas subjektu sniegto informāciju:</a:t>
            </a:r>
          </a:p>
        </p:txBody>
      </p:sp>
      <p:grpSp>
        <p:nvGrpSpPr>
          <p:cNvPr id="23" name="Group 22">
            <a:extLst>
              <a:ext uri="{FF2B5EF4-FFF2-40B4-BE49-F238E27FC236}">
                <a16:creationId xmlns:a16="http://schemas.microsoft.com/office/drawing/2014/main" id="{68520FC6-D606-F175-DA70-E7C09AFC2D50}"/>
              </a:ext>
            </a:extLst>
          </p:cNvPr>
          <p:cNvGrpSpPr/>
          <p:nvPr/>
        </p:nvGrpSpPr>
        <p:grpSpPr>
          <a:xfrm>
            <a:off x="11101088" y="2708618"/>
            <a:ext cx="648000" cy="576000"/>
            <a:chOff x="7213300" y="2708618"/>
            <a:chExt cx="648000" cy="576000"/>
          </a:xfrm>
        </p:grpSpPr>
        <p:sp>
          <p:nvSpPr>
            <p:cNvPr id="24" name="Rectangle 23">
              <a:extLst>
                <a:ext uri="{FF2B5EF4-FFF2-40B4-BE49-F238E27FC236}">
                  <a16:creationId xmlns:a16="http://schemas.microsoft.com/office/drawing/2014/main" id="{86F59625-3BF8-B7EE-9793-830DAD013E32}"/>
                </a:ext>
              </a:extLst>
            </p:cNvPr>
            <p:cNvSpPr/>
            <p:nvPr/>
          </p:nvSpPr>
          <p:spPr>
            <a:xfrm>
              <a:off x="7285300" y="2708618"/>
              <a:ext cx="576000"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5" name="Rectangle 24">
              <a:extLst>
                <a:ext uri="{FF2B5EF4-FFF2-40B4-BE49-F238E27FC236}">
                  <a16:creationId xmlns:a16="http://schemas.microsoft.com/office/drawing/2014/main" id="{1E93478A-CF62-FA87-9167-98A90AB5135B}"/>
                </a:ext>
              </a:extLst>
            </p:cNvPr>
            <p:cNvSpPr/>
            <p:nvPr/>
          </p:nvSpPr>
          <p:spPr>
            <a:xfrm>
              <a:off x="7213300" y="2708618"/>
              <a:ext cx="72000" cy="576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26" name="Group 25">
            <a:extLst>
              <a:ext uri="{FF2B5EF4-FFF2-40B4-BE49-F238E27FC236}">
                <a16:creationId xmlns:a16="http://schemas.microsoft.com/office/drawing/2014/main" id="{9C58D15B-08D1-DC21-5F64-F62BC180C676}"/>
              </a:ext>
            </a:extLst>
          </p:cNvPr>
          <p:cNvGrpSpPr/>
          <p:nvPr/>
        </p:nvGrpSpPr>
        <p:grpSpPr>
          <a:xfrm>
            <a:off x="441326" y="3433426"/>
            <a:ext cx="576000" cy="573088"/>
            <a:chOff x="441326" y="3433426"/>
            <a:chExt cx="576000" cy="573088"/>
          </a:xfrm>
        </p:grpSpPr>
        <p:sp>
          <p:nvSpPr>
            <p:cNvPr id="27" name="Rectangle 26">
              <a:extLst>
                <a:ext uri="{FF2B5EF4-FFF2-40B4-BE49-F238E27FC236}">
                  <a16:creationId xmlns:a16="http://schemas.microsoft.com/office/drawing/2014/main" id="{DDB3ABB1-2E94-D1CB-FB2D-023E27EA9F8B}"/>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28" name="L-Shape 27">
              <a:extLst>
                <a:ext uri="{FF2B5EF4-FFF2-40B4-BE49-F238E27FC236}">
                  <a16:creationId xmlns:a16="http://schemas.microsoft.com/office/drawing/2014/main" id="{1B685E7E-8B75-AE51-F3BE-D543882F14B6}"/>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29" name="Group 28">
            <a:extLst>
              <a:ext uri="{FF2B5EF4-FFF2-40B4-BE49-F238E27FC236}">
                <a16:creationId xmlns:a16="http://schemas.microsoft.com/office/drawing/2014/main" id="{B5B236A9-CD02-B174-C6CA-8974515D40BE}"/>
              </a:ext>
            </a:extLst>
          </p:cNvPr>
          <p:cNvGrpSpPr/>
          <p:nvPr/>
        </p:nvGrpSpPr>
        <p:grpSpPr>
          <a:xfrm>
            <a:off x="441326" y="4155321"/>
            <a:ext cx="576000" cy="573088"/>
            <a:chOff x="441326" y="3433426"/>
            <a:chExt cx="576000" cy="573088"/>
          </a:xfrm>
        </p:grpSpPr>
        <p:sp>
          <p:nvSpPr>
            <p:cNvPr id="30" name="Rectangle 29">
              <a:extLst>
                <a:ext uri="{FF2B5EF4-FFF2-40B4-BE49-F238E27FC236}">
                  <a16:creationId xmlns:a16="http://schemas.microsoft.com/office/drawing/2014/main" id="{1816385D-481C-7F7E-C166-F8400D7CD1CE}"/>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31" name="L-Shape 30">
              <a:extLst>
                <a:ext uri="{FF2B5EF4-FFF2-40B4-BE49-F238E27FC236}">
                  <a16:creationId xmlns:a16="http://schemas.microsoft.com/office/drawing/2014/main" id="{F2DAA6FA-4469-1ED4-845A-B9F212111180}"/>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32" name="Group 31">
            <a:extLst>
              <a:ext uri="{FF2B5EF4-FFF2-40B4-BE49-F238E27FC236}">
                <a16:creationId xmlns:a16="http://schemas.microsoft.com/office/drawing/2014/main" id="{00462BD0-6792-B83C-2297-3D3132F12F51}"/>
              </a:ext>
            </a:extLst>
          </p:cNvPr>
          <p:cNvGrpSpPr/>
          <p:nvPr/>
        </p:nvGrpSpPr>
        <p:grpSpPr>
          <a:xfrm>
            <a:off x="441326" y="4877216"/>
            <a:ext cx="576000" cy="573088"/>
            <a:chOff x="441326" y="3433426"/>
            <a:chExt cx="576000" cy="573088"/>
          </a:xfrm>
        </p:grpSpPr>
        <p:sp>
          <p:nvSpPr>
            <p:cNvPr id="33" name="Rectangle 32">
              <a:extLst>
                <a:ext uri="{FF2B5EF4-FFF2-40B4-BE49-F238E27FC236}">
                  <a16:creationId xmlns:a16="http://schemas.microsoft.com/office/drawing/2014/main" id="{80E0793D-0701-AD28-8946-C800B3F034CA}"/>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34" name="L-Shape 33">
              <a:extLst>
                <a:ext uri="{FF2B5EF4-FFF2-40B4-BE49-F238E27FC236}">
                  <a16:creationId xmlns:a16="http://schemas.microsoft.com/office/drawing/2014/main" id="{6E54791E-9EB4-1012-2407-02BDD9E66845}"/>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35" name="Group 34">
            <a:extLst>
              <a:ext uri="{FF2B5EF4-FFF2-40B4-BE49-F238E27FC236}">
                <a16:creationId xmlns:a16="http://schemas.microsoft.com/office/drawing/2014/main" id="{D2B85799-44CB-603B-39D5-8A1FDB8EBECF}"/>
              </a:ext>
            </a:extLst>
          </p:cNvPr>
          <p:cNvGrpSpPr/>
          <p:nvPr/>
        </p:nvGrpSpPr>
        <p:grpSpPr>
          <a:xfrm>
            <a:off x="441326" y="5599112"/>
            <a:ext cx="576000" cy="573088"/>
            <a:chOff x="441326" y="3433426"/>
            <a:chExt cx="576000" cy="573088"/>
          </a:xfrm>
        </p:grpSpPr>
        <p:sp>
          <p:nvSpPr>
            <p:cNvPr id="36" name="Rectangle 35">
              <a:extLst>
                <a:ext uri="{FF2B5EF4-FFF2-40B4-BE49-F238E27FC236}">
                  <a16:creationId xmlns:a16="http://schemas.microsoft.com/office/drawing/2014/main" id="{5D7211B2-9653-48AA-6E9F-44A178D5B109}"/>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37" name="L-Shape 36">
              <a:extLst>
                <a:ext uri="{FF2B5EF4-FFF2-40B4-BE49-F238E27FC236}">
                  <a16:creationId xmlns:a16="http://schemas.microsoft.com/office/drawing/2014/main" id="{9FE3C742-AA47-F772-7C71-AA1A321C2576}"/>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56" name="Google Shape;1978;p97">
            <a:extLst>
              <a:ext uri="{FF2B5EF4-FFF2-40B4-BE49-F238E27FC236}">
                <a16:creationId xmlns:a16="http://schemas.microsoft.com/office/drawing/2014/main" id="{D2A3C828-A957-C1DF-C0A7-5970664BD1D2}"/>
              </a:ext>
            </a:extLst>
          </p:cNvPr>
          <p:cNvSpPr/>
          <p:nvPr/>
        </p:nvSpPr>
        <p:spPr>
          <a:xfrm>
            <a:off x="11279499" y="1927275"/>
            <a:ext cx="360000" cy="360000"/>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bg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nvGrpSpPr>
          <p:cNvPr id="57" name="Google Shape;545;p75">
            <a:extLst>
              <a:ext uri="{FF2B5EF4-FFF2-40B4-BE49-F238E27FC236}">
                <a16:creationId xmlns:a16="http://schemas.microsoft.com/office/drawing/2014/main" id="{62BFAE41-2D52-63F8-6A93-5EA574F96457}"/>
              </a:ext>
            </a:extLst>
          </p:cNvPr>
          <p:cNvGrpSpPr/>
          <p:nvPr/>
        </p:nvGrpSpPr>
        <p:grpSpPr>
          <a:xfrm>
            <a:off x="11279499" y="2816618"/>
            <a:ext cx="360000" cy="360000"/>
            <a:chOff x="4322721" y="2242308"/>
            <a:chExt cx="456085" cy="455929"/>
          </a:xfrm>
          <a:solidFill>
            <a:schemeClr val="bg1"/>
          </a:solidFill>
        </p:grpSpPr>
        <p:sp>
          <p:nvSpPr>
            <p:cNvPr id="58" name="Google Shape;546;p75">
              <a:extLst>
                <a:ext uri="{FF2B5EF4-FFF2-40B4-BE49-F238E27FC236}">
                  <a16:creationId xmlns:a16="http://schemas.microsoft.com/office/drawing/2014/main" id="{688FEA57-F443-68B4-BF49-D8F9292C33F1}"/>
                </a:ext>
              </a:extLst>
            </p:cNvPr>
            <p:cNvSpPr/>
            <p:nvPr/>
          </p:nvSpPr>
          <p:spPr>
            <a:xfrm>
              <a:off x="4575817" y="2290086"/>
              <a:ext cx="165363" cy="107618"/>
            </a:xfrm>
            <a:custGeom>
              <a:avLst/>
              <a:gdLst/>
              <a:ahLst/>
              <a:cxnLst/>
              <a:rect l="l" t="t" r="r" b="b"/>
              <a:pathLst>
                <a:path w="165363" h="107618" extrusionOk="0">
                  <a:moveTo>
                    <a:pt x="148798" y="89001"/>
                  </a:moveTo>
                  <a:lnTo>
                    <a:pt x="148798" y="27736"/>
                  </a:lnTo>
                  <a:lnTo>
                    <a:pt x="92833" y="27736"/>
                  </a:lnTo>
                  <a:lnTo>
                    <a:pt x="92833" y="89001"/>
                  </a:lnTo>
                  <a:lnTo>
                    <a:pt x="72847" y="89001"/>
                  </a:lnTo>
                  <a:lnTo>
                    <a:pt x="72847" y="0"/>
                  </a:lnTo>
                  <a:lnTo>
                    <a:pt x="15488" y="0"/>
                  </a:lnTo>
                  <a:lnTo>
                    <a:pt x="15488" y="89001"/>
                  </a:lnTo>
                  <a:lnTo>
                    <a:pt x="0" y="89001"/>
                  </a:lnTo>
                  <a:lnTo>
                    <a:pt x="0" y="107619"/>
                  </a:lnTo>
                  <a:lnTo>
                    <a:pt x="165363" y="107619"/>
                  </a:lnTo>
                  <a:lnTo>
                    <a:pt x="165363" y="89001"/>
                  </a:lnTo>
                  <a:close/>
                  <a:moveTo>
                    <a:pt x="54097" y="89001"/>
                  </a:moveTo>
                  <a:lnTo>
                    <a:pt x="35442" y="89001"/>
                  </a:lnTo>
                  <a:lnTo>
                    <a:pt x="35442" y="18617"/>
                  </a:lnTo>
                  <a:lnTo>
                    <a:pt x="54097" y="18617"/>
                  </a:lnTo>
                  <a:close/>
                  <a:moveTo>
                    <a:pt x="130111" y="89001"/>
                  </a:moveTo>
                  <a:lnTo>
                    <a:pt x="111456" y="89001"/>
                  </a:lnTo>
                  <a:lnTo>
                    <a:pt x="111456" y="47683"/>
                  </a:lnTo>
                  <a:lnTo>
                    <a:pt x="130111" y="47683"/>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9" name="Google Shape;547;p75">
              <a:extLst>
                <a:ext uri="{FF2B5EF4-FFF2-40B4-BE49-F238E27FC236}">
                  <a16:creationId xmlns:a16="http://schemas.microsoft.com/office/drawing/2014/main" id="{C94D2851-A09C-5CD8-3038-C27E54895B2D}"/>
                </a:ext>
              </a:extLst>
            </p:cNvPr>
            <p:cNvSpPr/>
            <p:nvPr/>
          </p:nvSpPr>
          <p:spPr>
            <a:xfrm>
              <a:off x="4680274" y="2535496"/>
              <a:ext cx="57327" cy="54141"/>
            </a:xfrm>
            <a:custGeom>
              <a:avLst/>
              <a:gdLst/>
              <a:ahLst/>
              <a:cxnLst/>
              <a:rect l="l" t="t" r="r" b="b"/>
              <a:pathLst>
                <a:path w="57327" h="54141" extrusionOk="0">
                  <a:moveTo>
                    <a:pt x="0" y="54142"/>
                  </a:moveTo>
                  <a:lnTo>
                    <a:pt x="57327" y="54142"/>
                  </a:lnTo>
                  <a:lnTo>
                    <a:pt x="57327" y="0"/>
                  </a:lnTo>
                  <a:lnTo>
                    <a:pt x="0" y="0"/>
                  </a:lnTo>
                  <a:close/>
                  <a:moveTo>
                    <a:pt x="19415" y="19314"/>
                  </a:moveTo>
                  <a:lnTo>
                    <a:pt x="37912" y="19314"/>
                  </a:lnTo>
                  <a:lnTo>
                    <a:pt x="37912" y="34638"/>
                  </a:lnTo>
                  <a:lnTo>
                    <a:pt x="19415" y="34638"/>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60" name="Google Shape;548;p75">
              <a:extLst>
                <a:ext uri="{FF2B5EF4-FFF2-40B4-BE49-F238E27FC236}">
                  <a16:creationId xmlns:a16="http://schemas.microsoft.com/office/drawing/2014/main" id="{AFB2AA07-4042-DCB7-D2DA-8DD7800F926F}"/>
                </a:ext>
              </a:extLst>
            </p:cNvPr>
            <p:cNvSpPr/>
            <p:nvPr/>
          </p:nvSpPr>
          <p:spPr>
            <a:xfrm>
              <a:off x="4597576" y="2608255"/>
              <a:ext cx="57327" cy="54173"/>
            </a:xfrm>
            <a:custGeom>
              <a:avLst/>
              <a:gdLst/>
              <a:ahLst/>
              <a:cxnLst/>
              <a:rect l="l" t="t" r="r" b="b"/>
              <a:pathLst>
                <a:path w="57327" h="54173" extrusionOk="0">
                  <a:moveTo>
                    <a:pt x="0" y="54173"/>
                  </a:moveTo>
                  <a:lnTo>
                    <a:pt x="57327" y="54173"/>
                  </a:lnTo>
                  <a:lnTo>
                    <a:pt x="57327" y="0"/>
                  </a:lnTo>
                  <a:lnTo>
                    <a:pt x="0" y="0"/>
                  </a:lnTo>
                  <a:close/>
                  <a:moveTo>
                    <a:pt x="19415" y="19345"/>
                  </a:moveTo>
                  <a:lnTo>
                    <a:pt x="37912" y="19345"/>
                  </a:lnTo>
                  <a:lnTo>
                    <a:pt x="37912" y="34701"/>
                  </a:lnTo>
                  <a:lnTo>
                    <a:pt x="19415" y="34701"/>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61" name="Google Shape;549;p75">
              <a:extLst>
                <a:ext uri="{FF2B5EF4-FFF2-40B4-BE49-F238E27FC236}">
                  <a16:creationId xmlns:a16="http://schemas.microsoft.com/office/drawing/2014/main" id="{1145924E-87AB-7E89-B7AA-1947B23D61F4}"/>
                </a:ext>
              </a:extLst>
            </p:cNvPr>
            <p:cNvSpPr/>
            <p:nvPr/>
          </p:nvSpPr>
          <p:spPr>
            <a:xfrm>
              <a:off x="4680274" y="2608255"/>
              <a:ext cx="57327" cy="54173"/>
            </a:xfrm>
            <a:custGeom>
              <a:avLst/>
              <a:gdLst/>
              <a:ahLst/>
              <a:cxnLst/>
              <a:rect l="l" t="t" r="r" b="b"/>
              <a:pathLst>
                <a:path w="57327" h="54173" extrusionOk="0">
                  <a:moveTo>
                    <a:pt x="0" y="54173"/>
                  </a:moveTo>
                  <a:lnTo>
                    <a:pt x="57327" y="54173"/>
                  </a:lnTo>
                  <a:lnTo>
                    <a:pt x="57327" y="0"/>
                  </a:lnTo>
                  <a:lnTo>
                    <a:pt x="0" y="0"/>
                  </a:lnTo>
                  <a:close/>
                  <a:moveTo>
                    <a:pt x="19415" y="19345"/>
                  </a:moveTo>
                  <a:lnTo>
                    <a:pt x="37912" y="19345"/>
                  </a:lnTo>
                  <a:lnTo>
                    <a:pt x="37912" y="34701"/>
                  </a:lnTo>
                  <a:lnTo>
                    <a:pt x="19415" y="34701"/>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62" name="Google Shape;550;p75">
              <a:extLst>
                <a:ext uri="{FF2B5EF4-FFF2-40B4-BE49-F238E27FC236}">
                  <a16:creationId xmlns:a16="http://schemas.microsoft.com/office/drawing/2014/main" id="{CAA051BA-F460-9E2D-0B9F-D7EDFD62A8A2}"/>
                </a:ext>
              </a:extLst>
            </p:cNvPr>
            <p:cNvSpPr/>
            <p:nvPr/>
          </p:nvSpPr>
          <p:spPr>
            <a:xfrm>
              <a:off x="4322721" y="2242308"/>
              <a:ext cx="456085" cy="455929"/>
            </a:xfrm>
            <a:custGeom>
              <a:avLst/>
              <a:gdLst/>
              <a:ahLst/>
              <a:cxnLst/>
              <a:rect l="l" t="t" r="r" b="b"/>
              <a:pathLst>
                <a:path w="456085" h="455929" extrusionOk="0">
                  <a:moveTo>
                    <a:pt x="0" y="0"/>
                  </a:moveTo>
                  <a:lnTo>
                    <a:pt x="0" y="455930"/>
                  </a:lnTo>
                  <a:lnTo>
                    <a:pt x="456086" y="455930"/>
                  </a:lnTo>
                  <a:lnTo>
                    <a:pt x="456086" y="0"/>
                  </a:lnTo>
                  <a:close/>
                  <a:moveTo>
                    <a:pt x="254078" y="436458"/>
                  </a:moveTo>
                  <a:lnTo>
                    <a:pt x="253856" y="202382"/>
                  </a:lnTo>
                  <a:lnTo>
                    <a:pt x="436670" y="202382"/>
                  </a:lnTo>
                  <a:lnTo>
                    <a:pt x="436892" y="436458"/>
                  </a:lnTo>
                  <a:close/>
                  <a:moveTo>
                    <a:pt x="234409" y="182910"/>
                  </a:moveTo>
                  <a:lnTo>
                    <a:pt x="234409" y="436458"/>
                  </a:lnTo>
                  <a:lnTo>
                    <a:pt x="19479" y="436458"/>
                  </a:lnTo>
                  <a:lnTo>
                    <a:pt x="19479" y="19440"/>
                  </a:lnTo>
                  <a:lnTo>
                    <a:pt x="436670" y="19440"/>
                  </a:lnTo>
                  <a:lnTo>
                    <a:pt x="436670" y="182910"/>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63" name="Google Shape;551;p75">
              <a:extLst>
                <a:ext uri="{FF2B5EF4-FFF2-40B4-BE49-F238E27FC236}">
                  <a16:creationId xmlns:a16="http://schemas.microsoft.com/office/drawing/2014/main" id="{E4F4160E-E65F-AF21-F58A-34DF79FD79A0}"/>
                </a:ext>
              </a:extLst>
            </p:cNvPr>
            <p:cNvSpPr/>
            <p:nvPr/>
          </p:nvSpPr>
          <p:spPr>
            <a:xfrm>
              <a:off x="4597576" y="2535496"/>
              <a:ext cx="57327" cy="54141"/>
            </a:xfrm>
            <a:custGeom>
              <a:avLst/>
              <a:gdLst/>
              <a:ahLst/>
              <a:cxnLst/>
              <a:rect l="l" t="t" r="r" b="b"/>
              <a:pathLst>
                <a:path w="57327" h="54141" extrusionOk="0">
                  <a:moveTo>
                    <a:pt x="0" y="54142"/>
                  </a:moveTo>
                  <a:lnTo>
                    <a:pt x="57327" y="54142"/>
                  </a:lnTo>
                  <a:lnTo>
                    <a:pt x="57327" y="0"/>
                  </a:lnTo>
                  <a:lnTo>
                    <a:pt x="0" y="0"/>
                  </a:lnTo>
                  <a:close/>
                  <a:moveTo>
                    <a:pt x="19415" y="19314"/>
                  </a:moveTo>
                  <a:lnTo>
                    <a:pt x="37912" y="19314"/>
                  </a:lnTo>
                  <a:lnTo>
                    <a:pt x="37912" y="34638"/>
                  </a:lnTo>
                  <a:lnTo>
                    <a:pt x="19415" y="34638"/>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2" name="Google Shape;552;p75">
              <a:extLst>
                <a:ext uri="{FF2B5EF4-FFF2-40B4-BE49-F238E27FC236}">
                  <a16:creationId xmlns:a16="http://schemas.microsoft.com/office/drawing/2014/main" id="{5D27369E-7B8B-E322-F025-CD6285829502}"/>
                </a:ext>
              </a:extLst>
            </p:cNvPr>
            <p:cNvSpPr/>
            <p:nvPr/>
          </p:nvSpPr>
          <p:spPr>
            <a:xfrm>
              <a:off x="4377642" y="2623390"/>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3" name="Google Shape;553;p75">
              <a:extLst>
                <a:ext uri="{FF2B5EF4-FFF2-40B4-BE49-F238E27FC236}">
                  <a16:creationId xmlns:a16="http://schemas.microsoft.com/office/drawing/2014/main" id="{7831F519-11E1-3A82-DCA0-DE9E67E141E1}"/>
                </a:ext>
              </a:extLst>
            </p:cNvPr>
            <p:cNvSpPr/>
            <p:nvPr/>
          </p:nvSpPr>
          <p:spPr>
            <a:xfrm>
              <a:off x="4420843" y="2493893"/>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4" name="Google Shape;554;p75">
              <a:extLst>
                <a:ext uri="{FF2B5EF4-FFF2-40B4-BE49-F238E27FC236}">
                  <a16:creationId xmlns:a16="http://schemas.microsoft.com/office/drawing/2014/main" id="{DE4E7A8E-BC37-2519-C6CC-AD5A8A3E9954}"/>
                </a:ext>
              </a:extLst>
            </p:cNvPr>
            <p:cNvSpPr/>
            <p:nvPr/>
          </p:nvSpPr>
          <p:spPr>
            <a:xfrm>
              <a:off x="4420843" y="2580234"/>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6" name="Google Shape;555;p75">
              <a:extLst>
                <a:ext uri="{FF2B5EF4-FFF2-40B4-BE49-F238E27FC236}">
                  <a16:creationId xmlns:a16="http://schemas.microsoft.com/office/drawing/2014/main" id="{831F45F6-979E-2697-27C6-4816ACEA2DAF}"/>
                </a:ext>
              </a:extLst>
            </p:cNvPr>
            <p:cNvSpPr/>
            <p:nvPr/>
          </p:nvSpPr>
          <p:spPr>
            <a:xfrm>
              <a:off x="4420843" y="2537079"/>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7" name="Google Shape;556;p75">
              <a:extLst>
                <a:ext uri="{FF2B5EF4-FFF2-40B4-BE49-F238E27FC236}">
                  <a16:creationId xmlns:a16="http://schemas.microsoft.com/office/drawing/2014/main" id="{5AFFDDCC-CB82-AAB8-D4D6-4B43F1C7DE86}"/>
                </a:ext>
              </a:extLst>
            </p:cNvPr>
            <p:cNvSpPr/>
            <p:nvPr/>
          </p:nvSpPr>
          <p:spPr>
            <a:xfrm>
              <a:off x="4367095" y="2290941"/>
              <a:ext cx="168941" cy="168884"/>
            </a:xfrm>
            <a:custGeom>
              <a:avLst/>
              <a:gdLst/>
              <a:ahLst/>
              <a:cxnLst/>
              <a:rect l="l" t="t" r="r" b="b"/>
              <a:pathLst>
                <a:path w="168941" h="168884" extrusionOk="0">
                  <a:moveTo>
                    <a:pt x="84439" y="0"/>
                  </a:moveTo>
                  <a:cubicBezTo>
                    <a:pt x="37785" y="19"/>
                    <a:pt x="-32" y="37839"/>
                    <a:pt x="0" y="84474"/>
                  </a:cubicBezTo>
                  <a:cubicBezTo>
                    <a:pt x="32" y="131108"/>
                    <a:pt x="37849" y="168903"/>
                    <a:pt x="84502" y="168884"/>
                  </a:cubicBezTo>
                  <a:cubicBezTo>
                    <a:pt x="131156" y="168865"/>
                    <a:pt x="168942" y="131067"/>
                    <a:pt x="168942" y="84442"/>
                  </a:cubicBezTo>
                  <a:cubicBezTo>
                    <a:pt x="168878" y="37817"/>
                    <a:pt x="131093" y="35"/>
                    <a:pt x="84439" y="0"/>
                  </a:cubicBezTo>
                  <a:close/>
                  <a:moveTo>
                    <a:pt x="75223" y="18997"/>
                  </a:moveTo>
                  <a:lnTo>
                    <a:pt x="75223" y="64527"/>
                  </a:lnTo>
                  <a:lnTo>
                    <a:pt x="38672" y="36854"/>
                  </a:lnTo>
                  <a:cubicBezTo>
                    <a:pt x="48617" y="27175"/>
                    <a:pt x="61445" y="20995"/>
                    <a:pt x="75223" y="19250"/>
                  </a:cubicBezTo>
                  <a:close/>
                  <a:moveTo>
                    <a:pt x="24546" y="56421"/>
                  </a:moveTo>
                  <a:cubicBezTo>
                    <a:pt x="25402" y="54585"/>
                    <a:pt x="26288" y="52875"/>
                    <a:pt x="27238" y="51229"/>
                  </a:cubicBezTo>
                  <a:lnTo>
                    <a:pt x="73259" y="86310"/>
                  </a:lnTo>
                  <a:lnTo>
                    <a:pt x="48427" y="139597"/>
                  </a:lnTo>
                  <a:cubicBezTo>
                    <a:pt x="20999" y="121629"/>
                    <a:pt x="10895" y="86307"/>
                    <a:pt x="24610" y="56548"/>
                  </a:cubicBezTo>
                  <a:close/>
                  <a:moveTo>
                    <a:pt x="84376" y="150330"/>
                  </a:moveTo>
                  <a:cubicBezTo>
                    <a:pt x="77851" y="150435"/>
                    <a:pt x="71327" y="149494"/>
                    <a:pt x="65087" y="147544"/>
                  </a:cubicBezTo>
                  <a:lnTo>
                    <a:pt x="93592" y="86437"/>
                  </a:lnTo>
                  <a:lnTo>
                    <a:pt x="93592" y="19250"/>
                  </a:lnTo>
                  <a:cubicBezTo>
                    <a:pt x="129699" y="24411"/>
                    <a:pt x="154784" y="57852"/>
                    <a:pt x="149621" y="93947"/>
                  </a:cubicBezTo>
                  <a:cubicBezTo>
                    <a:pt x="144966" y="126426"/>
                    <a:pt x="117157" y="150564"/>
                    <a:pt x="84344" y="150615"/>
                  </a:cubicBez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8" name="Google Shape;557;p75">
              <a:extLst>
                <a:ext uri="{FF2B5EF4-FFF2-40B4-BE49-F238E27FC236}">
                  <a16:creationId xmlns:a16="http://schemas.microsoft.com/office/drawing/2014/main" id="{0A193FAF-1117-810F-2825-BAAFBA5110F8}"/>
                </a:ext>
              </a:extLst>
            </p:cNvPr>
            <p:cNvSpPr/>
            <p:nvPr/>
          </p:nvSpPr>
          <p:spPr>
            <a:xfrm>
              <a:off x="4377642" y="2537079"/>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9" name="Google Shape;558;p75">
              <a:extLst>
                <a:ext uri="{FF2B5EF4-FFF2-40B4-BE49-F238E27FC236}">
                  <a16:creationId xmlns:a16="http://schemas.microsoft.com/office/drawing/2014/main" id="{58667B94-1317-B278-334C-B891AA09D445}"/>
                </a:ext>
              </a:extLst>
            </p:cNvPr>
            <p:cNvSpPr/>
            <p:nvPr/>
          </p:nvSpPr>
          <p:spPr>
            <a:xfrm>
              <a:off x="4597576" y="2460331"/>
              <a:ext cx="140752" cy="56547"/>
            </a:xfrm>
            <a:custGeom>
              <a:avLst/>
              <a:gdLst/>
              <a:ahLst/>
              <a:cxnLst/>
              <a:rect l="l" t="t" r="r" b="b"/>
              <a:pathLst>
                <a:path w="140752" h="56547" extrusionOk="0">
                  <a:moveTo>
                    <a:pt x="0" y="56548"/>
                  </a:moveTo>
                  <a:lnTo>
                    <a:pt x="140753" y="56548"/>
                  </a:lnTo>
                  <a:lnTo>
                    <a:pt x="140753" y="0"/>
                  </a:lnTo>
                  <a:lnTo>
                    <a:pt x="31" y="0"/>
                  </a:lnTo>
                  <a:close/>
                  <a:moveTo>
                    <a:pt x="19415" y="19440"/>
                  </a:moveTo>
                  <a:lnTo>
                    <a:pt x="121306" y="19440"/>
                  </a:lnTo>
                  <a:lnTo>
                    <a:pt x="121306" y="37139"/>
                  </a:lnTo>
                  <a:lnTo>
                    <a:pt x="19415" y="3713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40" name="Google Shape;559;p75">
              <a:extLst>
                <a:ext uri="{FF2B5EF4-FFF2-40B4-BE49-F238E27FC236}">
                  <a16:creationId xmlns:a16="http://schemas.microsoft.com/office/drawing/2014/main" id="{A25ECAB4-631C-360B-5E33-96D72043B297}"/>
                </a:ext>
              </a:extLst>
            </p:cNvPr>
            <p:cNvSpPr/>
            <p:nvPr/>
          </p:nvSpPr>
          <p:spPr>
            <a:xfrm>
              <a:off x="4420843" y="2623390"/>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41" name="Google Shape;560;p75">
              <a:extLst>
                <a:ext uri="{FF2B5EF4-FFF2-40B4-BE49-F238E27FC236}">
                  <a16:creationId xmlns:a16="http://schemas.microsoft.com/office/drawing/2014/main" id="{C9107E19-F955-4181-C2A9-11B28DAF6EB6}"/>
                </a:ext>
              </a:extLst>
            </p:cNvPr>
            <p:cNvSpPr/>
            <p:nvPr/>
          </p:nvSpPr>
          <p:spPr>
            <a:xfrm>
              <a:off x="4377642" y="2580234"/>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42" name="Google Shape;561;p75">
              <a:extLst>
                <a:ext uri="{FF2B5EF4-FFF2-40B4-BE49-F238E27FC236}">
                  <a16:creationId xmlns:a16="http://schemas.microsoft.com/office/drawing/2014/main" id="{353F73BC-DC27-2D6F-D8EC-626A95BDDA27}"/>
                </a:ext>
              </a:extLst>
            </p:cNvPr>
            <p:cNvSpPr/>
            <p:nvPr/>
          </p:nvSpPr>
          <p:spPr>
            <a:xfrm>
              <a:off x="4377642" y="2493893"/>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grpSp>
      <p:sp>
        <p:nvSpPr>
          <p:cNvPr id="44043" name="Rectangle 44042">
            <a:extLst>
              <a:ext uri="{FF2B5EF4-FFF2-40B4-BE49-F238E27FC236}">
                <a16:creationId xmlns:a16="http://schemas.microsoft.com/office/drawing/2014/main" id="{A722B25B-EA9D-0189-AD99-865D04E54309}"/>
              </a:ext>
            </a:extLst>
          </p:cNvPr>
          <p:cNvSpPr/>
          <p:nvPr/>
        </p:nvSpPr>
        <p:spPr>
          <a:xfrm>
            <a:off x="8218488" y="5644953"/>
            <a:ext cx="3530600" cy="527244"/>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44044" name="Freeform 50">
            <a:extLst>
              <a:ext uri="{FF2B5EF4-FFF2-40B4-BE49-F238E27FC236}">
                <a16:creationId xmlns:a16="http://schemas.microsoft.com/office/drawing/2014/main" id="{029DBEBD-BC82-55DF-FB29-3B1AF459A727}"/>
              </a:ext>
            </a:extLst>
          </p:cNvPr>
          <p:cNvSpPr>
            <a:spLocks noChangeAspect="1"/>
          </p:cNvSpPr>
          <p:nvPr/>
        </p:nvSpPr>
        <p:spPr bwMode="auto">
          <a:xfrm>
            <a:off x="8349088" y="5766966"/>
            <a:ext cx="281354" cy="283218"/>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44045" name="Google Shape;2685;p25">
            <a:extLst>
              <a:ext uri="{FF2B5EF4-FFF2-40B4-BE49-F238E27FC236}">
                <a16:creationId xmlns:a16="http://schemas.microsoft.com/office/drawing/2014/main" id="{68646772-BC1F-947C-C2AF-5525EBAD3B35}"/>
              </a:ext>
            </a:extLst>
          </p:cNvPr>
          <p:cNvSpPr txBox="1"/>
          <p:nvPr/>
        </p:nvSpPr>
        <p:spPr>
          <a:xfrm>
            <a:off x="8808721" y="5816242"/>
            <a:ext cx="2698540" cy="184666"/>
          </a:xfrm>
          <a:prstGeom prst="rect">
            <a:avLst/>
          </a:prstGeom>
          <a:noFill/>
          <a:ln>
            <a:noFill/>
          </a:ln>
        </p:spPr>
        <p:txBody>
          <a:bodyPr spcFirstLastPara="1" wrap="square" lIns="0" tIns="0" rIns="72000" bIns="0" anchor="ctr" anchorCtr="0">
            <a:spAutoFit/>
          </a:bodyPr>
          <a:lstStyle/>
          <a:p>
            <a:pPr>
              <a:lnSpc>
                <a:spcPct val="100000"/>
              </a:lnSpc>
              <a:buSzPct val="100000"/>
            </a:pPr>
            <a:r>
              <a:rPr lang="lv-LV" sz="1200" i="0">
                <a:effectLst/>
                <a:latin typeface="Arial" panose="020B0604020202020204" pitchFamily="34" charset="0"/>
                <a:hlinkClick r:id="rId4">
                  <a:extLst>
                    <a:ext uri="{A12FA001-AC4F-418D-AE19-62706E023703}">
                      <ahyp:hlinkClr xmlns:ahyp="http://schemas.microsoft.com/office/drawing/2018/hyperlinkcolor" val="tx"/>
                    </a:ext>
                  </a:extLst>
                </a:hlinkClick>
              </a:rPr>
              <a:t>Par valsts civilās aizsardzības plānu</a:t>
            </a:r>
            <a:endParaRPr lang="lv-LV" sz="1200" dirty="0"/>
          </a:p>
        </p:txBody>
      </p:sp>
      <p:sp>
        <p:nvSpPr>
          <p:cNvPr id="2" name="Rectangle 1">
            <a:extLst>
              <a:ext uri="{FF2B5EF4-FFF2-40B4-BE49-F238E27FC236}">
                <a16:creationId xmlns:a16="http://schemas.microsoft.com/office/drawing/2014/main" id="{189AAD48-35FC-8847-29DA-E65F60AECE6B}"/>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grpSp>
        <p:nvGrpSpPr>
          <p:cNvPr id="3" name="Group 2">
            <a:extLst>
              <a:ext uri="{FF2B5EF4-FFF2-40B4-BE49-F238E27FC236}">
                <a16:creationId xmlns:a16="http://schemas.microsoft.com/office/drawing/2014/main" id="{FF4FF9D5-1230-AE1A-3D50-D89ADD47BD04}"/>
              </a:ext>
            </a:extLst>
          </p:cNvPr>
          <p:cNvGrpSpPr/>
          <p:nvPr/>
        </p:nvGrpSpPr>
        <p:grpSpPr>
          <a:xfrm>
            <a:off x="8204943" y="132067"/>
            <a:ext cx="3544145" cy="217488"/>
            <a:chOff x="7727639" y="132067"/>
            <a:chExt cx="3544145" cy="217488"/>
          </a:xfrm>
        </p:grpSpPr>
        <p:sp>
          <p:nvSpPr>
            <p:cNvPr id="5" name="Rectangle 4">
              <a:extLst>
                <a:ext uri="{FF2B5EF4-FFF2-40B4-BE49-F238E27FC236}">
                  <a16:creationId xmlns:a16="http://schemas.microsoft.com/office/drawing/2014/main" id="{27F20BD2-9174-21DC-CE25-F1B1F2B911CA}"/>
                </a:ext>
              </a:extLst>
            </p:cNvPr>
            <p:cNvSpPr/>
            <p:nvPr/>
          </p:nvSpPr>
          <p:spPr>
            <a:xfrm>
              <a:off x="7727639"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6" name="Rectangle 5">
              <a:extLst>
                <a:ext uri="{FF2B5EF4-FFF2-40B4-BE49-F238E27FC236}">
                  <a16:creationId xmlns:a16="http://schemas.microsoft.com/office/drawing/2014/main" id="{B1BE2929-4644-A043-DF69-F2FFBA8F4106}"/>
                </a:ext>
              </a:extLst>
            </p:cNvPr>
            <p:cNvSpPr/>
            <p:nvPr/>
          </p:nvSpPr>
          <p:spPr>
            <a:xfrm>
              <a:off x="796946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7" name="Rectangle 6">
              <a:extLst>
                <a:ext uri="{FF2B5EF4-FFF2-40B4-BE49-F238E27FC236}">
                  <a16:creationId xmlns:a16="http://schemas.microsoft.com/office/drawing/2014/main" id="{A056D0DC-CBDB-A8F0-8FC0-48A4870E6F0F}"/>
                </a:ext>
              </a:extLst>
            </p:cNvPr>
            <p:cNvSpPr/>
            <p:nvPr/>
          </p:nvSpPr>
          <p:spPr>
            <a:xfrm>
              <a:off x="8211293"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effectLst/>
                  <a:uLnTx/>
                  <a:uFillTx/>
                  <a:ea typeface="Georgia"/>
                  <a:cs typeface="Georgia"/>
                  <a:sym typeface="Georgia"/>
                </a:rPr>
                <a:t>3</a:t>
              </a:r>
              <a:r>
                <a:rPr kumimoji="0" lang="lv-LV" sz="800" b="1" i="0" u="none" strike="noStrike" kern="0" cap="none" spc="0" normalizeH="0" baseline="0">
                  <a:ln>
                    <a:noFill/>
                  </a:ln>
                  <a:effectLst/>
                  <a:uLnTx/>
                  <a:uFillTx/>
                  <a:ea typeface="Georgia"/>
                  <a:cs typeface="Georgia"/>
                  <a:sym typeface="Georgia"/>
                </a:rPr>
                <a:t>.</a:t>
              </a:r>
              <a:r>
                <a:rPr kumimoji="0" lang="en-US" sz="800" b="1" i="0" u="none" strike="noStrike" kern="0" cap="none" spc="0" normalizeH="0" baseline="0">
                  <a:ln>
                    <a:noFill/>
                  </a:ln>
                  <a:effectLst/>
                  <a:uLnTx/>
                  <a:uFillTx/>
                  <a:ea typeface="Georgia"/>
                  <a:cs typeface="Georgia"/>
                  <a:sym typeface="Georgia"/>
                </a:rPr>
                <a:t>3</a:t>
              </a:r>
              <a:endParaRPr kumimoji="0" lang="lv-LV" sz="800" b="1" i="0" u="none" strike="noStrike" kern="0" cap="none" spc="0" normalizeH="0" baseline="0">
                <a:ln>
                  <a:noFill/>
                </a:ln>
                <a:effectLst/>
                <a:uLnTx/>
                <a:uFillTx/>
                <a:ea typeface="Georgia"/>
                <a:cs typeface="Georgia"/>
                <a:sym typeface="Georgia"/>
              </a:endParaRPr>
            </a:p>
          </p:txBody>
        </p:sp>
        <p:sp>
          <p:nvSpPr>
            <p:cNvPr id="8" name="Rectangle 7">
              <a:extLst>
                <a:ext uri="{FF2B5EF4-FFF2-40B4-BE49-F238E27FC236}">
                  <a16:creationId xmlns:a16="http://schemas.microsoft.com/office/drawing/2014/main" id="{4B407DB3-FB80-C645-B2CF-C69DA6B1DD82}"/>
                </a:ext>
              </a:extLst>
            </p:cNvPr>
            <p:cNvSpPr/>
            <p:nvPr/>
          </p:nvSpPr>
          <p:spPr>
            <a:xfrm>
              <a:off x="8453120" y="132067"/>
              <a:ext cx="2093183"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Civilās aizsardzības politikas plānošana</a:t>
              </a:r>
            </a:p>
          </p:txBody>
        </p:sp>
        <p:sp>
          <p:nvSpPr>
            <p:cNvPr id="9" name="Rectangle 8">
              <a:extLst>
                <a:ext uri="{FF2B5EF4-FFF2-40B4-BE49-F238E27FC236}">
                  <a16:creationId xmlns:a16="http://schemas.microsoft.com/office/drawing/2014/main" id="{EEB2292D-C16A-B9F1-AE3E-11FF7BADAC87}"/>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11" name="Rectangle 10">
              <a:extLst>
                <a:ext uri="{FF2B5EF4-FFF2-40B4-BE49-F238E27FC236}">
                  <a16:creationId xmlns:a16="http://schemas.microsoft.com/office/drawing/2014/main" id="{74361A4F-BA34-344C-EF58-63BD48E3F93B}"/>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2" name="Rectangle 11">
              <a:extLst>
                <a:ext uri="{FF2B5EF4-FFF2-40B4-BE49-F238E27FC236}">
                  <a16:creationId xmlns:a16="http://schemas.microsoft.com/office/drawing/2014/main" id="{D55467BE-475A-FDB3-87C7-4C187C1F15DE}"/>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3702537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46673C4-B9B9-74BB-E212-CD6427C9067F}"/>
              </a:ext>
            </a:extLst>
          </p:cNvPr>
          <p:cNvSpPr/>
          <p:nvPr/>
        </p:nvSpPr>
        <p:spPr>
          <a:xfrm>
            <a:off x="442913" y="1250066"/>
            <a:ext cx="11306174" cy="4922134"/>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 name="Title 1">
            <a:extLst>
              <a:ext uri="{FF2B5EF4-FFF2-40B4-BE49-F238E27FC236}">
                <a16:creationId xmlns:a16="http://schemas.microsoft.com/office/drawing/2014/main" id="{A25D6607-36FE-CCD1-92AE-34D0595FAF6F}"/>
              </a:ext>
            </a:extLst>
          </p:cNvPr>
          <p:cNvSpPr>
            <a:spLocks noGrp="1"/>
          </p:cNvSpPr>
          <p:nvPr>
            <p:ph type="title"/>
          </p:nvPr>
        </p:nvSpPr>
        <p:spPr>
          <a:xfrm>
            <a:off x="442913" y="432001"/>
            <a:ext cx="11306175" cy="1387274"/>
          </a:xfrm>
        </p:spPr>
        <p:txBody>
          <a:bodyPr vert="horz"/>
          <a:lstStyle/>
          <a:p>
            <a:r>
              <a:rPr lang="lv-LV"/>
              <a:t>Valsts civilās aizsardzības plāna izstrādes process</a:t>
            </a:r>
          </a:p>
        </p:txBody>
      </p:sp>
      <p:sp>
        <p:nvSpPr>
          <p:cNvPr id="4" name="Slide Number Placeholder 3">
            <a:extLst>
              <a:ext uri="{FF2B5EF4-FFF2-40B4-BE49-F238E27FC236}">
                <a16:creationId xmlns:a16="http://schemas.microsoft.com/office/drawing/2014/main" id="{1CBBA691-149B-4E75-5E23-EF33D7F3479C}"/>
              </a:ext>
            </a:extLst>
          </p:cNvPr>
          <p:cNvSpPr>
            <a:spLocks noGrp="1"/>
          </p:cNvSpPr>
          <p:nvPr>
            <p:ph type="sldNum" sz="quarter" idx="11"/>
          </p:nvPr>
        </p:nvSpPr>
        <p:spPr>
          <a:xfrm>
            <a:off x="9984296" y="6492240"/>
            <a:ext cx="1764792" cy="137160"/>
          </a:xfrm>
        </p:spPr>
        <p:txBody>
          <a:bodyPr/>
          <a:lstStyle/>
          <a:p>
            <a:pPr lvl="0"/>
            <a:fld id="{7870704B-CE94-48CC-AF30-84932A1262A7}" type="slidenum">
              <a:rPr lang="en-GB" noProof="0" smtClean="0"/>
              <a:pPr lvl="0"/>
              <a:t>21</a:t>
            </a:fld>
            <a:endParaRPr lang="en-GB" noProof="0"/>
          </a:p>
        </p:txBody>
      </p:sp>
      <p:grpSp>
        <p:nvGrpSpPr>
          <p:cNvPr id="50" name="Group 49">
            <a:extLst>
              <a:ext uri="{FF2B5EF4-FFF2-40B4-BE49-F238E27FC236}">
                <a16:creationId xmlns:a16="http://schemas.microsoft.com/office/drawing/2014/main" id="{35EBB9EC-EE3B-02CA-F3CD-1BDA4B3D07E0}"/>
              </a:ext>
            </a:extLst>
          </p:cNvPr>
          <p:cNvGrpSpPr/>
          <p:nvPr/>
        </p:nvGrpSpPr>
        <p:grpSpPr>
          <a:xfrm>
            <a:off x="617316" y="1488483"/>
            <a:ext cx="10841619" cy="4445300"/>
            <a:chOff x="390278" y="1989064"/>
            <a:chExt cx="10934695" cy="4483464"/>
          </a:xfrm>
        </p:grpSpPr>
        <p:sp>
          <p:nvSpPr>
            <p:cNvPr id="86" name="Freeform 6">
              <a:extLst>
                <a:ext uri="{FF2B5EF4-FFF2-40B4-BE49-F238E27FC236}">
                  <a16:creationId xmlns:a16="http://schemas.microsoft.com/office/drawing/2014/main" id="{648F3B61-9E01-3FED-9478-2DF9456AD92A}"/>
                </a:ext>
              </a:extLst>
            </p:cNvPr>
            <p:cNvSpPr>
              <a:spLocks/>
            </p:cNvSpPr>
            <p:nvPr/>
          </p:nvSpPr>
          <p:spPr bwMode="auto">
            <a:xfrm>
              <a:off x="447804" y="1989064"/>
              <a:ext cx="10725201" cy="4483464"/>
            </a:xfrm>
            <a:custGeom>
              <a:avLst/>
              <a:gdLst>
                <a:gd name="T0" fmla="*/ 1488 w 13838"/>
                <a:gd name="T1" fmla="*/ 2738 h 6349"/>
                <a:gd name="T2" fmla="*/ 1686 w 13838"/>
                <a:gd name="T3" fmla="*/ 2800 h 6349"/>
                <a:gd name="T4" fmla="*/ 1854 w 13838"/>
                <a:gd name="T5" fmla="*/ 2914 h 6349"/>
                <a:gd name="T6" fmla="*/ 1984 w 13838"/>
                <a:gd name="T7" fmla="*/ 3070 h 6349"/>
                <a:gd name="T8" fmla="*/ 2064 w 13838"/>
                <a:gd name="T9" fmla="*/ 3259 h 6349"/>
                <a:gd name="T10" fmla="*/ 2086 w 13838"/>
                <a:gd name="T11" fmla="*/ 5643 h 6349"/>
                <a:gd name="T12" fmla="*/ 2110 w 13838"/>
                <a:gd name="T13" fmla="*/ 5819 h 6349"/>
                <a:gd name="T14" fmla="*/ 2190 w 13838"/>
                <a:gd name="T15" fmla="*/ 6009 h 6349"/>
                <a:gd name="T16" fmla="*/ 2320 w 13838"/>
                <a:gd name="T17" fmla="*/ 6165 h 6349"/>
                <a:gd name="T18" fmla="*/ 2488 w 13838"/>
                <a:gd name="T19" fmla="*/ 6279 h 6349"/>
                <a:gd name="T20" fmla="*/ 2686 w 13838"/>
                <a:gd name="T21" fmla="*/ 6341 h 6349"/>
                <a:gd name="T22" fmla="*/ 3876 w 13838"/>
                <a:gd name="T23" fmla="*/ 6349 h 6349"/>
                <a:gd name="T24" fmla="*/ 4082 w 13838"/>
                <a:gd name="T25" fmla="*/ 6307 h 6349"/>
                <a:gd name="T26" fmla="*/ 4262 w 13838"/>
                <a:gd name="T27" fmla="*/ 6209 h 6349"/>
                <a:gd name="T28" fmla="*/ 4406 w 13838"/>
                <a:gd name="T29" fmla="*/ 6065 h 6349"/>
                <a:gd name="T30" fmla="*/ 4504 w 13838"/>
                <a:gd name="T31" fmla="*/ 5885 h 6349"/>
                <a:gd name="T32" fmla="*/ 4546 w 13838"/>
                <a:gd name="T33" fmla="*/ 5679 h 6349"/>
                <a:gd name="T34" fmla="*/ 4556 w 13838"/>
                <a:gd name="T35" fmla="*/ 1794 h 6349"/>
                <a:gd name="T36" fmla="*/ 4618 w 13838"/>
                <a:gd name="T37" fmla="*/ 1594 h 6349"/>
                <a:gd name="T38" fmla="*/ 4732 w 13838"/>
                <a:gd name="T39" fmla="*/ 1426 h 6349"/>
                <a:gd name="T40" fmla="*/ 4888 w 13838"/>
                <a:gd name="T41" fmla="*/ 1296 h 6349"/>
                <a:gd name="T42" fmla="*/ 5078 w 13838"/>
                <a:gd name="T43" fmla="*/ 1216 h 6349"/>
                <a:gd name="T44" fmla="*/ 6258 w 13838"/>
                <a:gd name="T45" fmla="*/ 1194 h 6349"/>
                <a:gd name="T46" fmla="*/ 6434 w 13838"/>
                <a:gd name="T47" fmla="*/ 1216 h 6349"/>
                <a:gd name="T48" fmla="*/ 6624 w 13838"/>
                <a:gd name="T49" fmla="*/ 1296 h 6349"/>
                <a:gd name="T50" fmla="*/ 6780 w 13838"/>
                <a:gd name="T51" fmla="*/ 1426 h 6349"/>
                <a:gd name="T52" fmla="*/ 6894 w 13838"/>
                <a:gd name="T53" fmla="*/ 1594 h 6349"/>
                <a:gd name="T54" fmla="*/ 6956 w 13838"/>
                <a:gd name="T55" fmla="*/ 1794 h 6349"/>
                <a:gd name="T56" fmla="*/ 6966 w 13838"/>
                <a:gd name="T57" fmla="*/ 4495 h 6349"/>
                <a:gd name="T58" fmla="*/ 7008 w 13838"/>
                <a:gd name="T59" fmla="*/ 4701 h 6349"/>
                <a:gd name="T60" fmla="*/ 7106 w 13838"/>
                <a:gd name="T61" fmla="*/ 4881 h 6349"/>
                <a:gd name="T62" fmla="*/ 7248 w 13838"/>
                <a:gd name="T63" fmla="*/ 5025 h 6349"/>
                <a:gd name="T64" fmla="*/ 7428 w 13838"/>
                <a:gd name="T65" fmla="*/ 5123 h 6349"/>
                <a:gd name="T66" fmla="*/ 7634 w 13838"/>
                <a:gd name="T67" fmla="*/ 5165 h 6349"/>
                <a:gd name="T68" fmla="*/ 8812 w 13838"/>
                <a:gd name="T69" fmla="*/ 5157 h 6349"/>
                <a:gd name="T70" fmla="*/ 9010 w 13838"/>
                <a:gd name="T71" fmla="*/ 5095 h 6349"/>
                <a:gd name="T72" fmla="*/ 9178 w 13838"/>
                <a:gd name="T73" fmla="*/ 4981 h 6349"/>
                <a:gd name="T74" fmla="*/ 9308 w 13838"/>
                <a:gd name="T75" fmla="*/ 4825 h 6349"/>
                <a:gd name="T76" fmla="*/ 9388 w 13838"/>
                <a:gd name="T77" fmla="*/ 4635 h 6349"/>
                <a:gd name="T78" fmla="*/ 9410 w 13838"/>
                <a:gd name="T79" fmla="*/ 706 h 6349"/>
                <a:gd name="T80" fmla="*/ 9434 w 13838"/>
                <a:gd name="T81" fmla="*/ 530 h 6349"/>
                <a:gd name="T82" fmla="*/ 9514 w 13838"/>
                <a:gd name="T83" fmla="*/ 340 h 6349"/>
                <a:gd name="T84" fmla="*/ 9644 w 13838"/>
                <a:gd name="T85" fmla="*/ 184 h 6349"/>
                <a:gd name="T86" fmla="*/ 9812 w 13838"/>
                <a:gd name="T87" fmla="*/ 68 h 6349"/>
                <a:gd name="T88" fmla="*/ 10010 w 13838"/>
                <a:gd name="T89" fmla="*/ 8 h 6349"/>
                <a:gd name="T90" fmla="*/ 11144 w 13838"/>
                <a:gd name="T91" fmla="*/ 0 h 6349"/>
                <a:gd name="T92" fmla="*/ 11350 w 13838"/>
                <a:gd name="T93" fmla="*/ 42 h 6349"/>
                <a:gd name="T94" fmla="*/ 11530 w 13838"/>
                <a:gd name="T95" fmla="*/ 140 h 6349"/>
                <a:gd name="T96" fmla="*/ 11674 w 13838"/>
                <a:gd name="T97" fmla="*/ 284 h 6349"/>
                <a:gd name="T98" fmla="*/ 11772 w 13838"/>
                <a:gd name="T99" fmla="*/ 464 h 6349"/>
                <a:gd name="T100" fmla="*/ 11814 w 13838"/>
                <a:gd name="T101" fmla="*/ 670 h 6349"/>
                <a:gd name="T102" fmla="*/ 11822 w 13838"/>
                <a:gd name="T103" fmla="*/ 2456 h 6349"/>
                <a:gd name="T104" fmla="*/ 11884 w 13838"/>
                <a:gd name="T105" fmla="*/ 2656 h 6349"/>
                <a:gd name="T106" fmla="*/ 11998 w 13838"/>
                <a:gd name="T107" fmla="*/ 2824 h 6349"/>
                <a:gd name="T108" fmla="*/ 12156 w 13838"/>
                <a:gd name="T109" fmla="*/ 2954 h 6349"/>
                <a:gd name="T110" fmla="*/ 12346 w 13838"/>
                <a:gd name="T111" fmla="*/ 3034 h 6349"/>
                <a:gd name="T112" fmla="*/ 13838 w 13838"/>
                <a:gd name="T113" fmla="*/ 3056 h 6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838" h="6349">
                  <a:moveTo>
                    <a:pt x="0" y="2730"/>
                  </a:moveTo>
                  <a:lnTo>
                    <a:pt x="1380" y="2730"/>
                  </a:lnTo>
                  <a:lnTo>
                    <a:pt x="1380" y="2730"/>
                  </a:lnTo>
                  <a:lnTo>
                    <a:pt x="1416" y="2730"/>
                  </a:lnTo>
                  <a:lnTo>
                    <a:pt x="1452" y="2734"/>
                  </a:lnTo>
                  <a:lnTo>
                    <a:pt x="1488" y="2738"/>
                  </a:lnTo>
                  <a:lnTo>
                    <a:pt x="1522" y="2744"/>
                  </a:lnTo>
                  <a:lnTo>
                    <a:pt x="1556" y="2752"/>
                  </a:lnTo>
                  <a:lnTo>
                    <a:pt x="1590" y="2762"/>
                  </a:lnTo>
                  <a:lnTo>
                    <a:pt x="1622" y="2772"/>
                  </a:lnTo>
                  <a:lnTo>
                    <a:pt x="1654" y="2786"/>
                  </a:lnTo>
                  <a:lnTo>
                    <a:pt x="1686" y="2800"/>
                  </a:lnTo>
                  <a:lnTo>
                    <a:pt x="1716" y="2816"/>
                  </a:lnTo>
                  <a:lnTo>
                    <a:pt x="1746" y="2832"/>
                  </a:lnTo>
                  <a:lnTo>
                    <a:pt x="1774" y="2850"/>
                  </a:lnTo>
                  <a:lnTo>
                    <a:pt x="1802" y="2870"/>
                  </a:lnTo>
                  <a:lnTo>
                    <a:pt x="1830" y="2892"/>
                  </a:lnTo>
                  <a:lnTo>
                    <a:pt x="1854" y="2914"/>
                  </a:lnTo>
                  <a:lnTo>
                    <a:pt x="1880" y="2938"/>
                  </a:lnTo>
                  <a:lnTo>
                    <a:pt x="1902" y="2962"/>
                  </a:lnTo>
                  <a:lnTo>
                    <a:pt x="1924" y="2988"/>
                  </a:lnTo>
                  <a:lnTo>
                    <a:pt x="1946" y="3014"/>
                  </a:lnTo>
                  <a:lnTo>
                    <a:pt x="1966" y="3042"/>
                  </a:lnTo>
                  <a:lnTo>
                    <a:pt x="1984" y="3070"/>
                  </a:lnTo>
                  <a:lnTo>
                    <a:pt x="2002" y="3100"/>
                  </a:lnTo>
                  <a:lnTo>
                    <a:pt x="2016" y="3130"/>
                  </a:lnTo>
                  <a:lnTo>
                    <a:pt x="2032" y="3162"/>
                  </a:lnTo>
                  <a:lnTo>
                    <a:pt x="2044" y="3193"/>
                  </a:lnTo>
                  <a:lnTo>
                    <a:pt x="2054" y="3225"/>
                  </a:lnTo>
                  <a:lnTo>
                    <a:pt x="2064" y="3259"/>
                  </a:lnTo>
                  <a:lnTo>
                    <a:pt x="2072" y="3293"/>
                  </a:lnTo>
                  <a:lnTo>
                    <a:pt x="2078" y="3329"/>
                  </a:lnTo>
                  <a:lnTo>
                    <a:pt x="2084" y="3363"/>
                  </a:lnTo>
                  <a:lnTo>
                    <a:pt x="2086" y="3399"/>
                  </a:lnTo>
                  <a:lnTo>
                    <a:pt x="2086" y="3435"/>
                  </a:lnTo>
                  <a:lnTo>
                    <a:pt x="2086" y="5643"/>
                  </a:lnTo>
                  <a:lnTo>
                    <a:pt x="2086" y="5643"/>
                  </a:lnTo>
                  <a:lnTo>
                    <a:pt x="2088" y="5679"/>
                  </a:lnTo>
                  <a:lnTo>
                    <a:pt x="2090" y="5715"/>
                  </a:lnTo>
                  <a:lnTo>
                    <a:pt x="2096" y="5751"/>
                  </a:lnTo>
                  <a:lnTo>
                    <a:pt x="2102" y="5785"/>
                  </a:lnTo>
                  <a:lnTo>
                    <a:pt x="2110" y="5819"/>
                  </a:lnTo>
                  <a:lnTo>
                    <a:pt x="2118" y="5853"/>
                  </a:lnTo>
                  <a:lnTo>
                    <a:pt x="2130" y="5885"/>
                  </a:lnTo>
                  <a:lnTo>
                    <a:pt x="2142" y="5917"/>
                  </a:lnTo>
                  <a:lnTo>
                    <a:pt x="2156" y="5949"/>
                  </a:lnTo>
                  <a:lnTo>
                    <a:pt x="2172" y="5979"/>
                  </a:lnTo>
                  <a:lnTo>
                    <a:pt x="2190" y="6009"/>
                  </a:lnTo>
                  <a:lnTo>
                    <a:pt x="2208" y="6037"/>
                  </a:lnTo>
                  <a:lnTo>
                    <a:pt x="2228" y="6065"/>
                  </a:lnTo>
                  <a:lnTo>
                    <a:pt x="2248" y="6093"/>
                  </a:lnTo>
                  <a:lnTo>
                    <a:pt x="2272" y="6117"/>
                  </a:lnTo>
                  <a:lnTo>
                    <a:pt x="2294" y="6143"/>
                  </a:lnTo>
                  <a:lnTo>
                    <a:pt x="2320" y="6165"/>
                  </a:lnTo>
                  <a:lnTo>
                    <a:pt x="2344" y="6187"/>
                  </a:lnTo>
                  <a:lnTo>
                    <a:pt x="2372" y="6209"/>
                  </a:lnTo>
                  <a:lnTo>
                    <a:pt x="2400" y="6229"/>
                  </a:lnTo>
                  <a:lnTo>
                    <a:pt x="2428" y="6247"/>
                  </a:lnTo>
                  <a:lnTo>
                    <a:pt x="2458" y="6265"/>
                  </a:lnTo>
                  <a:lnTo>
                    <a:pt x="2488" y="6279"/>
                  </a:lnTo>
                  <a:lnTo>
                    <a:pt x="2520" y="6295"/>
                  </a:lnTo>
                  <a:lnTo>
                    <a:pt x="2552" y="6307"/>
                  </a:lnTo>
                  <a:lnTo>
                    <a:pt x="2584" y="6317"/>
                  </a:lnTo>
                  <a:lnTo>
                    <a:pt x="2618" y="6327"/>
                  </a:lnTo>
                  <a:lnTo>
                    <a:pt x="2652" y="6335"/>
                  </a:lnTo>
                  <a:lnTo>
                    <a:pt x="2686" y="6341"/>
                  </a:lnTo>
                  <a:lnTo>
                    <a:pt x="2722" y="6347"/>
                  </a:lnTo>
                  <a:lnTo>
                    <a:pt x="2758" y="6349"/>
                  </a:lnTo>
                  <a:lnTo>
                    <a:pt x="2794" y="6349"/>
                  </a:lnTo>
                  <a:lnTo>
                    <a:pt x="3840" y="6349"/>
                  </a:lnTo>
                  <a:lnTo>
                    <a:pt x="3840" y="6349"/>
                  </a:lnTo>
                  <a:lnTo>
                    <a:pt x="3876" y="6349"/>
                  </a:lnTo>
                  <a:lnTo>
                    <a:pt x="3912" y="6347"/>
                  </a:lnTo>
                  <a:lnTo>
                    <a:pt x="3948" y="6341"/>
                  </a:lnTo>
                  <a:lnTo>
                    <a:pt x="3982" y="6335"/>
                  </a:lnTo>
                  <a:lnTo>
                    <a:pt x="4016" y="6327"/>
                  </a:lnTo>
                  <a:lnTo>
                    <a:pt x="4050" y="6317"/>
                  </a:lnTo>
                  <a:lnTo>
                    <a:pt x="4082" y="6307"/>
                  </a:lnTo>
                  <a:lnTo>
                    <a:pt x="4114" y="6295"/>
                  </a:lnTo>
                  <a:lnTo>
                    <a:pt x="4146" y="6279"/>
                  </a:lnTo>
                  <a:lnTo>
                    <a:pt x="4176" y="6265"/>
                  </a:lnTo>
                  <a:lnTo>
                    <a:pt x="4206" y="6247"/>
                  </a:lnTo>
                  <a:lnTo>
                    <a:pt x="4234" y="6229"/>
                  </a:lnTo>
                  <a:lnTo>
                    <a:pt x="4262" y="6209"/>
                  </a:lnTo>
                  <a:lnTo>
                    <a:pt x="4290" y="6187"/>
                  </a:lnTo>
                  <a:lnTo>
                    <a:pt x="4314" y="6165"/>
                  </a:lnTo>
                  <a:lnTo>
                    <a:pt x="4340" y="6143"/>
                  </a:lnTo>
                  <a:lnTo>
                    <a:pt x="4362" y="6117"/>
                  </a:lnTo>
                  <a:lnTo>
                    <a:pt x="4386" y="6093"/>
                  </a:lnTo>
                  <a:lnTo>
                    <a:pt x="4406" y="6065"/>
                  </a:lnTo>
                  <a:lnTo>
                    <a:pt x="4426" y="6037"/>
                  </a:lnTo>
                  <a:lnTo>
                    <a:pt x="4444" y="6009"/>
                  </a:lnTo>
                  <a:lnTo>
                    <a:pt x="4462" y="5979"/>
                  </a:lnTo>
                  <a:lnTo>
                    <a:pt x="4478" y="5949"/>
                  </a:lnTo>
                  <a:lnTo>
                    <a:pt x="4492" y="5917"/>
                  </a:lnTo>
                  <a:lnTo>
                    <a:pt x="4504" y="5885"/>
                  </a:lnTo>
                  <a:lnTo>
                    <a:pt x="4516" y="5853"/>
                  </a:lnTo>
                  <a:lnTo>
                    <a:pt x="4524" y="5819"/>
                  </a:lnTo>
                  <a:lnTo>
                    <a:pt x="4532" y="5785"/>
                  </a:lnTo>
                  <a:lnTo>
                    <a:pt x="4538" y="5751"/>
                  </a:lnTo>
                  <a:lnTo>
                    <a:pt x="4544" y="5715"/>
                  </a:lnTo>
                  <a:lnTo>
                    <a:pt x="4546" y="5679"/>
                  </a:lnTo>
                  <a:lnTo>
                    <a:pt x="4548" y="5643"/>
                  </a:lnTo>
                  <a:lnTo>
                    <a:pt x="4548" y="1900"/>
                  </a:lnTo>
                  <a:lnTo>
                    <a:pt x="4548" y="1900"/>
                  </a:lnTo>
                  <a:lnTo>
                    <a:pt x="4548" y="1864"/>
                  </a:lnTo>
                  <a:lnTo>
                    <a:pt x="4550" y="1828"/>
                  </a:lnTo>
                  <a:lnTo>
                    <a:pt x="4556" y="1794"/>
                  </a:lnTo>
                  <a:lnTo>
                    <a:pt x="4562" y="1758"/>
                  </a:lnTo>
                  <a:lnTo>
                    <a:pt x="4570" y="1724"/>
                  </a:lnTo>
                  <a:lnTo>
                    <a:pt x="4578" y="1692"/>
                  </a:lnTo>
                  <a:lnTo>
                    <a:pt x="4590" y="1658"/>
                  </a:lnTo>
                  <a:lnTo>
                    <a:pt x="4602" y="1626"/>
                  </a:lnTo>
                  <a:lnTo>
                    <a:pt x="4618" y="1594"/>
                  </a:lnTo>
                  <a:lnTo>
                    <a:pt x="4632" y="1564"/>
                  </a:lnTo>
                  <a:lnTo>
                    <a:pt x="4650" y="1534"/>
                  </a:lnTo>
                  <a:lnTo>
                    <a:pt x="4668" y="1506"/>
                  </a:lnTo>
                  <a:lnTo>
                    <a:pt x="4688" y="1478"/>
                  </a:lnTo>
                  <a:lnTo>
                    <a:pt x="4708" y="1452"/>
                  </a:lnTo>
                  <a:lnTo>
                    <a:pt x="4732" y="1426"/>
                  </a:lnTo>
                  <a:lnTo>
                    <a:pt x="4754" y="1402"/>
                  </a:lnTo>
                  <a:lnTo>
                    <a:pt x="4780" y="1378"/>
                  </a:lnTo>
                  <a:lnTo>
                    <a:pt x="4804" y="1356"/>
                  </a:lnTo>
                  <a:lnTo>
                    <a:pt x="4832" y="1334"/>
                  </a:lnTo>
                  <a:lnTo>
                    <a:pt x="4860" y="1316"/>
                  </a:lnTo>
                  <a:lnTo>
                    <a:pt x="4888" y="1296"/>
                  </a:lnTo>
                  <a:lnTo>
                    <a:pt x="4918" y="1280"/>
                  </a:lnTo>
                  <a:lnTo>
                    <a:pt x="4948" y="1264"/>
                  </a:lnTo>
                  <a:lnTo>
                    <a:pt x="4980" y="1250"/>
                  </a:lnTo>
                  <a:lnTo>
                    <a:pt x="5012" y="1238"/>
                  </a:lnTo>
                  <a:lnTo>
                    <a:pt x="5044" y="1226"/>
                  </a:lnTo>
                  <a:lnTo>
                    <a:pt x="5078" y="1216"/>
                  </a:lnTo>
                  <a:lnTo>
                    <a:pt x="5112" y="1208"/>
                  </a:lnTo>
                  <a:lnTo>
                    <a:pt x="5146" y="1202"/>
                  </a:lnTo>
                  <a:lnTo>
                    <a:pt x="5182" y="1198"/>
                  </a:lnTo>
                  <a:lnTo>
                    <a:pt x="5218" y="1194"/>
                  </a:lnTo>
                  <a:lnTo>
                    <a:pt x="5254" y="1194"/>
                  </a:lnTo>
                  <a:lnTo>
                    <a:pt x="6258" y="1194"/>
                  </a:lnTo>
                  <a:lnTo>
                    <a:pt x="6258" y="1194"/>
                  </a:lnTo>
                  <a:lnTo>
                    <a:pt x="6294" y="1194"/>
                  </a:lnTo>
                  <a:lnTo>
                    <a:pt x="6330" y="1198"/>
                  </a:lnTo>
                  <a:lnTo>
                    <a:pt x="6364" y="1202"/>
                  </a:lnTo>
                  <a:lnTo>
                    <a:pt x="6400" y="1208"/>
                  </a:lnTo>
                  <a:lnTo>
                    <a:pt x="6434" y="1216"/>
                  </a:lnTo>
                  <a:lnTo>
                    <a:pt x="6468" y="1226"/>
                  </a:lnTo>
                  <a:lnTo>
                    <a:pt x="6500" y="1238"/>
                  </a:lnTo>
                  <a:lnTo>
                    <a:pt x="6532" y="1250"/>
                  </a:lnTo>
                  <a:lnTo>
                    <a:pt x="6564" y="1264"/>
                  </a:lnTo>
                  <a:lnTo>
                    <a:pt x="6594" y="1280"/>
                  </a:lnTo>
                  <a:lnTo>
                    <a:pt x="6624" y="1296"/>
                  </a:lnTo>
                  <a:lnTo>
                    <a:pt x="6652" y="1316"/>
                  </a:lnTo>
                  <a:lnTo>
                    <a:pt x="6680" y="1334"/>
                  </a:lnTo>
                  <a:lnTo>
                    <a:pt x="6706" y="1356"/>
                  </a:lnTo>
                  <a:lnTo>
                    <a:pt x="6732" y="1378"/>
                  </a:lnTo>
                  <a:lnTo>
                    <a:pt x="6756" y="1402"/>
                  </a:lnTo>
                  <a:lnTo>
                    <a:pt x="6780" y="1426"/>
                  </a:lnTo>
                  <a:lnTo>
                    <a:pt x="6802" y="1452"/>
                  </a:lnTo>
                  <a:lnTo>
                    <a:pt x="6824" y="1478"/>
                  </a:lnTo>
                  <a:lnTo>
                    <a:pt x="6844" y="1506"/>
                  </a:lnTo>
                  <a:lnTo>
                    <a:pt x="6862" y="1534"/>
                  </a:lnTo>
                  <a:lnTo>
                    <a:pt x="6878" y="1564"/>
                  </a:lnTo>
                  <a:lnTo>
                    <a:pt x="6894" y="1594"/>
                  </a:lnTo>
                  <a:lnTo>
                    <a:pt x="6908" y="1626"/>
                  </a:lnTo>
                  <a:lnTo>
                    <a:pt x="6922" y="1658"/>
                  </a:lnTo>
                  <a:lnTo>
                    <a:pt x="6932" y="1692"/>
                  </a:lnTo>
                  <a:lnTo>
                    <a:pt x="6942" y="1724"/>
                  </a:lnTo>
                  <a:lnTo>
                    <a:pt x="6950" y="1758"/>
                  </a:lnTo>
                  <a:lnTo>
                    <a:pt x="6956" y="1794"/>
                  </a:lnTo>
                  <a:lnTo>
                    <a:pt x="6960" y="1828"/>
                  </a:lnTo>
                  <a:lnTo>
                    <a:pt x="6964" y="1864"/>
                  </a:lnTo>
                  <a:lnTo>
                    <a:pt x="6964" y="1900"/>
                  </a:lnTo>
                  <a:lnTo>
                    <a:pt x="6964" y="4459"/>
                  </a:lnTo>
                  <a:lnTo>
                    <a:pt x="6964" y="4459"/>
                  </a:lnTo>
                  <a:lnTo>
                    <a:pt x="6966" y="4495"/>
                  </a:lnTo>
                  <a:lnTo>
                    <a:pt x="6968" y="4531"/>
                  </a:lnTo>
                  <a:lnTo>
                    <a:pt x="6972" y="4567"/>
                  </a:lnTo>
                  <a:lnTo>
                    <a:pt x="6978" y="4601"/>
                  </a:lnTo>
                  <a:lnTo>
                    <a:pt x="6986" y="4635"/>
                  </a:lnTo>
                  <a:lnTo>
                    <a:pt x="6996" y="4669"/>
                  </a:lnTo>
                  <a:lnTo>
                    <a:pt x="7008" y="4701"/>
                  </a:lnTo>
                  <a:lnTo>
                    <a:pt x="7020" y="4733"/>
                  </a:lnTo>
                  <a:lnTo>
                    <a:pt x="7034" y="4765"/>
                  </a:lnTo>
                  <a:lnTo>
                    <a:pt x="7050" y="4795"/>
                  </a:lnTo>
                  <a:lnTo>
                    <a:pt x="7068" y="4825"/>
                  </a:lnTo>
                  <a:lnTo>
                    <a:pt x="7086" y="4853"/>
                  </a:lnTo>
                  <a:lnTo>
                    <a:pt x="7106" y="4881"/>
                  </a:lnTo>
                  <a:lnTo>
                    <a:pt x="7126" y="4907"/>
                  </a:lnTo>
                  <a:lnTo>
                    <a:pt x="7148" y="4933"/>
                  </a:lnTo>
                  <a:lnTo>
                    <a:pt x="7172" y="4957"/>
                  </a:lnTo>
                  <a:lnTo>
                    <a:pt x="7196" y="4981"/>
                  </a:lnTo>
                  <a:lnTo>
                    <a:pt x="7222" y="5003"/>
                  </a:lnTo>
                  <a:lnTo>
                    <a:pt x="7248" y="5025"/>
                  </a:lnTo>
                  <a:lnTo>
                    <a:pt x="7276" y="5045"/>
                  </a:lnTo>
                  <a:lnTo>
                    <a:pt x="7306" y="5063"/>
                  </a:lnTo>
                  <a:lnTo>
                    <a:pt x="7334" y="5079"/>
                  </a:lnTo>
                  <a:lnTo>
                    <a:pt x="7366" y="5095"/>
                  </a:lnTo>
                  <a:lnTo>
                    <a:pt x="7396" y="5109"/>
                  </a:lnTo>
                  <a:lnTo>
                    <a:pt x="7428" y="5123"/>
                  </a:lnTo>
                  <a:lnTo>
                    <a:pt x="7462" y="5133"/>
                  </a:lnTo>
                  <a:lnTo>
                    <a:pt x="7496" y="5143"/>
                  </a:lnTo>
                  <a:lnTo>
                    <a:pt x="7530" y="5151"/>
                  </a:lnTo>
                  <a:lnTo>
                    <a:pt x="7564" y="5157"/>
                  </a:lnTo>
                  <a:lnTo>
                    <a:pt x="7600" y="5161"/>
                  </a:lnTo>
                  <a:lnTo>
                    <a:pt x="7634" y="5165"/>
                  </a:lnTo>
                  <a:lnTo>
                    <a:pt x="7672" y="5165"/>
                  </a:lnTo>
                  <a:lnTo>
                    <a:pt x="8704" y="5165"/>
                  </a:lnTo>
                  <a:lnTo>
                    <a:pt x="8704" y="5165"/>
                  </a:lnTo>
                  <a:lnTo>
                    <a:pt x="8740" y="5165"/>
                  </a:lnTo>
                  <a:lnTo>
                    <a:pt x="8776" y="5161"/>
                  </a:lnTo>
                  <a:lnTo>
                    <a:pt x="8812" y="5157"/>
                  </a:lnTo>
                  <a:lnTo>
                    <a:pt x="8846" y="5151"/>
                  </a:lnTo>
                  <a:lnTo>
                    <a:pt x="8880" y="5143"/>
                  </a:lnTo>
                  <a:lnTo>
                    <a:pt x="8914" y="5133"/>
                  </a:lnTo>
                  <a:lnTo>
                    <a:pt x="8946" y="5123"/>
                  </a:lnTo>
                  <a:lnTo>
                    <a:pt x="8978" y="5109"/>
                  </a:lnTo>
                  <a:lnTo>
                    <a:pt x="9010" y="5095"/>
                  </a:lnTo>
                  <a:lnTo>
                    <a:pt x="9040" y="5079"/>
                  </a:lnTo>
                  <a:lnTo>
                    <a:pt x="9070" y="5063"/>
                  </a:lnTo>
                  <a:lnTo>
                    <a:pt x="9098" y="5045"/>
                  </a:lnTo>
                  <a:lnTo>
                    <a:pt x="9126" y="5025"/>
                  </a:lnTo>
                  <a:lnTo>
                    <a:pt x="9154" y="5003"/>
                  </a:lnTo>
                  <a:lnTo>
                    <a:pt x="9178" y="4981"/>
                  </a:lnTo>
                  <a:lnTo>
                    <a:pt x="9204" y="4957"/>
                  </a:lnTo>
                  <a:lnTo>
                    <a:pt x="9226" y="4933"/>
                  </a:lnTo>
                  <a:lnTo>
                    <a:pt x="9250" y="4907"/>
                  </a:lnTo>
                  <a:lnTo>
                    <a:pt x="9270" y="4881"/>
                  </a:lnTo>
                  <a:lnTo>
                    <a:pt x="9290" y="4853"/>
                  </a:lnTo>
                  <a:lnTo>
                    <a:pt x="9308" y="4825"/>
                  </a:lnTo>
                  <a:lnTo>
                    <a:pt x="9326" y="4795"/>
                  </a:lnTo>
                  <a:lnTo>
                    <a:pt x="9340" y="4765"/>
                  </a:lnTo>
                  <a:lnTo>
                    <a:pt x="9356" y="4733"/>
                  </a:lnTo>
                  <a:lnTo>
                    <a:pt x="9368" y="4701"/>
                  </a:lnTo>
                  <a:lnTo>
                    <a:pt x="9378" y="4669"/>
                  </a:lnTo>
                  <a:lnTo>
                    <a:pt x="9388" y="4635"/>
                  </a:lnTo>
                  <a:lnTo>
                    <a:pt x="9396" y="4601"/>
                  </a:lnTo>
                  <a:lnTo>
                    <a:pt x="9402" y="4567"/>
                  </a:lnTo>
                  <a:lnTo>
                    <a:pt x="9408" y="4531"/>
                  </a:lnTo>
                  <a:lnTo>
                    <a:pt x="9410" y="4495"/>
                  </a:lnTo>
                  <a:lnTo>
                    <a:pt x="9410" y="4459"/>
                  </a:lnTo>
                  <a:lnTo>
                    <a:pt x="9410" y="706"/>
                  </a:lnTo>
                  <a:lnTo>
                    <a:pt x="9410" y="706"/>
                  </a:lnTo>
                  <a:lnTo>
                    <a:pt x="9412" y="670"/>
                  </a:lnTo>
                  <a:lnTo>
                    <a:pt x="9414" y="634"/>
                  </a:lnTo>
                  <a:lnTo>
                    <a:pt x="9420" y="598"/>
                  </a:lnTo>
                  <a:lnTo>
                    <a:pt x="9426" y="564"/>
                  </a:lnTo>
                  <a:lnTo>
                    <a:pt x="9434" y="530"/>
                  </a:lnTo>
                  <a:lnTo>
                    <a:pt x="9442" y="496"/>
                  </a:lnTo>
                  <a:lnTo>
                    <a:pt x="9454" y="464"/>
                  </a:lnTo>
                  <a:lnTo>
                    <a:pt x="9466" y="432"/>
                  </a:lnTo>
                  <a:lnTo>
                    <a:pt x="9480" y="400"/>
                  </a:lnTo>
                  <a:lnTo>
                    <a:pt x="9496" y="370"/>
                  </a:lnTo>
                  <a:lnTo>
                    <a:pt x="9514" y="340"/>
                  </a:lnTo>
                  <a:lnTo>
                    <a:pt x="9532" y="312"/>
                  </a:lnTo>
                  <a:lnTo>
                    <a:pt x="9552" y="284"/>
                  </a:lnTo>
                  <a:lnTo>
                    <a:pt x="9572" y="256"/>
                  </a:lnTo>
                  <a:lnTo>
                    <a:pt x="9596" y="232"/>
                  </a:lnTo>
                  <a:lnTo>
                    <a:pt x="9618" y="206"/>
                  </a:lnTo>
                  <a:lnTo>
                    <a:pt x="9644" y="184"/>
                  </a:lnTo>
                  <a:lnTo>
                    <a:pt x="9668" y="160"/>
                  </a:lnTo>
                  <a:lnTo>
                    <a:pt x="9696" y="140"/>
                  </a:lnTo>
                  <a:lnTo>
                    <a:pt x="9724" y="120"/>
                  </a:lnTo>
                  <a:lnTo>
                    <a:pt x="9752" y="102"/>
                  </a:lnTo>
                  <a:lnTo>
                    <a:pt x="9782" y="84"/>
                  </a:lnTo>
                  <a:lnTo>
                    <a:pt x="9812" y="68"/>
                  </a:lnTo>
                  <a:lnTo>
                    <a:pt x="9844" y="54"/>
                  </a:lnTo>
                  <a:lnTo>
                    <a:pt x="9876" y="42"/>
                  </a:lnTo>
                  <a:lnTo>
                    <a:pt x="9908" y="30"/>
                  </a:lnTo>
                  <a:lnTo>
                    <a:pt x="9942" y="22"/>
                  </a:lnTo>
                  <a:lnTo>
                    <a:pt x="9976" y="14"/>
                  </a:lnTo>
                  <a:lnTo>
                    <a:pt x="10010" y="8"/>
                  </a:lnTo>
                  <a:lnTo>
                    <a:pt x="10046" y="2"/>
                  </a:lnTo>
                  <a:lnTo>
                    <a:pt x="10082" y="0"/>
                  </a:lnTo>
                  <a:lnTo>
                    <a:pt x="10118" y="0"/>
                  </a:lnTo>
                  <a:lnTo>
                    <a:pt x="11108" y="0"/>
                  </a:lnTo>
                  <a:lnTo>
                    <a:pt x="11108" y="0"/>
                  </a:lnTo>
                  <a:lnTo>
                    <a:pt x="11144" y="0"/>
                  </a:lnTo>
                  <a:lnTo>
                    <a:pt x="11180" y="2"/>
                  </a:lnTo>
                  <a:lnTo>
                    <a:pt x="11216" y="8"/>
                  </a:lnTo>
                  <a:lnTo>
                    <a:pt x="11250" y="14"/>
                  </a:lnTo>
                  <a:lnTo>
                    <a:pt x="11284" y="22"/>
                  </a:lnTo>
                  <a:lnTo>
                    <a:pt x="11318" y="30"/>
                  </a:lnTo>
                  <a:lnTo>
                    <a:pt x="11350" y="42"/>
                  </a:lnTo>
                  <a:lnTo>
                    <a:pt x="11382" y="54"/>
                  </a:lnTo>
                  <a:lnTo>
                    <a:pt x="11414" y="68"/>
                  </a:lnTo>
                  <a:lnTo>
                    <a:pt x="11444" y="84"/>
                  </a:lnTo>
                  <a:lnTo>
                    <a:pt x="11474" y="102"/>
                  </a:lnTo>
                  <a:lnTo>
                    <a:pt x="11502" y="120"/>
                  </a:lnTo>
                  <a:lnTo>
                    <a:pt x="11530" y="140"/>
                  </a:lnTo>
                  <a:lnTo>
                    <a:pt x="11556" y="160"/>
                  </a:lnTo>
                  <a:lnTo>
                    <a:pt x="11582" y="184"/>
                  </a:lnTo>
                  <a:lnTo>
                    <a:pt x="11606" y="206"/>
                  </a:lnTo>
                  <a:lnTo>
                    <a:pt x="11630" y="232"/>
                  </a:lnTo>
                  <a:lnTo>
                    <a:pt x="11652" y="256"/>
                  </a:lnTo>
                  <a:lnTo>
                    <a:pt x="11674" y="284"/>
                  </a:lnTo>
                  <a:lnTo>
                    <a:pt x="11694" y="312"/>
                  </a:lnTo>
                  <a:lnTo>
                    <a:pt x="11712" y="340"/>
                  </a:lnTo>
                  <a:lnTo>
                    <a:pt x="11728" y="370"/>
                  </a:lnTo>
                  <a:lnTo>
                    <a:pt x="11744" y="400"/>
                  </a:lnTo>
                  <a:lnTo>
                    <a:pt x="11758" y="432"/>
                  </a:lnTo>
                  <a:lnTo>
                    <a:pt x="11772" y="464"/>
                  </a:lnTo>
                  <a:lnTo>
                    <a:pt x="11782" y="496"/>
                  </a:lnTo>
                  <a:lnTo>
                    <a:pt x="11792" y="530"/>
                  </a:lnTo>
                  <a:lnTo>
                    <a:pt x="11800" y="564"/>
                  </a:lnTo>
                  <a:lnTo>
                    <a:pt x="11806" y="598"/>
                  </a:lnTo>
                  <a:lnTo>
                    <a:pt x="11810" y="634"/>
                  </a:lnTo>
                  <a:lnTo>
                    <a:pt x="11814" y="670"/>
                  </a:lnTo>
                  <a:lnTo>
                    <a:pt x="11814" y="706"/>
                  </a:lnTo>
                  <a:lnTo>
                    <a:pt x="11814" y="2350"/>
                  </a:lnTo>
                  <a:lnTo>
                    <a:pt x="11814" y="2350"/>
                  </a:lnTo>
                  <a:lnTo>
                    <a:pt x="11816" y="2386"/>
                  </a:lnTo>
                  <a:lnTo>
                    <a:pt x="11818" y="2422"/>
                  </a:lnTo>
                  <a:lnTo>
                    <a:pt x="11822" y="2456"/>
                  </a:lnTo>
                  <a:lnTo>
                    <a:pt x="11828" y="2492"/>
                  </a:lnTo>
                  <a:lnTo>
                    <a:pt x="11836" y="2526"/>
                  </a:lnTo>
                  <a:lnTo>
                    <a:pt x="11846" y="2560"/>
                  </a:lnTo>
                  <a:lnTo>
                    <a:pt x="11858" y="2592"/>
                  </a:lnTo>
                  <a:lnTo>
                    <a:pt x="11870" y="2624"/>
                  </a:lnTo>
                  <a:lnTo>
                    <a:pt x="11884" y="2656"/>
                  </a:lnTo>
                  <a:lnTo>
                    <a:pt x="11900" y="2686"/>
                  </a:lnTo>
                  <a:lnTo>
                    <a:pt x="11918" y="2716"/>
                  </a:lnTo>
                  <a:lnTo>
                    <a:pt x="11936" y="2744"/>
                  </a:lnTo>
                  <a:lnTo>
                    <a:pt x="11956" y="2772"/>
                  </a:lnTo>
                  <a:lnTo>
                    <a:pt x="11976" y="2798"/>
                  </a:lnTo>
                  <a:lnTo>
                    <a:pt x="11998" y="2824"/>
                  </a:lnTo>
                  <a:lnTo>
                    <a:pt x="12022" y="2848"/>
                  </a:lnTo>
                  <a:lnTo>
                    <a:pt x="12046" y="2872"/>
                  </a:lnTo>
                  <a:lnTo>
                    <a:pt x="12072" y="2894"/>
                  </a:lnTo>
                  <a:lnTo>
                    <a:pt x="12100" y="2916"/>
                  </a:lnTo>
                  <a:lnTo>
                    <a:pt x="12126" y="2936"/>
                  </a:lnTo>
                  <a:lnTo>
                    <a:pt x="12156" y="2954"/>
                  </a:lnTo>
                  <a:lnTo>
                    <a:pt x="12186" y="2970"/>
                  </a:lnTo>
                  <a:lnTo>
                    <a:pt x="12216" y="2986"/>
                  </a:lnTo>
                  <a:lnTo>
                    <a:pt x="12246" y="3000"/>
                  </a:lnTo>
                  <a:lnTo>
                    <a:pt x="12278" y="3014"/>
                  </a:lnTo>
                  <a:lnTo>
                    <a:pt x="12312" y="3024"/>
                  </a:lnTo>
                  <a:lnTo>
                    <a:pt x="12346" y="3034"/>
                  </a:lnTo>
                  <a:lnTo>
                    <a:pt x="12380" y="3042"/>
                  </a:lnTo>
                  <a:lnTo>
                    <a:pt x="12414" y="3048"/>
                  </a:lnTo>
                  <a:lnTo>
                    <a:pt x="12450" y="3052"/>
                  </a:lnTo>
                  <a:lnTo>
                    <a:pt x="12486" y="3056"/>
                  </a:lnTo>
                  <a:lnTo>
                    <a:pt x="12522" y="3056"/>
                  </a:lnTo>
                  <a:lnTo>
                    <a:pt x="13838" y="3056"/>
                  </a:lnTo>
                </a:path>
              </a:pathLst>
            </a:custGeom>
            <a:noFill/>
            <a:ln w="76200">
              <a:solidFill>
                <a:srgbClr val="525A72"/>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78191" tIns="39096" rIns="78191" bIns="39096"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lv-LV" sz="900"/>
            </a:p>
          </p:txBody>
        </p:sp>
        <p:sp>
          <p:nvSpPr>
            <p:cNvPr id="87" name="Oval 86">
              <a:extLst>
                <a:ext uri="{FF2B5EF4-FFF2-40B4-BE49-F238E27FC236}">
                  <a16:creationId xmlns:a16="http://schemas.microsoft.com/office/drawing/2014/main" id="{42505ED0-AC34-45B6-C247-BB91AC54A687}"/>
                </a:ext>
              </a:extLst>
            </p:cNvPr>
            <p:cNvSpPr/>
            <p:nvPr/>
          </p:nvSpPr>
          <p:spPr bwMode="ltGray">
            <a:xfrm>
              <a:off x="390278" y="3838973"/>
              <a:ext cx="151968" cy="151968"/>
            </a:xfrm>
            <a:prstGeom prst="ellipse">
              <a:avLst/>
            </a:prstGeom>
            <a:solidFill>
              <a:schemeClr val="bg1"/>
            </a:solidFill>
            <a:ln w="57150">
              <a:solidFill>
                <a:srgbClr val="525A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sp>
          <p:nvSpPr>
            <p:cNvPr id="88" name="Oval 87">
              <a:extLst>
                <a:ext uri="{FF2B5EF4-FFF2-40B4-BE49-F238E27FC236}">
                  <a16:creationId xmlns:a16="http://schemas.microsoft.com/office/drawing/2014/main" id="{B91EEFEC-A7F9-6A62-0B87-F926087694FF}"/>
                </a:ext>
              </a:extLst>
            </p:cNvPr>
            <p:cNvSpPr/>
            <p:nvPr/>
          </p:nvSpPr>
          <p:spPr bwMode="ltGray">
            <a:xfrm>
              <a:off x="11173005" y="4071208"/>
              <a:ext cx="151968" cy="151968"/>
            </a:xfrm>
            <a:prstGeom prst="ellipse">
              <a:avLst/>
            </a:prstGeom>
            <a:solidFill>
              <a:schemeClr val="bg1"/>
            </a:solidFill>
            <a:ln w="57150">
              <a:solidFill>
                <a:srgbClr val="525A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sp>
        <p:nvSpPr>
          <p:cNvPr id="51" name="Rectangle 50">
            <a:extLst>
              <a:ext uri="{FF2B5EF4-FFF2-40B4-BE49-F238E27FC236}">
                <a16:creationId xmlns:a16="http://schemas.microsoft.com/office/drawing/2014/main" id="{2F6DC4B8-9940-E974-DFE7-A68FEC09CF64}"/>
              </a:ext>
            </a:extLst>
          </p:cNvPr>
          <p:cNvSpPr>
            <a:spLocks noChangeArrowheads="1"/>
          </p:cNvSpPr>
          <p:nvPr/>
        </p:nvSpPr>
        <p:spPr bwMode="auto">
          <a:xfrm>
            <a:off x="10031648" y="1642106"/>
            <a:ext cx="1642937" cy="1723549"/>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2749" eaLnBrk="0" hangingPunct="0">
              <a:defRPr/>
            </a:pPr>
            <a:r>
              <a:rPr lang="lv-LV" sz="1400" kern="0" dirty="0" err="1"/>
              <a:t>Iekšlietu</a:t>
            </a:r>
            <a:r>
              <a:rPr lang="lv-LV" sz="1400" kern="0" dirty="0"/>
              <a:t> ministrija</a:t>
            </a:r>
          </a:p>
          <a:p>
            <a:pPr defTabSz="682749" eaLnBrk="0" hangingPunct="0">
              <a:defRPr/>
            </a:pPr>
            <a:r>
              <a:rPr lang="lv-LV" sz="1400" kern="0" dirty="0"/>
              <a:t>izvērtē VCAP izpildi un iesniedz MK </a:t>
            </a:r>
            <a:r>
              <a:rPr lang="lv-LV" sz="1400" dirty="0"/>
              <a:t>informatīvo ziņojumu</a:t>
            </a:r>
            <a:r>
              <a:rPr lang="en-GB" sz="1400" dirty="0"/>
              <a:t> </a:t>
            </a:r>
            <a:r>
              <a:rPr lang="lv-LV" sz="1400" kern="0" dirty="0"/>
              <a:t>un, ja nepieciešams,</a:t>
            </a:r>
          </a:p>
          <a:p>
            <a:pPr defTabSz="682749" eaLnBrk="0" hangingPunct="0">
              <a:defRPr/>
            </a:pPr>
            <a:r>
              <a:rPr lang="lv-LV" sz="1400" kern="0" dirty="0"/>
              <a:t>VCAP grozījumu</a:t>
            </a:r>
          </a:p>
          <a:p>
            <a:pPr defTabSz="682749" eaLnBrk="0" hangingPunct="0">
              <a:defRPr/>
            </a:pPr>
            <a:r>
              <a:rPr lang="lv-LV" sz="1400" dirty="0"/>
              <a:t>projektu</a:t>
            </a:r>
            <a:r>
              <a:rPr lang="lv-LV" sz="1400" kern="0" dirty="0"/>
              <a:t> līdz </a:t>
            </a:r>
            <a:r>
              <a:rPr lang="lv-LV" sz="1400" b="1" kern="0" dirty="0">
                <a:solidFill>
                  <a:srgbClr val="A8192D"/>
                </a:solidFill>
              </a:rPr>
              <a:t>1.</a:t>
            </a:r>
            <a:r>
              <a:rPr lang="lv-LV" sz="1400" b="1" dirty="0">
                <a:solidFill>
                  <a:srgbClr val="A8192D"/>
                </a:solidFill>
              </a:rPr>
              <a:t>maijam</a:t>
            </a:r>
            <a:endParaRPr lang="lv-LV" sz="1400" b="1" kern="0" dirty="0">
              <a:solidFill>
                <a:srgbClr val="A8192D"/>
              </a:solidFill>
            </a:endParaRPr>
          </a:p>
        </p:txBody>
      </p:sp>
      <p:sp>
        <p:nvSpPr>
          <p:cNvPr id="52" name="Rectangle 51">
            <a:extLst>
              <a:ext uri="{FF2B5EF4-FFF2-40B4-BE49-F238E27FC236}">
                <a16:creationId xmlns:a16="http://schemas.microsoft.com/office/drawing/2014/main" id="{754EAF21-8364-40B5-103F-C971798338FA}"/>
              </a:ext>
            </a:extLst>
          </p:cNvPr>
          <p:cNvSpPr>
            <a:spLocks noChangeArrowheads="1"/>
          </p:cNvSpPr>
          <p:nvPr/>
        </p:nvSpPr>
        <p:spPr bwMode="auto">
          <a:xfrm>
            <a:off x="8163771" y="3216114"/>
            <a:ext cx="1642937" cy="1656515"/>
          </a:xfrm>
          <a:prstGeom prst="rect">
            <a:avLst/>
          </a:prstGeom>
          <a:noFill/>
          <a:ln w="9525">
            <a:noFill/>
            <a:miter lim="800000"/>
            <a:headEnd/>
            <a:tailEnd/>
          </a:ln>
        </p:spPr>
        <p:txBody>
          <a:bodyPr vert="horz" wrap="square" lIns="0" tIns="0" rIns="0" bIns="0" numCol="1" anchor="t" anchorCtr="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2749" eaLnBrk="0" hangingPunct="0">
              <a:defRPr/>
            </a:pPr>
            <a:r>
              <a:rPr lang="lv-LV" sz="1400" kern="0" dirty="0"/>
              <a:t>Katastrofu pārvaldīšanas subjekti</a:t>
            </a:r>
            <a:r>
              <a:rPr lang="lv-LV" sz="1400" dirty="0"/>
              <a:t> </a:t>
            </a:r>
            <a:r>
              <a:rPr lang="lv-LV" sz="1400" kern="0" dirty="0"/>
              <a:t>sniedz priekšlikumus</a:t>
            </a:r>
            <a:r>
              <a:rPr lang="lv-LV" sz="1400" dirty="0"/>
              <a:t> </a:t>
            </a:r>
            <a:r>
              <a:rPr lang="lv-LV" sz="1400" kern="0" dirty="0"/>
              <a:t>par nepieciešamajiem</a:t>
            </a:r>
          </a:p>
          <a:p>
            <a:pPr defTabSz="682749" eaLnBrk="0" hangingPunct="0">
              <a:defRPr/>
            </a:pPr>
            <a:r>
              <a:rPr lang="lv-LV" sz="1400" kern="0" dirty="0"/>
              <a:t>grozījumiem VCAP</a:t>
            </a:r>
          </a:p>
          <a:p>
            <a:pPr defTabSz="682749" eaLnBrk="0" hangingPunct="0">
              <a:defRPr/>
            </a:pPr>
            <a:r>
              <a:rPr lang="lv-LV" sz="1400" kern="0" dirty="0" err="1"/>
              <a:t>Iekšlietu</a:t>
            </a:r>
            <a:r>
              <a:rPr lang="lv-LV" sz="1400" kern="0" dirty="0"/>
              <a:t> ministrijai</a:t>
            </a:r>
          </a:p>
          <a:p>
            <a:pPr defTabSz="682749" eaLnBrk="0" hangingPunct="0">
              <a:defRPr/>
            </a:pPr>
            <a:r>
              <a:rPr lang="lv-LV" sz="1400" b="1" kern="0" dirty="0">
                <a:solidFill>
                  <a:srgbClr val="A8192D"/>
                </a:solidFill>
              </a:rPr>
              <a:t>līdz </a:t>
            </a:r>
            <a:r>
              <a:rPr lang="lv-LV" sz="1400" b="1" dirty="0">
                <a:solidFill>
                  <a:srgbClr val="A8192D"/>
                </a:solidFill>
              </a:rPr>
              <a:t>20.janvārim</a:t>
            </a:r>
            <a:endParaRPr lang="lv-LV" sz="1400" b="1" kern="0" dirty="0">
              <a:solidFill>
                <a:srgbClr val="A8192D"/>
              </a:solidFill>
              <a:cs typeface="Arial" charset="0"/>
            </a:endParaRPr>
          </a:p>
        </p:txBody>
      </p:sp>
      <p:sp>
        <p:nvSpPr>
          <p:cNvPr id="53" name="Rectangle 52">
            <a:extLst>
              <a:ext uri="{FF2B5EF4-FFF2-40B4-BE49-F238E27FC236}">
                <a16:creationId xmlns:a16="http://schemas.microsoft.com/office/drawing/2014/main" id="{6E6AD103-92DC-77F5-2DD7-C9640CA704CA}"/>
              </a:ext>
            </a:extLst>
          </p:cNvPr>
          <p:cNvSpPr>
            <a:spLocks noChangeArrowheads="1"/>
          </p:cNvSpPr>
          <p:nvPr/>
        </p:nvSpPr>
        <p:spPr bwMode="auto">
          <a:xfrm>
            <a:off x="4414506" y="3976964"/>
            <a:ext cx="1282339" cy="414822"/>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2749" eaLnBrk="0" hangingPunct="0">
              <a:defRPr/>
            </a:pPr>
            <a:r>
              <a:rPr lang="lv-LV" sz="1400" kern="0" dirty="0">
                <a:cs typeface="Arial" charset="0"/>
              </a:rPr>
              <a:t>VCAP</a:t>
            </a:r>
          </a:p>
          <a:p>
            <a:pPr defTabSz="682749" eaLnBrk="0" hangingPunct="0">
              <a:defRPr/>
            </a:pPr>
            <a:r>
              <a:rPr lang="lv-LV" sz="1400" kern="0" dirty="0">
                <a:cs typeface="Arial" charset="0"/>
              </a:rPr>
              <a:t>apstiprina MK</a:t>
            </a:r>
          </a:p>
        </p:txBody>
      </p:sp>
      <p:sp>
        <p:nvSpPr>
          <p:cNvPr id="54" name="Rectangle 53">
            <a:extLst>
              <a:ext uri="{FF2B5EF4-FFF2-40B4-BE49-F238E27FC236}">
                <a16:creationId xmlns:a16="http://schemas.microsoft.com/office/drawing/2014/main" id="{4CD0B799-859D-8D06-4ACC-37DFFC5D70E2}"/>
              </a:ext>
            </a:extLst>
          </p:cNvPr>
          <p:cNvSpPr>
            <a:spLocks noChangeArrowheads="1"/>
          </p:cNvSpPr>
          <p:nvPr/>
        </p:nvSpPr>
        <p:spPr bwMode="auto">
          <a:xfrm>
            <a:off x="2528329" y="4256841"/>
            <a:ext cx="1490285" cy="1231576"/>
          </a:xfrm>
          <a:prstGeom prst="rect">
            <a:avLst/>
          </a:prstGeom>
          <a:noFill/>
          <a:ln w="9525">
            <a:noFill/>
            <a:miter lim="800000"/>
            <a:headEnd/>
            <a:tailEnd/>
          </a:ln>
        </p:spPr>
        <p:txBody>
          <a:bodyPr vert="horz" wrap="square" lIns="0" tIns="0" rIns="0" bIns="0" numCol="1" anchor="t" anchorCtr="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2749" eaLnBrk="0" hangingPunct="0">
              <a:defRPr/>
            </a:pPr>
            <a:r>
              <a:rPr lang="lv-LV" sz="1400" kern="0" dirty="0" err="1">
                <a:solidFill>
                  <a:schemeClr val="tx1"/>
                </a:solidFill>
              </a:rPr>
              <a:t>Iekšlietu</a:t>
            </a:r>
            <a:r>
              <a:rPr lang="lv-LV" sz="1400" kern="0" dirty="0">
                <a:solidFill>
                  <a:schemeClr val="tx1"/>
                </a:solidFill>
              </a:rPr>
              <a:t> ministrijas</a:t>
            </a:r>
          </a:p>
          <a:p>
            <a:pPr defTabSz="682749" eaLnBrk="0" hangingPunct="0">
              <a:defRPr/>
            </a:pPr>
            <a:r>
              <a:rPr lang="lv-LV" sz="1400" kern="0" dirty="0">
                <a:solidFill>
                  <a:schemeClr val="tx1"/>
                </a:solidFill>
              </a:rPr>
              <a:t>pakļautības iestāde</a:t>
            </a:r>
          </a:p>
          <a:p>
            <a:pPr defTabSz="682749" eaLnBrk="0" hangingPunct="0">
              <a:defRPr/>
            </a:pPr>
            <a:r>
              <a:rPr lang="lv-LV" sz="1400" kern="0" dirty="0">
                <a:solidFill>
                  <a:schemeClr val="tx1"/>
                </a:solidFill>
              </a:rPr>
              <a:t>VUGD, sadarbība ar</a:t>
            </a:r>
            <a:r>
              <a:rPr lang="en-GB" sz="1400" kern="0" dirty="0">
                <a:solidFill>
                  <a:schemeClr val="tx1"/>
                </a:solidFill>
              </a:rPr>
              <a:t> </a:t>
            </a:r>
            <a:r>
              <a:rPr lang="lv-LV" sz="1400" kern="0" dirty="0">
                <a:solidFill>
                  <a:schemeClr val="tx1"/>
                </a:solidFill>
              </a:rPr>
              <a:t>citām iestādēm izstrādā</a:t>
            </a:r>
          </a:p>
          <a:p>
            <a:pPr defTabSz="682749" eaLnBrk="0" hangingPunct="0">
              <a:defRPr/>
            </a:pPr>
            <a:r>
              <a:rPr lang="lv-LV" sz="1400" kern="0" dirty="0">
                <a:solidFill>
                  <a:schemeClr val="tx1"/>
                </a:solidFill>
              </a:rPr>
              <a:t>VCAP.</a:t>
            </a:r>
          </a:p>
        </p:txBody>
      </p:sp>
      <p:grpSp>
        <p:nvGrpSpPr>
          <p:cNvPr id="55" name="Group 54">
            <a:extLst>
              <a:ext uri="{FF2B5EF4-FFF2-40B4-BE49-F238E27FC236}">
                <a16:creationId xmlns:a16="http://schemas.microsoft.com/office/drawing/2014/main" id="{5A08E9D9-732E-C3C0-E6FC-71325A279E1C}"/>
              </a:ext>
            </a:extLst>
          </p:cNvPr>
          <p:cNvGrpSpPr/>
          <p:nvPr/>
        </p:nvGrpSpPr>
        <p:grpSpPr>
          <a:xfrm rot="16200000" flipH="1">
            <a:off x="7926659" y="3202595"/>
            <a:ext cx="108000" cy="249855"/>
            <a:chOff x="1056677" y="3860957"/>
            <a:chExt cx="108000" cy="252000"/>
          </a:xfrm>
        </p:grpSpPr>
        <p:cxnSp>
          <p:nvCxnSpPr>
            <p:cNvPr id="84" name="Straight Connector 83">
              <a:extLst>
                <a:ext uri="{FF2B5EF4-FFF2-40B4-BE49-F238E27FC236}">
                  <a16:creationId xmlns:a16="http://schemas.microsoft.com/office/drawing/2014/main" id="{EAFBB775-E192-4493-6DD2-71A33AE19A62}"/>
                </a:ext>
              </a:extLst>
            </p:cNvPr>
            <p:cNvCxnSpPr/>
            <p:nvPr/>
          </p:nvCxnSpPr>
          <p:spPr>
            <a:xfrm flipV="1">
              <a:off x="1110677" y="3968957"/>
              <a:ext cx="0" cy="144000"/>
            </a:xfrm>
            <a:prstGeom prst="line">
              <a:avLst/>
            </a:prstGeom>
            <a:ln w="19050" cap="rnd">
              <a:solidFill>
                <a:srgbClr val="A8192D"/>
              </a:solidFill>
              <a:prstDash val="sysDot"/>
            </a:ln>
          </p:spPr>
          <p:style>
            <a:lnRef idx="1">
              <a:schemeClr val="accent1"/>
            </a:lnRef>
            <a:fillRef idx="0">
              <a:schemeClr val="accent1"/>
            </a:fillRef>
            <a:effectRef idx="0">
              <a:schemeClr val="accent1"/>
            </a:effectRef>
            <a:fontRef idx="minor">
              <a:schemeClr val="tx1"/>
            </a:fontRef>
          </p:style>
        </p:cxnSp>
        <p:sp>
          <p:nvSpPr>
            <p:cNvPr id="85" name="Oval 84">
              <a:extLst>
                <a:ext uri="{FF2B5EF4-FFF2-40B4-BE49-F238E27FC236}">
                  <a16:creationId xmlns:a16="http://schemas.microsoft.com/office/drawing/2014/main" id="{C56A56B5-3B29-08D0-76E3-EAA99ED17DDB}"/>
                </a:ext>
              </a:extLst>
            </p:cNvPr>
            <p:cNvSpPr/>
            <p:nvPr/>
          </p:nvSpPr>
          <p:spPr bwMode="ltGray">
            <a:xfrm>
              <a:off x="1056677" y="3860957"/>
              <a:ext cx="108000" cy="108000"/>
            </a:xfrm>
            <a:prstGeom prst="ellipse">
              <a:avLst/>
            </a:prstGeom>
            <a:solidFill>
              <a:schemeClr val="bg1"/>
            </a:solidFill>
            <a:ln w="28575">
              <a:solidFill>
                <a:srgbClr val="A8192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grpSp>
        <p:nvGrpSpPr>
          <p:cNvPr id="56" name="Group 55">
            <a:extLst>
              <a:ext uri="{FF2B5EF4-FFF2-40B4-BE49-F238E27FC236}">
                <a16:creationId xmlns:a16="http://schemas.microsoft.com/office/drawing/2014/main" id="{AA7B7E6B-8319-0E2B-CC1C-1DB84B6C9107}"/>
              </a:ext>
            </a:extLst>
          </p:cNvPr>
          <p:cNvGrpSpPr/>
          <p:nvPr/>
        </p:nvGrpSpPr>
        <p:grpSpPr>
          <a:xfrm rot="16200000" flipH="1">
            <a:off x="2303756" y="4254298"/>
            <a:ext cx="108000" cy="249855"/>
            <a:chOff x="1056677" y="3860957"/>
            <a:chExt cx="108000" cy="252000"/>
          </a:xfrm>
        </p:grpSpPr>
        <p:cxnSp>
          <p:nvCxnSpPr>
            <p:cNvPr id="82" name="Straight Connector 81">
              <a:extLst>
                <a:ext uri="{FF2B5EF4-FFF2-40B4-BE49-F238E27FC236}">
                  <a16:creationId xmlns:a16="http://schemas.microsoft.com/office/drawing/2014/main" id="{6A8DF144-E4C6-4901-AF51-E70962D2E0EF}"/>
                </a:ext>
              </a:extLst>
            </p:cNvPr>
            <p:cNvCxnSpPr/>
            <p:nvPr/>
          </p:nvCxnSpPr>
          <p:spPr>
            <a:xfrm flipV="1">
              <a:off x="1110677" y="3968957"/>
              <a:ext cx="0" cy="144000"/>
            </a:xfrm>
            <a:prstGeom prst="line">
              <a:avLst/>
            </a:prstGeom>
            <a:ln w="19050" cap="rnd">
              <a:solidFill>
                <a:srgbClr val="A8192D"/>
              </a:solidFill>
              <a:prstDash val="sysDot"/>
            </a:ln>
          </p:spPr>
          <p:style>
            <a:lnRef idx="1">
              <a:schemeClr val="accent1"/>
            </a:lnRef>
            <a:fillRef idx="0">
              <a:schemeClr val="accent1"/>
            </a:fillRef>
            <a:effectRef idx="0">
              <a:schemeClr val="accent1"/>
            </a:effectRef>
            <a:fontRef idx="minor">
              <a:schemeClr val="tx1"/>
            </a:fontRef>
          </p:style>
        </p:cxnSp>
        <p:sp>
          <p:nvSpPr>
            <p:cNvPr id="83" name="Oval 82">
              <a:extLst>
                <a:ext uri="{FF2B5EF4-FFF2-40B4-BE49-F238E27FC236}">
                  <a16:creationId xmlns:a16="http://schemas.microsoft.com/office/drawing/2014/main" id="{098B0DEF-9C4C-D9EB-9ABE-77BB1C18543C}"/>
                </a:ext>
              </a:extLst>
            </p:cNvPr>
            <p:cNvSpPr/>
            <p:nvPr/>
          </p:nvSpPr>
          <p:spPr bwMode="ltGray">
            <a:xfrm>
              <a:off x="1056677" y="3860957"/>
              <a:ext cx="108000" cy="108000"/>
            </a:xfrm>
            <a:prstGeom prst="ellipse">
              <a:avLst/>
            </a:prstGeom>
            <a:solidFill>
              <a:schemeClr val="bg1"/>
            </a:solidFill>
            <a:ln w="28575">
              <a:solidFill>
                <a:srgbClr val="A8192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grpSp>
        <p:nvGrpSpPr>
          <p:cNvPr id="57" name="Group 56">
            <a:extLst>
              <a:ext uri="{FF2B5EF4-FFF2-40B4-BE49-F238E27FC236}">
                <a16:creationId xmlns:a16="http://schemas.microsoft.com/office/drawing/2014/main" id="{BA1ACCB5-893B-3A37-D18B-1A8EB31DFE03}"/>
              </a:ext>
            </a:extLst>
          </p:cNvPr>
          <p:cNvGrpSpPr/>
          <p:nvPr/>
        </p:nvGrpSpPr>
        <p:grpSpPr>
          <a:xfrm rot="16200000" flipH="1">
            <a:off x="9749731" y="1601730"/>
            <a:ext cx="108000" cy="349686"/>
            <a:chOff x="1056677" y="3860957"/>
            <a:chExt cx="108000" cy="352688"/>
          </a:xfrm>
        </p:grpSpPr>
        <p:cxnSp>
          <p:nvCxnSpPr>
            <p:cNvPr id="80" name="Straight Connector 79">
              <a:extLst>
                <a:ext uri="{FF2B5EF4-FFF2-40B4-BE49-F238E27FC236}">
                  <a16:creationId xmlns:a16="http://schemas.microsoft.com/office/drawing/2014/main" id="{C6EB53F4-DA12-4D3A-CEB6-63A8A0497EF2}"/>
                </a:ext>
              </a:extLst>
            </p:cNvPr>
            <p:cNvCxnSpPr/>
            <p:nvPr/>
          </p:nvCxnSpPr>
          <p:spPr>
            <a:xfrm flipV="1">
              <a:off x="1110678" y="3968957"/>
              <a:ext cx="0" cy="244688"/>
            </a:xfrm>
            <a:prstGeom prst="line">
              <a:avLst/>
            </a:prstGeom>
            <a:ln w="19050" cap="rnd">
              <a:solidFill>
                <a:srgbClr val="A8192D"/>
              </a:solidFill>
              <a:prstDash val="sysDot"/>
            </a:ln>
          </p:spPr>
          <p:style>
            <a:lnRef idx="1">
              <a:schemeClr val="accent1"/>
            </a:lnRef>
            <a:fillRef idx="0">
              <a:schemeClr val="accent1"/>
            </a:fillRef>
            <a:effectRef idx="0">
              <a:schemeClr val="accent1"/>
            </a:effectRef>
            <a:fontRef idx="minor">
              <a:schemeClr val="tx1"/>
            </a:fontRef>
          </p:style>
        </p:cxnSp>
        <p:sp>
          <p:nvSpPr>
            <p:cNvPr id="81" name="Oval 80">
              <a:extLst>
                <a:ext uri="{FF2B5EF4-FFF2-40B4-BE49-F238E27FC236}">
                  <a16:creationId xmlns:a16="http://schemas.microsoft.com/office/drawing/2014/main" id="{9DDD3AB8-FD12-B219-052F-DDA5F0DD77D3}"/>
                </a:ext>
              </a:extLst>
            </p:cNvPr>
            <p:cNvSpPr/>
            <p:nvPr/>
          </p:nvSpPr>
          <p:spPr bwMode="ltGray">
            <a:xfrm>
              <a:off x="1056677" y="3860957"/>
              <a:ext cx="108000" cy="108000"/>
            </a:xfrm>
            <a:prstGeom prst="ellipse">
              <a:avLst/>
            </a:prstGeom>
            <a:solidFill>
              <a:schemeClr val="bg1"/>
            </a:solidFill>
            <a:ln w="28575">
              <a:solidFill>
                <a:srgbClr val="A8192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grpSp>
        <p:nvGrpSpPr>
          <p:cNvPr id="58" name="Group 57">
            <a:extLst>
              <a:ext uri="{FF2B5EF4-FFF2-40B4-BE49-F238E27FC236}">
                <a16:creationId xmlns:a16="http://schemas.microsoft.com/office/drawing/2014/main" id="{6EC27B63-BDDA-61E7-C413-9296D3BA9668}"/>
              </a:ext>
            </a:extLst>
          </p:cNvPr>
          <p:cNvGrpSpPr/>
          <p:nvPr/>
        </p:nvGrpSpPr>
        <p:grpSpPr>
          <a:xfrm rot="16200000" flipH="1">
            <a:off x="4187904" y="3939766"/>
            <a:ext cx="108000" cy="249855"/>
            <a:chOff x="1056677" y="3860957"/>
            <a:chExt cx="108000" cy="252000"/>
          </a:xfrm>
        </p:grpSpPr>
        <p:cxnSp>
          <p:nvCxnSpPr>
            <p:cNvPr id="78" name="Straight Connector 77">
              <a:extLst>
                <a:ext uri="{FF2B5EF4-FFF2-40B4-BE49-F238E27FC236}">
                  <a16:creationId xmlns:a16="http://schemas.microsoft.com/office/drawing/2014/main" id="{8C1E9DCB-DC1F-5B4F-C68B-DC05F7ACA2E9}"/>
                </a:ext>
              </a:extLst>
            </p:cNvPr>
            <p:cNvCxnSpPr/>
            <p:nvPr/>
          </p:nvCxnSpPr>
          <p:spPr>
            <a:xfrm flipV="1">
              <a:off x="1110677" y="3968957"/>
              <a:ext cx="0" cy="144000"/>
            </a:xfrm>
            <a:prstGeom prst="line">
              <a:avLst/>
            </a:prstGeom>
            <a:ln w="19050" cap="rnd">
              <a:solidFill>
                <a:srgbClr val="A8192D"/>
              </a:solidFill>
              <a:prstDash val="sysDot"/>
            </a:ln>
          </p:spPr>
          <p:style>
            <a:lnRef idx="1">
              <a:schemeClr val="accent1"/>
            </a:lnRef>
            <a:fillRef idx="0">
              <a:schemeClr val="accent1"/>
            </a:fillRef>
            <a:effectRef idx="0">
              <a:schemeClr val="accent1"/>
            </a:effectRef>
            <a:fontRef idx="minor">
              <a:schemeClr val="tx1"/>
            </a:fontRef>
          </p:style>
        </p:cxnSp>
        <p:sp>
          <p:nvSpPr>
            <p:cNvPr id="79" name="Oval 78">
              <a:extLst>
                <a:ext uri="{FF2B5EF4-FFF2-40B4-BE49-F238E27FC236}">
                  <a16:creationId xmlns:a16="http://schemas.microsoft.com/office/drawing/2014/main" id="{937035FB-F9C7-E609-9E8C-BB770159949E}"/>
                </a:ext>
              </a:extLst>
            </p:cNvPr>
            <p:cNvSpPr/>
            <p:nvPr/>
          </p:nvSpPr>
          <p:spPr bwMode="ltGray">
            <a:xfrm>
              <a:off x="1056677" y="3860957"/>
              <a:ext cx="108000" cy="108000"/>
            </a:xfrm>
            <a:prstGeom prst="ellipse">
              <a:avLst/>
            </a:prstGeom>
            <a:solidFill>
              <a:schemeClr val="bg1"/>
            </a:solidFill>
            <a:ln w="28575">
              <a:solidFill>
                <a:srgbClr val="A8192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sp>
        <p:nvSpPr>
          <p:cNvPr id="59" name="Google Shape;1117;p86">
            <a:extLst>
              <a:ext uri="{FF2B5EF4-FFF2-40B4-BE49-F238E27FC236}">
                <a16:creationId xmlns:a16="http://schemas.microsoft.com/office/drawing/2014/main" id="{CE37DEFD-F7E1-1D17-896D-4B833690D0B7}"/>
              </a:ext>
            </a:extLst>
          </p:cNvPr>
          <p:cNvSpPr/>
          <p:nvPr/>
        </p:nvSpPr>
        <p:spPr>
          <a:xfrm>
            <a:off x="4731105" y="2678439"/>
            <a:ext cx="745817" cy="747345"/>
          </a:xfrm>
          <a:custGeom>
            <a:avLst/>
            <a:gdLst/>
            <a:ahLst/>
            <a:cxnLst/>
            <a:rect l="l" t="t" r="r" b="b"/>
            <a:pathLst>
              <a:path w="456085" h="455929" extrusionOk="0">
                <a:moveTo>
                  <a:pt x="456086" y="0"/>
                </a:moveTo>
                <a:lnTo>
                  <a:pt x="0" y="0"/>
                </a:lnTo>
                <a:lnTo>
                  <a:pt x="0" y="455930"/>
                </a:lnTo>
                <a:lnTo>
                  <a:pt x="126184" y="455930"/>
                </a:lnTo>
                <a:lnTo>
                  <a:pt x="126184" y="455930"/>
                </a:lnTo>
                <a:lnTo>
                  <a:pt x="126184" y="455930"/>
                </a:lnTo>
                <a:lnTo>
                  <a:pt x="455864" y="455930"/>
                </a:lnTo>
                <a:close/>
                <a:moveTo>
                  <a:pt x="19447" y="432785"/>
                </a:moveTo>
                <a:cubicBezTo>
                  <a:pt x="35283" y="417144"/>
                  <a:pt x="132487" y="320829"/>
                  <a:pt x="141609" y="311679"/>
                </a:cubicBezTo>
                <a:cubicBezTo>
                  <a:pt x="143667" y="309621"/>
                  <a:pt x="145409" y="307784"/>
                  <a:pt x="146929" y="306138"/>
                </a:cubicBezTo>
                <a:cubicBezTo>
                  <a:pt x="152377" y="300281"/>
                  <a:pt x="152852" y="299806"/>
                  <a:pt x="157920" y="299806"/>
                </a:cubicBezTo>
                <a:lnTo>
                  <a:pt x="254711" y="299806"/>
                </a:lnTo>
                <a:lnTo>
                  <a:pt x="255915" y="299806"/>
                </a:lnTo>
                <a:cubicBezTo>
                  <a:pt x="255915" y="299806"/>
                  <a:pt x="269471" y="298507"/>
                  <a:pt x="272923" y="305156"/>
                </a:cubicBezTo>
                <a:cubicBezTo>
                  <a:pt x="275172" y="310194"/>
                  <a:pt x="274855" y="316001"/>
                  <a:pt x="272068" y="320766"/>
                </a:cubicBezTo>
                <a:cubicBezTo>
                  <a:pt x="271403" y="321899"/>
                  <a:pt x="270516" y="322881"/>
                  <a:pt x="269471" y="323647"/>
                </a:cubicBezTo>
                <a:cubicBezTo>
                  <a:pt x="265322" y="324689"/>
                  <a:pt x="261046" y="325053"/>
                  <a:pt x="256802" y="324723"/>
                </a:cubicBezTo>
                <a:lnTo>
                  <a:pt x="253033" y="324723"/>
                </a:lnTo>
                <a:lnTo>
                  <a:pt x="167232" y="324723"/>
                </a:lnTo>
                <a:lnTo>
                  <a:pt x="167232" y="344195"/>
                </a:lnTo>
                <a:lnTo>
                  <a:pt x="253033" y="344195"/>
                </a:lnTo>
                <a:lnTo>
                  <a:pt x="256200" y="344195"/>
                </a:lnTo>
                <a:cubicBezTo>
                  <a:pt x="259842" y="344373"/>
                  <a:pt x="263485" y="344265"/>
                  <a:pt x="267095" y="343879"/>
                </a:cubicBezTo>
                <a:cubicBezTo>
                  <a:pt x="270389" y="343863"/>
                  <a:pt x="273620" y="343151"/>
                  <a:pt x="276597" y="341789"/>
                </a:cubicBezTo>
                <a:cubicBezTo>
                  <a:pt x="287303" y="338370"/>
                  <a:pt x="299750" y="330518"/>
                  <a:pt x="315523" y="313009"/>
                </a:cubicBezTo>
                <a:cubicBezTo>
                  <a:pt x="341494" y="284260"/>
                  <a:pt x="370316" y="257727"/>
                  <a:pt x="381180" y="247754"/>
                </a:cubicBezTo>
                <a:lnTo>
                  <a:pt x="383904" y="245221"/>
                </a:lnTo>
                <a:cubicBezTo>
                  <a:pt x="387198" y="242308"/>
                  <a:pt x="391474" y="240737"/>
                  <a:pt x="395876" y="240820"/>
                </a:cubicBezTo>
                <a:cubicBezTo>
                  <a:pt x="398442" y="240946"/>
                  <a:pt x="400849" y="242197"/>
                  <a:pt x="402401" y="244239"/>
                </a:cubicBezTo>
                <a:cubicBezTo>
                  <a:pt x="408514" y="251711"/>
                  <a:pt x="402401" y="260830"/>
                  <a:pt x="400881" y="262286"/>
                </a:cubicBezTo>
                <a:cubicBezTo>
                  <a:pt x="398220" y="265009"/>
                  <a:pt x="383968" y="278877"/>
                  <a:pt x="367466" y="294961"/>
                </a:cubicBezTo>
                <a:cubicBezTo>
                  <a:pt x="339436" y="322222"/>
                  <a:pt x="304564" y="356132"/>
                  <a:pt x="298071" y="362939"/>
                </a:cubicBezTo>
                <a:lnTo>
                  <a:pt x="297818" y="363224"/>
                </a:lnTo>
                <a:cubicBezTo>
                  <a:pt x="292497" y="368828"/>
                  <a:pt x="284420" y="377282"/>
                  <a:pt x="268267" y="377282"/>
                </a:cubicBezTo>
                <a:lnTo>
                  <a:pt x="178697" y="377282"/>
                </a:lnTo>
                <a:lnTo>
                  <a:pt x="118519" y="436521"/>
                </a:lnTo>
                <a:lnTo>
                  <a:pt x="19574" y="436521"/>
                </a:lnTo>
                <a:close/>
                <a:moveTo>
                  <a:pt x="436639" y="436395"/>
                </a:moveTo>
                <a:lnTo>
                  <a:pt x="146169" y="436395"/>
                </a:lnTo>
                <a:lnTo>
                  <a:pt x="186647" y="396627"/>
                </a:lnTo>
                <a:lnTo>
                  <a:pt x="268489" y="396627"/>
                </a:lnTo>
                <a:cubicBezTo>
                  <a:pt x="285307" y="396691"/>
                  <a:pt x="301270" y="389332"/>
                  <a:pt x="312166" y="376522"/>
                </a:cubicBezTo>
                <a:lnTo>
                  <a:pt x="312419" y="376237"/>
                </a:lnTo>
                <a:cubicBezTo>
                  <a:pt x="318753" y="369715"/>
                  <a:pt x="354829" y="334475"/>
                  <a:pt x="381275" y="308766"/>
                </a:cubicBezTo>
                <a:cubicBezTo>
                  <a:pt x="398537" y="291953"/>
                  <a:pt x="412188" y="278687"/>
                  <a:pt x="414975" y="275838"/>
                </a:cubicBezTo>
                <a:cubicBezTo>
                  <a:pt x="423780" y="266909"/>
                  <a:pt x="430431" y="247342"/>
                  <a:pt x="417699" y="231796"/>
                </a:cubicBezTo>
                <a:cubicBezTo>
                  <a:pt x="412726" y="225578"/>
                  <a:pt x="405378" y="221756"/>
                  <a:pt x="397428" y="221284"/>
                </a:cubicBezTo>
                <a:cubicBezTo>
                  <a:pt x="387673" y="220809"/>
                  <a:pt x="378140" y="224226"/>
                  <a:pt x="370887" y="230783"/>
                </a:cubicBezTo>
                <a:lnTo>
                  <a:pt x="368194" y="233252"/>
                </a:lnTo>
                <a:cubicBezTo>
                  <a:pt x="357172" y="243416"/>
                  <a:pt x="327843" y="270392"/>
                  <a:pt x="301302" y="299742"/>
                </a:cubicBezTo>
                <a:cubicBezTo>
                  <a:pt x="298610" y="302687"/>
                  <a:pt x="296076" y="305283"/>
                  <a:pt x="293701" y="307594"/>
                </a:cubicBezTo>
                <a:cubicBezTo>
                  <a:pt x="293289" y="303545"/>
                  <a:pt x="292148" y="299606"/>
                  <a:pt x="290311" y="295975"/>
                </a:cubicBezTo>
                <a:cubicBezTo>
                  <a:pt x="282583" y="281157"/>
                  <a:pt x="264340" y="279067"/>
                  <a:pt x="254205" y="280144"/>
                </a:cubicBezTo>
                <a:lnTo>
                  <a:pt x="157920" y="280144"/>
                </a:lnTo>
                <a:cubicBezTo>
                  <a:pt x="144364" y="280144"/>
                  <a:pt x="138916" y="285938"/>
                  <a:pt x="132582" y="292808"/>
                </a:cubicBezTo>
                <a:cubicBezTo>
                  <a:pt x="131188" y="294296"/>
                  <a:pt x="129636" y="295975"/>
                  <a:pt x="127768" y="297843"/>
                </a:cubicBezTo>
                <a:cubicBezTo>
                  <a:pt x="120134" y="305441"/>
                  <a:pt x="51151" y="373831"/>
                  <a:pt x="19352" y="405303"/>
                </a:cubicBezTo>
                <a:lnTo>
                  <a:pt x="19352" y="19440"/>
                </a:lnTo>
                <a:lnTo>
                  <a:pt x="436544" y="19440"/>
                </a:lnTo>
                <a:close/>
                <a:moveTo>
                  <a:pt x="235075" y="145486"/>
                </a:moveTo>
                <a:lnTo>
                  <a:pt x="235075" y="131618"/>
                </a:lnTo>
                <a:cubicBezTo>
                  <a:pt x="237165" y="132717"/>
                  <a:pt x="238622" y="134753"/>
                  <a:pt x="238970" y="137096"/>
                </a:cubicBezTo>
                <a:lnTo>
                  <a:pt x="238970" y="137539"/>
                </a:lnTo>
                <a:lnTo>
                  <a:pt x="250341" y="136146"/>
                </a:lnTo>
                <a:lnTo>
                  <a:pt x="250341" y="135639"/>
                </a:lnTo>
                <a:cubicBezTo>
                  <a:pt x="249770" y="131995"/>
                  <a:pt x="247965" y="128651"/>
                  <a:pt x="245273" y="126141"/>
                </a:cubicBezTo>
                <a:cubicBezTo>
                  <a:pt x="242391" y="123731"/>
                  <a:pt x="238812" y="122249"/>
                  <a:pt x="235075" y="121898"/>
                </a:cubicBezTo>
                <a:lnTo>
                  <a:pt x="235075" y="118035"/>
                </a:lnTo>
                <a:lnTo>
                  <a:pt x="228106" y="118035"/>
                </a:lnTo>
                <a:lnTo>
                  <a:pt x="228106" y="121898"/>
                </a:lnTo>
                <a:cubicBezTo>
                  <a:pt x="223926" y="122230"/>
                  <a:pt x="219967" y="124010"/>
                  <a:pt x="216957" y="126932"/>
                </a:cubicBezTo>
                <a:cubicBezTo>
                  <a:pt x="214076" y="129832"/>
                  <a:pt x="212492" y="133774"/>
                  <a:pt x="212587" y="137855"/>
                </a:cubicBezTo>
                <a:cubicBezTo>
                  <a:pt x="212492" y="141848"/>
                  <a:pt x="213854" y="145736"/>
                  <a:pt x="216451" y="148779"/>
                </a:cubicBezTo>
                <a:cubicBezTo>
                  <a:pt x="219618" y="152059"/>
                  <a:pt x="223672" y="154348"/>
                  <a:pt x="228106" y="155364"/>
                </a:cubicBezTo>
                <a:lnTo>
                  <a:pt x="228106" y="170277"/>
                </a:lnTo>
                <a:cubicBezTo>
                  <a:pt x="226903" y="169577"/>
                  <a:pt x="225826" y="168653"/>
                  <a:pt x="224939" y="167554"/>
                </a:cubicBezTo>
                <a:cubicBezTo>
                  <a:pt x="223767" y="166063"/>
                  <a:pt x="222944" y="164318"/>
                  <a:pt x="222564" y="162457"/>
                </a:cubicBezTo>
                <a:lnTo>
                  <a:pt x="222564" y="162013"/>
                </a:lnTo>
                <a:lnTo>
                  <a:pt x="210845" y="163217"/>
                </a:lnTo>
                <a:lnTo>
                  <a:pt x="210845" y="163723"/>
                </a:lnTo>
                <a:cubicBezTo>
                  <a:pt x="211383" y="168257"/>
                  <a:pt x="213410" y="172481"/>
                  <a:pt x="216641" y="175723"/>
                </a:cubicBezTo>
                <a:cubicBezTo>
                  <a:pt x="219808" y="178557"/>
                  <a:pt x="223767" y="180320"/>
                  <a:pt x="227980" y="180757"/>
                </a:cubicBezTo>
                <a:lnTo>
                  <a:pt x="227980" y="187818"/>
                </a:lnTo>
                <a:lnTo>
                  <a:pt x="234948" y="187818"/>
                </a:lnTo>
                <a:lnTo>
                  <a:pt x="234948" y="180567"/>
                </a:lnTo>
                <a:cubicBezTo>
                  <a:pt x="239635" y="180048"/>
                  <a:pt x="243974" y="177949"/>
                  <a:pt x="247300" y="174615"/>
                </a:cubicBezTo>
                <a:cubicBezTo>
                  <a:pt x="250341" y="171347"/>
                  <a:pt x="251988" y="167019"/>
                  <a:pt x="251892" y="162552"/>
                </a:cubicBezTo>
                <a:cubicBezTo>
                  <a:pt x="252051" y="158711"/>
                  <a:pt x="250721" y="154956"/>
                  <a:pt x="248218" y="152040"/>
                </a:cubicBezTo>
                <a:cubicBezTo>
                  <a:pt x="244513" y="148687"/>
                  <a:pt x="239984" y="146420"/>
                  <a:pt x="235075" y="145486"/>
                </a:cubicBezTo>
                <a:close/>
                <a:moveTo>
                  <a:pt x="228106" y="143270"/>
                </a:moveTo>
                <a:cubicBezTo>
                  <a:pt x="226934" y="142754"/>
                  <a:pt x="225889" y="141946"/>
                  <a:pt x="225098" y="140927"/>
                </a:cubicBezTo>
                <a:cubicBezTo>
                  <a:pt x="224306" y="139926"/>
                  <a:pt x="223862" y="138688"/>
                  <a:pt x="223862" y="137412"/>
                </a:cubicBezTo>
                <a:cubicBezTo>
                  <a:pt x="223862" y="136032"/>
                  <a:pt x="224337" y="134692"/>
                  <a:pt x="225193" y="133613"/>
                </a:cubicBezTo>
                <a:cubicBezTo>
                  <a:pt x="225984" y="132657"/>
                  <a:pt x="226966" y="131906"/>
                  <a:pt x="228106" y="131428"/>
                </a:cubicBezTo>
                <a:close/>
                <a:moveTo>
                  <a:pt x="239160" y="168599"/>
                </a:moveTo>
                <a:cubicBezTo>
                  <a:pt x="238083" y="169802"/>
                  <a:pt x="236658" y="170641"/>
                  <a:pt x="235075" y="171005"/>
                </a:cubicBezTo>
                <a:lnTo>
                  <a:pt x="235075" y="157264"/>
                </a:lnTo>
                <a:cubicBezTo>
                  <a:pt x="236721" y="157688"/>
                  <a:pt x="238242" y="158553"/>
                  <a:pt x="239445" y="159765"/>
                </a:cubicBezTo>
                <a:cubicBezTo>
                  <a:pt x="240459" y="160912"/>
                  <a:pt x="240997" y="162390"/>
                  <a:pt x="240966" y="163913"/>
                </a:cubicBezTo>
                <a:cubicBezTo>
                  <a:pt x="240997" y="165661"/>
                  <a:pt x="240364" y="167355"/>
                  <a:pt x="239160" y="168631"/>
                </a:cubicBezTo>
                <a:close/>
                <a:moveTo>
                  <a:pt x="263833" y="65793"/>
                </a:moveTo>
                <a:lnTo>
                  <a:pt x="225224" y="104389"/>
                </a:lnTo>
                <a:lnTo>
                  <a:pt x="211446" y="90616"/>
                </a:lnTo>
                <a:lnTo>
                  <a:pt x="224559" y="77508"/>
                </a:lnTo>
                <a:cubicBezTo>
                  <a:pt x="186457" y="82112"/>
                  <a:pt x="157762" y="114397"/>
                  <a:pt x="157666" y="152768"/>
                </a:cubicBezTo>
                <a:cubicBezTo>
                  <a:pt x="157730" y="174349"/>
                  <a:pt x="167137" y="194844"/>
                  <a:pt x="183448" y="208968"/>
                </a:cubicBezTo>
                <a:lnTo>
                  <a:pt x="172204" y="225147"/>
                </a:lnTo>
                <a:cubicBezTo>
                  <a:pt x="150635" y="207296"/>
                  <a:pt x="138156" y="180764"/>
                  <a:pt x="138124" y="152768"/>
                </a:cubicBezTo>
                <a:cubicBezTo>
                  <a:pt x="138061" y="103062"/>
                  <a:pt x="176290" y="61687"/>
                  <a:pt x="225858" y="57783"/>
                </a:cubicBezTo>
                <a:lnTo>
                  <a:pt x="225573" y="55123"/>
                </a:lnTo>
                <a:lnTo>
                  <a:pt x="211446" y="40970"/>
                </a:lnTo>
                <a:lnTo>
                  <a:pt x="225224" y="27198"/>
                </a:lnTo>
                <a:close/>
                <a:moveTo>
                  <a:pt x="237830" y="247279"/>
                </a:moveTo>
                <a:lnTo>
                  <a:pt x="237830" y="248292"/>
                </a:lnTo>
                <a:lnTo>
                  <a:pt x="251861" y="262318"/>
                </a:lnTo>
                <a:lnTo>
                  <a:pt x="238083" y="276091"/>
                </a:lnTo>
                <a:lnTo>
                  <a:pt x="199475" y="237495"/>
                </a:lnTo>
                <a:lnTo>
                  <a:pt x="238083" y="198868"/>
                </a:lnTo>
                <a:lnTo>
                  <a:pt x="251861" y="212641"/>
                </a:lnTo>
                <a:lnTo>
                  <a:pt x="236753" y="227743"/>
                </a:lnTo>
                <a:cubicBezTo>
                  <a:pt x="278307" y="226208"/>
                  <a:pt x="310740" y="191288"/>
                  <a:pt x="309188" y="149751"/>
                </a:cubicBezTo>
                <a:cubicBezTo>
                  <a:pt x="308333" y="125932"/>
                  <a:pt x="296202" y="103936"/>
                  <a:pt x="276534" y="90458"/>
                </a:cubicBezTo>
                <a:lnTo>
                  <a:pt x="287651" y="74469"/>
                </a:lnTo>
                <a:cubicBezTo>
                  <a:pt x="330694" y="104465"/>
                  <a:pt x="341273" y="163669"/>
                  <a:pt x="311279" y="206707"/>
                </a:cubicBezTo>
                <a:cubicBezTo>
                  <a:pt x="294397" y="230922"/>
                  <a:pt x="267190" y="245917"/>
                  <a:pt x="237703" y="247279"/>
                </a:cubicBezTo>
                <a:close/>
              </a:path>
            </a:pathLst>
          </a:custGeom>
          <a:solidFill>
            <a:srgbClr val="A8192D"/>
          </a:solidFill>
          <a:ln>
            <a:noFill/>
          </a:ln>
        </p:spPr>
        <p:txBody>
          <a:bodyPr spcFirstLastPara="1" wrap="square" lIns="91425" tIns="45700" rIns="91425" bIns="4570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rtl="0">
              <a:spcBef>
                <a:spcPts val="0"/>
              </a:spcBef>
              <a:spcAft>
                <a:spcPts val="0"/>
              </a:spcAft>
              <a:buNone/>
            </a:pPr>
            <a:endParaRPr lang="lv-LV" sz="1800">
              <a:solidFill>
                <a:schemeClr val="dk1"/>
              </a:solidFill>
              <a:latin typeface="Arial"/>
              <a:ea typeface="Arial"/>
              <a:cs typeface="Arial"/>
              <a:sym typeface="Arial"/>
            </a:endParaRPr>
          </a:p>
        </p:txBody>
      </p:sp>
      <p:sp>
        <p:nvSpPr>
          <p:cNvPr id="60" name="Google Shape;1243;p88">
            <a:extLst>
              <a:ext uri="{FF2B5EF4-FFF2-40B4-BE49-F238E27FC236}">
                <a16:creationId xmlns:a16="http://schemas.microsoft.com/office/drawing/2014/main" id="{F3A9469B-C6D4-CEE4-8E04-A57D05ED614E}"/>
              </a:ext>
            </a:extLst>
          </p:cNvPr>
          <p:cNvSpPr/>
          <p:nvPr/>
        </p:nvSpPr>
        <p:spPr>
          <a:xfrm>
            <a:off x="6597239" y="3770486"/>
            <a:ext cx="745817" cy="747345"/>
          </a:xfrm>
          <a:custGeom>
            <a:avLst/>
            <a:gdLst/>
            <a:ahLst/>
            <a:cxnLst/>
            <a:rect l="l" t="t" r="r" b="b"/>
            <a:pathLst>
              <a:path w="704" h="706" extrusionOk="0">
                <a:moveTo>
                  <a:pt x="0" y="0"/>
                </a:moveTo>
                <a:lnTo>
                  <a:pt x="0" y="706"/>
                </a:lnTo>
                <a:lnTo>
                  <a:pt x="704" y="706"/>
                </a:lnTo>
                <a:lnTo>
                  <a:pt x="704" y="0"/>
                </a:lnTo>
                <a:lnTo>
                  <a:pt x="0" y="0"/>
                </a:lnTo>
                <a:close/>
                <a:moveTo>
                  <a:pt x="673" y="675"/>
                </a:moveTo>
                <a:lnTo>
                  <a:pt x="31" y="675"/>
                </a:lnTo>
                <a:lnTo>
                  <a:pt x="31" y="31"/>
                </a:lnTo>
                <a:lnTo>
                  <a:pt x="673" y="31"/>
                </a:lnTo>
                <a:lnTo>
                  <a:pt x="673" y="675"/>
                </a:lnTo>
                <a:close/>
                <a:moveTo>
                  <a:pt x="617" y="93"/>
                </a:moveTo>
                <a:lnTo>
                  <a:pt x="87" y="93"/>
                </a:lnTo>
                <a:lnTo>
                  <a:pt x="87" y="309"/>
                </a:lnTo>
                <a:lnTo>
                  <a:pt x="617" y="309"/>
                </a:lnTo>
                <a:lnTo>
                  <a:pt x="617" y="93"/>
                </a:lnTo>
                <a:close/>
                <a:moveTo>
                  <a:pt x="587" y="278"/>
                </a:moveTo>
                <a:lnTo>
                  <a:pt x="117" y="278"/>
                </a:lnTo>
                <a:lnTo>
                  <a:pt x="117" y="124"/>
                </a:lnTo>
                <a:lnTo>
                  <a:pt x="587" y="124"/>
                </a:lnTo>
                <a:lnTo>
                  <a:pt x="587" y="278"/>
                </a:lnTo>
                <a:close/>
                <a:moveTo>
                  <a:pt x="191" y="357"/>
                </a:moveTo>
                <a:lnTo>
                  <a:pt x="87" y="357"/>
                </a:lnTo>
                <a:lnTo>
                  <a:pt x="87" y="461"/>
                </a:lnTo>
                <a:lnTo>
                  <a:pt x="191" y="461"/>
                </a:lnTo>
                <a:lnTo>
                  <a:pt x="191" y="357"/>
                </a:lnTo>
                <a:close/>
                <a:moveTo>
                  <a:pt x="160" y="430"/>
                </a:moveTo>
                <a:lnTo>
                  <a:pt x="117" y="430"/>
                </a:lnTo>
                <a:lnTo>
                  <a:pt x="117" y="387"/>
                </a:lnTo>
                <a:lnTo>
                  <a:pt x="160" y="387"/>
                </a:lnTo>
                <a:lnTo>
                  <a:pt x="160" y="430"/>
                </a:lnTo>
                <a:close/>
                <a:moveTo>
                  <a:pt x="230" y="461"/>
                </a:moveTo>
                <a:lnTo>
                  <a:pt x="332" y="461"/>
                </a:lnTo>
                <a:lnTo>
                  <a:pt x="332" y="357"/>
                </a:lnTo>
                <a:lnTo>
                  <a:pt x="230" y="357"/>
                </a:lnTo>
                <a:lnTo>
                  <a:pt x="230" y="461"/>
                </a:lnTo>
                <a:close/>
                <a:moveTo>
                  <a:pt x="259" y="387"/>
                </a:moveTo>
                <a:lnTo>
                  <a:pt x="302" y="387"/>
                </a:lnTo>
                <a:lnTo>
                  <a:pt x="302" y="430"/>
                </a:lnTo>
                <a:lnTo>
                  <a:pt x="259" y="430"/>
                </a:lnTo>
                <a:lnTo>
                  <a:pt x="259" y="387"/>
                </a:lnTo>
                <a:close/>
                <a:moveTo>
                  <a:pt x="372" y="461"/>
                </a:moveTo>
                <a:lnTo>
                  <a:pt x="474" y="461"/>
                </a:lnTo>
                <a:lnTo>
                  <a:pt x="474" y="357"/>
                </a:lnTo>
                <a:lnTo>
                  <a:pt x="372" y="357"/>
                </a:lnTo>
                <a:lnTo>
                  <a:pt x="372" y="461"/>
                </a:lnTo>
                <a:close/>
                <a:moveTo>
                  <a:pt x="402" y="387"/>
                </a:moveTo>
                <a:lnTo>
                  <a:pt x="445" y="387"/>
                </a:lnTo>
                <a:lnTo>
                  <a:pt x="445" y="430"/>
                </a:lnTo>
                <a:lnTo>
                  <a:pt x="402" y="430"/>
                </a:lnTo>
                <a:lnTo>
                  <a:pt x="402" y="387"/>
                </a:lnTo>
                <a:close/>
                <a:moveTo>
                  <a:pt x="513" y="461"/>
                </a:moveTo>
                <a:lnTo>
                  <a:pt x="617" y="461"/>
                </a:lnTo>
                <a:lnTo>
                  <a:pt x="617" y="357"/>
                </a:lnTo>
                <a:lnTo>
                  <a:pt x="513" y="357"/>
                </a:lnTo>
                <a:lnTo>
                  <a:pt x="513" y="461"/>
                </a:lnTo>
                <a:close/>
                <a:moveTo>
                  <a:pt x="544" y="387"/>
                </a:moveTo>
                <a:lnTo>
                  <a:pt x="587" y="387"/>
                </a:lnTo>
                <a:lnTo>
                  <a:pt x="587" y="430"/>
                </a:lnTo>
                <a:lnTo>
                  <a:pt x="544" y="430"/>
                </a:lnTo>
                <a:lnTo>
                  <a:pt x="544" y="387"/>
                </a:lnTo>
                <a:close/>
                <a:moveTo>
                  <a:pt x="191" y="509"/>
                </a:moveTo>
                <a:lnTo>
                  <a:pt x="87" y="509"/>
                </a:lnTo>
                <a:lnTo>
                  <a:pt x="87" y="613"/>
                </a:lnTo>
                <a:lnTo>
                  <a:pt x="191" y="613"/>
                </a:lnTo>
                <a:lnTo>
                  <a:pt x="191" y="509"/>
                </a:lnTo>
                <a:close/>
                <a:moveTo>
                  <a:pt x="160" y="582"/>
                </a:moveTo>
                <a:lnTo>
                  <a:pt x="117" y="582"/>
                </a:lnTo>
                <a:lnTo>
                  <a:pt x="117" y="539"/>
                </a:lnTo>
                <a:lnTo>
                  <a:pt x="160" y="539"/>
                </a:lnTo>
                <a:lnTo>
                  <a:pt x="160" y="582"/>
                </a:lnTo>
                <a:close/>
                <a:moveTo>
                  <a:pt x="230" y="613"/>
                </a:moveTo>
                <a:lnTo>
                  <a:pt x="332" y="613"/>
                </a:lnTo>
                <a:lnTo>
                  <a:pt x="332" y="509"/>
                </a:lnTo>
                <a:lnTo>
                  <a:pt x="230" y="509"/>
                </a:lnTo>
                <a:lnTo>
                  <a:pt x="230" y="613"/>
                </a:lnTo>
                <a:close/>
                <a:moveTo>
                  <a:pt x="259" y="539"/>
                </a:moveTo>
                <a:lnTo>
                  <a:pt x="302" y="539"/>
                </a:lnTo>
                <a:lnTo>
                  <a:pt x="302" y="582"/>
                </a:lnTo>
                <a:lnTo>
                  <a:pt x="259" y="582"/>
                </a:lnTo>
                <a:lnTo>
                  <a:pt x="259" y="539"/>
                </a:lnTo>
                <a:close/>
                <a:moveTo>
                  <a:pt x="372" y="613"/>
                </a:moveTo>
                <a:lnTo>
                  <a:pt x="474" y="613"/>
                </a:lnTo>
                <a:lnTo>
                  <a:pt x="474" y="509"/>
                </a:lnTo>
                <a:lnTo>
                  <a:pt x="372" y="509"/>
                </a:lnTo>
                <a:lnTo>
                  <a:pt x="372" y="613"/>
                </a:lnTo>
                <a:close/>
                <a:moveTo>
                  <a:pt x="402" y="539"/>
                </a:moveTo>
                <a:lnTo>
                  <a:pt x="445" y="539"/>
                </a:lnTo>
                <a:lnTo>
                  <a:pt x="445" y="582"/>
                </a:lnTo>
                <a:lnTo>
                  <a:pt x="402" y="582"/>
                </a:lnTo>
                <a:lnTo>
                  <a:pt x="402" y="539"/>
                </a:lnTo>
                <a:close/>
                <a:moveTo>
                  <a:pt x="513" y="613"/>
                </a:moveTo>
                <a:lnTo>
                  <a:pt x="617" y="613"/>
                </a:lnTo>
                <a:lnTo>
                  <a:pt x="617" y="509"/>
                </a:lnTo>
                <a:lnTo>
                  <a:pt x="513" y="509"/>
                </a:lnTo>
                <a:lnTo>
                  <a:pt x="513" y="613"/>
                </a:lnTo>
                <a:close/>
                <a:moveTo>
                  <a:pt x="544" y="539"/>
                </a:moveTo>
                <a:lnTo>
                  <a:pt x="587" y="539"/>
                </a:lnTo>
                <a:lnTo>
                  <a:pt x="587" y="582"/>
                </a:lnTo>
                <a:lnTo>
                  <a:pt x="544" y="582"/>
                </a:lnTo>
                <a:lnTo>
                  <a:pt x="544" y="539"/>
                </a:lnTo>
                <a:close/>
              </a:path>
            </a:pathLst>
          </a:custGeom>
          <a:solidFill>
            <a:srgbClr val="A8192D"/>
          </a:solidFill>
          <a:ln>
            <a:noFill/>
          </a:ln>
        </p:spPr>
        <p:txBody>
          <a:bodyPr spcFirstLastPara="1" wrap="square" lIns="91425" tIns="45700" rIns="91425" bIns="4570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700">
              <a:solidFill>
                <a:schemeClr val="accent1"/>
              </a:solidFill>
              <a:latin typeface="Arial"/>
              <a:ea typeface="Arial"/>
              <a:cs typeface="Arial"/>
              <a:sym typeface="Arial"/>
            </a:endParaRPr>
          </a:p>
        </p:txBody>
      </p:sp>
      <p:sp>
        <p:nvSpPr>
          <p:cNvPr id="61" name="Google Shape;1922;p95">
            <a:extLst>
              <a:ext uri="{FF2B5EF4-FFF2-40B4-BE49-F238E27FC236}">
                <a16:creationId xmlns:a16="http://schemas.microsoft.com/office/drawing/2014/main" id="{9BADE996-6B0E-D4E1-5041-CC505899D892}"/>
              </a:ext>
            </a:extLst>
          </p:cNvPr>
          <p:cNvSpPr/>
          <p:nvPr/>
        </p:nvSpPr>
        <p:spPr>
          <a:xfrm>
            <a:off x="1010298" y="3759614"/>
            <a:ext cx="745817" cy="747345"/>
          </a:xfrm>
          <a:custGeom>
            <a:avLst/>
            <a:gdLst/>
            <a:ahLst/>
            <a:cxnLst/>
            <a:rect l="l" t="t" r="r" b="b"/>
            <a:pathLst>
              <a:path w="576" h="576" extrusionOk="0">
                <a:moveTo>
                  <a:pt x="127" y="486"/>
                </a:moveTo>
                <a:cubicBezTo>
                  <a:pt x="145" y="486"/>
                  <a:pt x="159" y="501"/>
                  <a:pt x="159" y="519"/>
                </a:cubicBezTo>
                <a:cubicBezTo>
                  <a:pt x="159" y="537"/>
                  <a:pt x="145" y="552"/>
                  <a:pt x="127" y="552"/>
                </a:cubicBezTo>
                <a:cubicBezTo>
                  <a:pt x="108" y="552"/>
                  <a:pt x="94" y="537"/>
                  <a:pt x="94" y="519"/>
                </a:cubicBezTo>
                <a:cubicBezTo>
                  <a:pt x="94" y="501"/>
                  <a:pt x="108" y="486"/>
                  <a:pt x="127" y="486"/>
                </a:cubicBezTo>
                <a:moveTo>
                  <a:pt x="127" y="461"/>
                </a:moveTo>
                <a:cubicBezTo>
                  <a:pt x="95" y="461"/>
                  <a:pt x="69" y="487"/>
                  <a:pt x="69" y="519"/>
                </a:cubicBezTo>
                <a:cubicBezTo>
                  <a:pt x="69" y="551"/>
                  <a:pt x="95" y="576"/>
                  <a:pt x="127" y="576"/>
                </a:cubicBezTo>
                <a:cubicBezTo>
                  <a:pt x="158" y="576"/>
                  <a:pt x="184" y="551"/>
                  <a:pt x="184" y="519"/>
                </a:cubicBezTo>
                <a:cubicBezTo>
                  <a:pt x="184" y="487"/>
                  <a:pt x="158" y="461"/>
                  <a:pt x="127" y="461"/>
                </a:cubicBezTo>
                <a:close/>
                <a:moveTo>
                  <a:pt x="441" y="486"/>
                </a:moveTo>
                <a:cubicBezTo>
                  <a:pt x="459" y="486"/>
                  <a:pt x="474" y="501"/>
                  <a:pt x="474" y="519"/>
                </a:cubicBezTo>
                <a:cubicBezTo>
                  <a:pt x="474" y="537"/>
                  <a:pt x="459" y="552"/>
                  <a:pt x="441" y="552"/>
                </a:cubicBezTo>
                <a:cubicBezTo>
                  <a:pt x="423" y="552"/>
                  <a:pt x="408" y="537"/>
                  <a:pt x="408" y="519"/>
                </a:cubicBezTo>
                <a:cubicBezTo>
                  <a:pt x="408" y="501"/>
                  <a:pt x="423" y="486"/>
                  <a:pt x="441" y="486"/>
                </a:cubicBezTo>
                <a:moveTo>
                  <a:pt x="441" y="461"/>
                </a:moveTo>
                <a:cubicBezTo>
                  <a:pt x="409" y="461"/>
                  <a:pt x="384" y="487"/>
                  <a:pt x="384" y="519"/>
                </a:cubicBezTo>
                <a:cubicBezTo>
                  <a:pt x="384" y="551"/>
                  <a:pt x="409" y="576"/>
                  <a:pt x="441" y="576"/>
                </a:cubicBezTo>
                <a:cubicBezTo>
                  <a:pt x="473" y="576"/>
                  <a:pt x="499" y="551"/>
                  <a:pt x="499" y="519"/>
                </a:cubicBezTo>
                <a:cubicBezTo>
                  <a:pt x="499" y="487"/>
                  <a:pt x="473" y="461"/>
                  <a:pt x="441" y="461"/>
                </a:cubicBezTo>
                <a:close/>
                <a:moveTo>
                  <a:pt x="576" y="421"/>
                </a:moveTo>
                <a:cubicBezTo>
                  <a:pt x="25" y="421"/>
                  <a:pt x="25" y="421"/>
                  <a:pt x="25" y="421"/>
                </a:cubicBezTo>
                <a:cubicBezTo>
                  <a:pt x="25" y="0"/>
                  <a:pt x="25" y="0"/>
                  <a:pt x="25" y="0"/>
                </a:cubicBezTo>
                <a:cubicBezTo>
                  <a:pt x="0" y="0"/>
                  <a:pt x="0" y="0"/>
                  <a:pt x="0" y="0"/>
                </a:cubicBezTo>
                <a:cubicBezTo>
                  <a:pt x="0" y="446"/>
                  <a:pt x="0" y="446"/>
                  <a:pt x="0" y="446"/>
                </a:cubicBezTo>
                <a:cubicBezTo>
                  <a:pt x="576" y="446"/>
                  <a:pt x="576" y="446"/>
                  <a:pt x="576" y="446"/>
                </a:cubicBezTo>
                <a:lnTo>
                  <a:pt x="576" y="421"/>
                </a:lnTo>
                <a:close/>
                <a:moveTo>
                  <a:pt x="404" y="25"/>
                </a:moveTo>
                <a:cubicBezTo>
                  <a:pt x="404" y="164"/>
                  <a:pt x="404" y="164"/>
                  <a:pt x="404" y="164"/>
                </a:cubicBezTo>
                <a:cubicBezTo>
                  <a:pt x="72" y="164"/>
                  <a:pt x="72" y="164"/>
                  <a:pt x="72" y="164"/>
                </a:cubicBezTo>
                <a:cubicBezTo>
                  <a:pt x="72" y="25"/>
                  <a:pt x="72" y="25"/>
                  <a:pt x="72" y="25"/>
                </a:cubicBezTo>
                <a:cubicBezTo>
                  <a:pt x="404" y="25"/>
                  <a:pt x="404" y="25"/>
                  <a:pt x="404" y="25"/>
                </a:cubicBezTo>
                <a:moveTo>
                  <a:pt x="429" y="0"/>
                </a:moveTo>
                <a:cubicBezTo>
                  <a:pt x="48" y="0"/>
                  <a:pt x="48" y="0"/>
                  <a:pt x="48" y="0"/>
                </a:cubicBezTo>
                <a:cubicBezTo>
                  <a:pt x="48" y="188"/>
                  <a:pt x="48" y="188"/>
                  <a:pt x="48" y="188"/>
                </a:cubicBezTo>
                <a:cubicBezTo>
                  <a:pt x="429" y="188"/>
                  <a:pt x="429" y="188"/>
                  <a:pt x="429" y="188"/>
                </a:cubicBezTo>
                <a:cubicBezTo>
                  <a:pt x="429" y="0"/>
                  <a:pt x="429" y="0"/>
                  <a:pt x="429" y="0"/>
                </a:cubicBezTo>
                <a:close/>
                <a:moveTo>
                  <a:pt x="494" y="236"/>
                </a:moveTo>
                <a:cubicBezTo>
                  <a:pt x="494" y="375"/>
                  <a:pt x="494" y="375"/>
                  <a:pt x="494" y="375"/>
                </a:cubicBezTo>
                <a:cubicBezTo>
                  <a:pt x="72" y="375"/>
                  <a:pt x="72" y="375"/>
                  <a:pt x="72" y="375"/>
                </a:cubicBezTo>
                <a:cubicBezTo>
                  <a:pt x="72" y="236"/>
                  <a:pt x="72" y="236"/>
                  <a:pt x="72" y="236"/>
                </a:cubicBezTo>
                <a:cubicBezTo>
                  <a:pt x="494" y="236"/>
                  <a:pt x="494" y="236"/>
                  <a:pt x="494" y="236"/>
                </a:cubicBezTo>
                <a:moveTo>
                  <a:pt x="519" y="211"/>
                </a:moveTo>
                <a:cubicBezTo>
                  <a:pt x="48" y="211"/>
                  <a:pt x="48" y="211"/>
                  <a:pt x="48" y="211"/>
                </a:cubicBezTo>
                <a:cubicBezTo>
                  <a:pt x="48" y="399"/>
                  <a:pt x="48" y="399"/>
                  <a:pt x="48" y="399"/>
                </a:cubicBezTo>
                <a:cubicBezTo>
                  <a:pt x="519" y="399"/>
                  <a:pt x="519" y="399"/>
                  <a:pt x="519" y="399"/>
                </a:cubicBezTo>
                <a:cubicBezTo>
                  <a:pt x="519" y="211"/>
                  <a:pt x="519" y="211"/>
                  <a:pt x="519" y="211"/>
                </a:cubicBezTo>
                <a:close/>
                <a:moveTo>
                  <a:pt x="145" y="119"/>
                </a:moveTo>
                <a:cubicBezTo>
                  <a:pt x="98" y="119"/>
                  <a:pt x="98" y="119"/>
                  <a:pt x="98" y="119"/>
                </a:cubicBezTo>
                <a:cubicBezTo>
                  <a:pt x="98" y="144"/>
                  <a:pt x="98" y="144"/>
                  <a:pt x="98" y="144"/>
                </a:cubicBezTo>
                <a:cubicBezTo>
                  <a:pt x="145" y="144"/>
                  <a:pt x="145" y="144"/>
                  <a:pt x="145" y="144"/>
                </a:cubicBezTo>
                <a:lnTo>
                  <a:pt x="145" y="119"/>
                </a:lnTo>
                <a:close/>
                <a:moveTo>
                  <a:pt x="145" y="330"/>
                </a:moveTo>
                <a:cubicBezTo>
                  <a:pt x="98" y="330"/>
                  <a:pt x="98" y="330"/>
                  <a:pt x="98" y="330"/>
                </a:cubicBezTo>
                <a:cubicBezTo>
                  <a:pt x="98" y="355"/>
                  <a:pt x="98" y="355"/>
                  <a:pt x="98" y="355"/>
                </a:cubicBezTo>
                <a:cubicBezTo>
                  <a:pt x="145" y="355"/>
                  <a:pt x="145" y="355"/>
                  <a:pt x="145" y="355"/>
                </a:cubicBezTo>
                <a:lnTo>
                  <a:pt x="145" y="330"/>
                </a:lnTo>
                <a:close/>
              </a:path>
            </a:pathLst>
          </a:custGeom>
          <a:solidFill>
            <a:srgbClr val="A8192D"/>
          </a:solidFill>
          <a:ln>
            <a:noFill/>
          </a:ln>
        </p:spPr>
        <p:txBody>
          <a:bodyPr spcFirstLastPara="1" wrap="square" lIns="91425" tIns="45700" rIns="91425" bIns="4570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1800">
              <a:solidFill>
                <a:schemeClr val="dk1"/>
              </a:solidFill>
              <a:latin typeface="Arial"/>
              <a:ea typeface="Arial"/>
              <a:cs typeface="Arial"/>
              <a:sym typeface="Arial"/>
            </a:endParaRPr>
          </a:p>
        </p:txBody>
      </p:sp>
      <p:sp>
        <p:nvSpPr>
          <p:cNvPr id="62" name="Rectangle 61">
            <a:extLst>
              <a:ext uri="{FF2B5EF4-FFF2-40B4-BE49-F238E27FC236}">
                <a16:creationId xmlns:a16="http://schemas.microsoft.com/office/drawing/2014/main" id="{5FAADB15-4E21-3C09-8DC6-C494DF454908}"/>
              </a:ext>
            </a:extLst>
          </p:cNvPr>
          <p:cNvSpPr>
            <a:spLocks noChangeArrowheads="1"/>
          </p:cNvSpPr>
          <p:nvPr/>
        </p:nvSpPr>
        <p:spPr bwMode="auto">
          <a:xfrm>
            <a:off x="6251919" y="2672692"/>
            <a:ext cx="1403080" cy="829644"/>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2749" eaLnBrk="0" hangingPunct="0">
              <a:defRPr/>
            </a:pPr>
            <a:r>
              <a:rPr lang="lv-LV" sz="1400" kern="0" dirty="0">
                <a:cs typeface="Arial" charset="0"/>
              </a:rPr>
              <a:t>Katastrofu</a:t>
            </a:r>
          </a:p>
          <a:p>
            <a:pPr defTabSz="682749" eaLnBrk="0" hangingPunct="0">
              <a:defRPr/>
            </a:pPr>
            <a:r>
              <a:rPr lang="lv-LV" sz="1400" kern="0" dirty="0">
                <a:cs typeface="Arial" charset="0"/>
              </a:rPr>
              <a:t>pārvaldīšanas</a:t>
            </a:r>
          </a:p>
          <a:p>
            <a:pPr defTabSz="682749" eaLnBrk="0" hangingPunct="0">
              <a:defRPr/>
            </a:pPr>
            <a:r>
              <a:rPr lang="lv-LV" sz="1400" kern="0" dirty="0"/>
              <a:t>subjekti izvērtē</a:t>
            </a:r>
          </a:p>
          <a:p>
            <a:pPr defTabSz="682749" eaLnBrk="0" hangingPunct="0">
              <a:defRPr/>
            </a:pPr>
            <a:r>
              <a:rPr lang="lv-LV" sz="1400" dirty="0"/>
              <a:t>VCAP </a:t>
            </a:r>
            <a:r>
              <a:rPr lang="lv-LV" sz="1400" kern="0" dirty="0"/>
              <a:t>izpildi.</a:t>
            </a:r>
          </a:p>
        </p:txBody>
      </p:sp>
      <p:grpSp>
        <p:nvGrpSpPr>
          <p:cNvPr id="63" name="Group 62">
            <a:extLst>
              <a:ext uri="{FF2B5EF4-FFF2-40B4-BE49-F238E27FC236}">
                <a16:creationId xmlns:a16="http://schemas.microsoft.com/office/drawing/2014/main" id="{1B8D2600-D139-04F3-5D68-144782AFE9F1}"/>
              </a:ext>
            </a:extLst>
          </p:cNvPr>
          <p:cNvGrpSpPr/>
          <p:nvPr/>
        </p:nvGrpSpPr>
        <p:grpSpPr>
          <a:xfrm rot="16200000" flipH="1">
            <a:off x="6032937" y="2653897"/>
            <a:ext cx="108000" cy="249855"/>
            <a:chOff x="1056677" y="3860957"/>
            <a:chExt cx="108000" cy="252000"/>
          </a:xfrm>
        </p:grpSpPr>
        <p:cxnSp>
          <p:nvCxnSpPr>
            <p:cNvPr id="76" name="Straight Connector 75">
              <a:extLst>
                <a:ext uri="{FF2B5EF4-FFF2-40B4-BE49-F238E27FC236}">
                  <a16:creationId xmlns:a16="http://schemas.microsoft.com/office/drawing/2014/main" id="{0F56C191-0EF8-22B4-FD0F-0002FE86B29A}"/>
                </a:ext>
              </a:extLst>
            </p:cNvPr>
            <p:cNvCxnSpPr/>
            <p:nvPr/>
          </p:nvCxnSpPr>
          <p:spPr>
            <a:xfrm flipV="1">
              <a:off x="1110677" y="3968957"/>
              <a:ext cx="0" cy="144000"/>
            </a:xfrm>
            <a:prstGeom prst="line">
              <a:avLst/>
            </a:prstGeom>
            <a:ln w="19050" cap="rnd">
              <a:solidFill>
                <a:srgbClr val="A8192D"/>
              </a:solidFill>
              <a:prstDash val="sysDot"/>
            </a:ln>
          </p:spPr>
          <p:style>
            <a:lnRef idx="1">
              <a:schemeClr val="accent1"/>
            </a:lnRef>
            <a:fillRef idx="0">
              <a:schemeClr val="accent1"/>
            </a:fillRef>
            <a:effectRef idx="0">
              <a:schemeClr val="accent1"/>
            </a:effectRef>
            <a:fontRef idx="minor">
              <a:schemeClr val="tx1"/>
            </a:fontRef>
          </p:style>
        </p:cxnSp>
        <p:sp>
          <p:nvSpPr>
            <p:cNvPr id="77" name="Oval 76">
              <a:extLst>
                <a:ext uri="{FF2B5EF4-FFF2-40B4-BE49-F238E27FC236}">
                  <a16:creationId xmlns:a16="http://schemas.microsoft.com/office/drawing/2014/main" id="{4C7DD389-13B5-118B-D106-622F87A38A04}"/>
                </a:ext>
              </a:extLst>
            </p:cNvPr>
            <p:cNvSpPr/>
            <p:nvPr/>
          </p:nvSpPr>
          <p:spPr bwMode="ltGray">
            <a:xfrm>
              <a:off x="1056677" y="3860957"/>
              <a:ext cx="108000" cy="108000"/>
            </a:xfrm>
            <a:prstGeom prst="ellipse">
              <a:avLst/>
            </a:prstGeom>
            <a:solidFill>
              <a:schemeClr val="bg1"/>
            </a:solidFill>
            <a:ln w="28575">
              <a:solidFill>
                <a:srgbClr val="A8192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grpSp>
        <p:nvGrpSpPr>
          <p:cNvPr id="64" name="Google Shape;1359;p89">
            <a:extLst>
              <a:ext uri="{FF2B5EF4-FFF2-40B4-BE49-F238E27FC236}">
                <a16:creationId xmlns:a16="http://schemas.microsoft.com/office/drawing/2014/main" id="{61A85F62-FF91-BD23-93B9-59A5FDE686AE}"/>
              </a:ext>
            </a:extLst>
          </p:cNvPr>
          <p:cNvGrpSpPr/>
          <p:nvPr/>
        </p:nvGrpSpPr>
        <p:grpSpPr>
          <a:xfrm>
            <a:off x="8463405" y="1939524"/>
            <a:ext cx="745817" cy="747345"/>
            <a:chOff x="3530517" y="5322517"/>
            <a:chExt cx="457200" cy="457200"/>
          </a:xfrm>
          <a:solidFill>
            <a:srgbClr val="A8192D"/>
          </a:solidFill>
        </p:grpSpPr>
        <p:sp>
          <p:nvSpPr>
            <p:cNvPr id="72" name="Google Shape;1360;p89">
              <a:extLst>
                <a:ext uri="{FF2B5EF4-FFF2-40B4-BE49-F238E27FC236}">
                  <a16:creationId xmlns:a16="http://schemas.microsoft.com/office/drawing/2014/main" id="{450C77C8-E24B-6C4B-992F-DDBCD1674E1B}"/>
                </a:ext>
              </a:extLst>
            </p:cNvPr>
            <p:cNvSpPr/>
            <p:nvPr/>
          </p:nvSpPr>
          <p:spPr>
            <a:xfrm>
              <a:off x="3530517" y="5322517"/>
              <a:ext cx="457200" cy="457200"/>
            </a:xfrm>
            <a:custGeom>
              <a:avLst/>
              <a:gdLst/>
              <a:ahLst/>
              <a:cxnLst/>
              <a:rect l="l" t="t" r="r" b="b"/>
              <a:pathLst>
                <a:path w="457200" h="457200" extrusionOk="0">
                  <a:moveTo>
                    <a:pt x="0" y="0"/>
                  </a:moveTo>
                  <a:lnTo>
                    <a:pt x="0" y="457200"/>
                  </a:lnTo>
                  <a:lnTo>
                    <a:pt x="457200" y="457200"/>
                  </a:lnTo>
                  <a:lnTo>
                    <a:pt x="457200" y="0"/>
                  </a:lnTo>
                  <a:close/>
                  <a:moveTo>
                    <a:pt x="437706" y="437706"/>
                  </a:moveTo>
                  <a:lnTo>
                    <a:pt x="19495" y="437706"/>
                  </a:lnTo>
                  <a:lnTo>
                    <a:pt x="19495" y="19495"/>
                  </a:lnTo>
                  <a:lnTo>
                    <a:pt x="437706" y="19495"/>
                  </a:lnTo>
                  <a:close/>
                </a:path>
              </a:pathLst>
            </a:custGeom>
            <a:grpFill/>
            <a:ln>
              <a:noFill/>
            </a:ln>
          </p:spPr>
          <p:txBody>
            <a:bodyPr spcFirstLastPara="1" wrap="square" lIns="91425" tIns="45700" rIns="91425" bIns="4570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700">
                <a:solidFill>
                  <a:schemeClr val="accent1"/>
                </a:solidFill>
                <a:latin typeface="Arial"/>
                <a:ea typeface="Arial"/>
                <a:cs typeface="Arial"/>
                <a:sym typeface="Arial"/>
              </a:endParaRPr>
            </a:p>
          </p:txBody>
        </p:sp>
        <p:sp>
          <p:nvSpPr>
            <p:cNvPr id="73" name="Google Shape;1361;p89">
              <a:extLst>
                <a:ext uri="{FF2B5EF4-FFF2-40B4-BE49-F238E27FC236}">
                  <a16:creationId xmlns:a16="http://schemas.microsoft.com/office/drawing/2014/main" id="{E5E98DE4-279E-5BBE-74E5-9729F7F2F2FB}"/>
                </a:ext>
              </a:extLst>
            </p:cNvPr>
            <p:cNvSpPr/>
            <p:nvPr/>
          </p:nvSpPr>
          <p:spPr>
            <a:xfrm>
              <a:off x="3618337" y="5360165"/>
              <a:ext cx="142811" cy="181204"/>
            </a:xfrm>
            <a:custGeom>
              <a:avLst/>
              <a:gdLst/>
              <a:ahLst/>
              <a:cxnLst/>
              <a:rect l="l" t="t" r="r" b="b"/>
              <a:pathLst>
                <a:path w="142811" h="181204" extrusionOk="0">
                  <a:moveTo>
                    <a:pt x="5366" y="62714"/>
                  </a:moveTo>
                  <a:cubicBezTo>
                    <a:pt x="35985" y="22756"/>
                    <a:pt x="83616" y="-471"/>
                    <a:pt x="133953" y="7"/>
                  </a:cubicBezTo>
                  <a:lnTo>
                    <a:pt x="142812" y="7"/>
                  </a:lnTo>
                  <a:lnTo>
                    <a:pt x="142812" y="181205"/>
                  </a:lnTo>
                  <a:lnTo>
                    <a:pt x="121730" y="164822"/>
                  </a:lnTo>
                  <a:lnTo>
                    <a:pt x="0" y="69953"/>
                  </a:lnTo>
                  <a:close/>
                  <a:moveTo>
                    <a:pt x="25019" y="66809"/>
                  </a:moveTo>
                  <a:lnTo>
                    <a:pt x="125063" y="144978"/>
                  </a:lnTo>
                  <a:lnTo>
                    <a:pt x="125063" y="17978"/>
                  </a:lnTo>
                  <a:cubicBezTo>
                    <a:pt x="86472" y="20012"/>
                    <a:pt x="50364" y="37637"/>
                    <a:pt x="25019" y="66809"/>
                  </a:cubicBezTo>
                  <a:close/>
                </a:path>
              </a:pathLst>
            </a:custGeom>
            <a:grpFill/>
            <a:ln>
              <a:noFill/>
            </a:ln>
          </p:spPr>
          <p:txBody>
            <a:bodyPr spcFirstLastPara="1" wrap="square" lIns="91425" tIns="45700" rIns="91425" bIns="4570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700">
                <a:solidFill>
                  <a:schemeClr val="accent1"/>
                </a:solidFill>
                <a:latin typeface="Arial"/>
                <a:ea typeface="Arial"/>
                <a:cs typeface="Arial"/>
                <a:sym typeface="Arial"/>
              </a:endParaRPr>
            </a:p>
          </p:txBody>
        </p:sp>
        <p:sp>
          <p:nvSpPr>
            <p:cNvPr id="74" name="Google Shape;1362;p89">
              <a:extLst>
                <a:ext uri="{FF2B5EF4-FFF2-40B4-BE49-F238E27FC236}">
                  <a16:creationId xmlns:a16="http://schemas.microsoft.com/office/drawing/2014/main" id="{33DA4FEA-714D-2631-251A-8C9959A255E3}"/>
                </a:ext>
              </a:extLst>
            </p:cNvPr>
            <p:cNvSpPr/>
            <p:nvPr/>
          </p:nvSpPr>
          <p:spPr>
            <a:xfrm>
              <a:off x="3707809" y="5412274"/>
              <a:ext cx="240284" cy="326379"/>
            </a:xfrm>
            <a:custGeom>
              <a:avLst/>
              <a:gdLst/>
              <a:ahLst/>
              <a:cxnLst/>
              <a:rect l="l" t="t" r="r" b="b"/>
              <a:pathLst>
                <a:path w="240284" h="326379" extrusionOk="0">
                  <a:moveTo>
                    <a:pt x="0" y="307562"/>
                  </a:moveTo>
                  <a:lnTo>
                    <a:pt x="68231" y="161068"/>
                  </a:lnTo>
                  <a:lnTo>
                    <a:pt x="68231" y="0"/>
                  </a:lnTo>
                  <a:lnTo>
                    <a:pt x="77089" y="0"/>
                  </a:lnTo>
                  <a:cubicBezTo>
                    <a:pt x="151384" y="93"/>
                    <a:pt x="216281" y="50263"/>
                    <a:pt x="235077" y="122142"/>
                  </a:cubicBezTo>
                  <a:cubicBezTo>
                    <a:pt x="238516" y="135470"/>
                    <a:pt x="240265" y="149177"/>
                    <a:pt x="240284" y="162941"/>
                  </a:cubicBezTo>
                  <a:cubicBezTo>
                    <a:pt x="240271" y="175519"/>
                    <a:pt x="238833" y="188056"/>
                    <a:pt x="235998" y="200311"/>
                  </a:cubicBezTo>
                  <a:cubicBezTo>
                    <a:pt x="218732" y="274069"/>
                    <a:pt x="153000" y="326260"/>
                    <a:pt x="77248" y="326358"/>
                  </a:cubicBezTo>
                  <a:cubicBezTo>
                    <a:pt x="53377" y="326755"/>
                    <a:pt x="29749" y="321510"/>
                    <a:pt x="8287" y="311055"/>
                  </a:cubicBezTo>
                  <a:close/>
                  <a:moveTo>
                    <a:pt x="23781" y="298545"/>
                  </a:moveTo>
                  <a:cubicBezTo>
                    <a:pt x="40667" y="305537"/>
                    <a:pt x="58816" y="308962"/>
                    <a:pt x="77089" y="308610"/>
                  </a:cubicBezTo>
                  <a:cubicBezTo>
                    <a:pt x="157394" y="308556"/>
                    <a:pt x="222482" y="243469"/>
                    <a:pt x="222536" y="163163"/>
                  </a:cubicBezTo>
                  <a:cubicBezTo>
                    <a:pt x="222523" y="150836"/>
                    <a:pt x="220967" y="138559"/>
                    <a:pt x="217900" y="126619"/>
                  </a:cubicBezTo>
                  <a:cubicBezTo>
                    <a:pt x="201933" y="65795"/>
                    <a:pt x="148742" y="22079"/>
                    <a:pt x="85979" y="18193"/>
                  </a:cubicBezTo>
                  <a:lnTo>
                    <a:pt x="85979" y="163163"/>
                  </a:lnTo>
                  <a:cubicBezTo>
                    <a:pt x="85978" y="164457"/>
                    <a:pt x="85696" y="165735"/>
                    <a:pt x="85154" y="166910"/>
                  </a:cubicBezTo>
                  <a:close/>
                </a:path>
              </a:pathLst>
            </a:custGeom>
            <a:grpFill/>
            <a:ln>
              <a:noFill/>
            </a:ln>
          </p:spPr>
          <p:txBody>
            <a:bodyPr spcFirstLastPara="1" wrap="square" lIns="91425" tIns="45700" rIns="91425" bIns="4570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700">
                <a:solidFill>
                  <a:schemeClr val="accent1"/>
                </a:solidFill>
                <a:latin typeface="Arial"/>
                <a:ea typeface="Arial"/>
                <a:cs typeface="Arial"/>
                <a:sym typeface="Arial"/>
              </a:endParaRPr>
            </a:p>
          </p:txBody>
        </p:sp>
        <p:sp>
          <p:nvSpPr>
            <p:cNvPr id="75" name="Google Shape;1363;p89">
              <a:extLst>
                <a:ext uri="{FF2B5EF4-FFF2-40B4-BE49-F238E27FC236}">
                  <a16:creationId xmlns:a16="http://schemas.microsoft.com/office/drawing/2014/main" id="{8603E3C6-B991-762E-013E-4BF29BBDC9C8}"/>
                </a:ext>
              </a:extLst>
            </p:cNvPr>
            <p:cNvSpPr/>
            <p:nvPr/>
          </p:nvSpPr>
          <p:spPr>
            <a:xfrm>
              <a:off x="3571280" y="5447326"/>
              <a:ext cx="195837" cy="284003"/>
            </a:xfrm>
            <a:custGeom>
              <a:avLst/>
              <a:gdLst/>
              <a:ahLst/>
              <a:cxnLst/>
              <a:rect l="l" t="t" r="r" b="b"/>
              <a:pathLst>
                <a:path w="195837" h="284003" extrusionOk="0">
                  <a:moveTo>
                    <a:pt x="48137" y="0"/>
                  </a:moveTo>
                  <a:lnTo>
                    <a:pt x="36516" y="14033"/>
                  </a:lnTo>
                  <a:cubicBezTo>
                    <a:pt x="28402" y="24295"/>
                    <a:pt x="21538" y="35487"/>
                    <a:pt x="16069" y="47371"/>
                  </a:cubicBezTo>
                  <a:cubicBezTo>
                    <a:pt x="14672" y="50546"/>
                    <a:pt x="13307" y="53721"/>
                    <a:pt x="11815" y="57404"/>
                  </a:cubicBezTo>
                  <a:cubicBezTo>
                    <a:pt x="10926" y="59690"/>
                    <a:pt x="10037" y="62071"/>
                    <a:pt x="9084" y="64897"/>
                  </a:cubicBezTo>
                  <a:lnTo>
                    <a:pt x="8036" y="67024"/>
                  </a:lnTo>
                  <a:lnTo>
                    <a:pt x="8036" y="68104"/>
                  </a:lnTo>
                  <a:cubicBezTo>
                    <a:pt x="5329" y="76651"/>
                    <a:pt x="3301" y="85399"/>
                    <a:pt x="1972" y="94266"/>
                  </a:cubicBezTo>
                  <a:cubicBezTo>
                    <a:pt x="1432" y="97790"/>
                    <a:pt x="988" y="101537"/>
                    <a:pt x="607" y="106077"/>
                  </a:cubicBezTo>
                  <a:cubicBezTo>
                    <a:pt x="-26" y="113765"/>
                    <a:pt x="-164" y="121485"/>
                    <a:pt x="194" y="129191"/>
                  </a:cubicBezTo>
                  <a:cubicBezTo>
                    <a:pt x="448" y="133953"/>
                    <a:pt x="956" y="138970"/>
                    <a:pt x="1655" y="144113"/>
                  </a:cubicBezTo>
                  <a:cubicBezTo>
                    <a:pt x="3324" y="156274"/>
                    <a:pt x="6305" y="168218"/>
                    <a:pt x="10545" y="179737"/>
                  </a:cubicBezTo>
                  <a:cubicBezTo>
                    <a:pt x="12323" y="184594"/>
                    <a:pt x="14132" y="189008"/>
                    <a:pt x="16133" y="193262"/>
                  </a:cubicBezTo>
                  <a:cubicBezTo>
                    <a:pt x="19360" y="200181"/>
                    <a:pt x="23029" y="206883"/>
                    <a:pt x="27118" y="213328"/>
                  </a:cubicBezTo>
                  <a:cubicBezTo>
                    <a:pt x="29468" y="216980"/>
                    <a:pt x="31500" y="219964"/>
                    <a:pt x="33468" y="222853"/>
                  </a:cubicBezTo>
                  <a:cubicBezTo>
                    <a:pt x="39192" y="230597"/>
                    <a:pt x="45565" y="237842"/>
                    <a:pt x="52518" y="244507"/>
                  </a:cubicBezTo>
                  <a:lnTo>
                    <a:pt x="54391" y="246317"/>
                  </a:lnTo>
                  <a:lnTo>
                    <a:pt x="54391" y="246317"/>
                  </a:lnTo>
                  <a:cubicBezTo>
                    <a:pt x="56519" y="248348"/>
                    <a:pt x="58551" y="250158"/>
                    <a:pt x="60741" y="251905"/>
                  </a:cubicBezTo>
                  <a:cubicBezTo>
                    <a:pt x="72582" y="262020"/>
                    <a:pt x="85740" y="270478"/>
                    <a:pt x="99857" y="277051"/>
                  </a:cubicBezTo>
                  <a:lnTo>
                    <a:pt x="116463" y="284004"/>
                  </a:lnTo>
                  <a:lnTo>
                    <a:pt x="195838" y="114903"/>
                  </a:lnTo>
                  <a:close/>
                  <a:moveTo>
                    <a:pt x="29626" y="64389"/>
                  </a:moveTo>
                  <a:cubicBezTo>
                    <a:pt x="30992" y="60928"/>
                    <a:pt x="32198" y="58039"/>
                    <a:pt x="33436" y="55404"/>
                  </a:cubicBezTo>
                  <a:cubicBezTo>
                    <a:pt x="38182" y="45075"/>
                    <a:pt x="44117" y="35336"/>
                    <a:pt x="51121" y="26384"/>
                  </a:cubicBezTo>
                  <a:lnTo>
                    <a:pt x="72044" y="42704"/>
                  </a:lnTo>
                  <a:lnTo>
                    <a:pt x="27912" y="69024"/>
                  </a:lnTo>
                  <a:cubicBezTo>
                    <a:pt x="28515" y="67373"/>
                    <a:pt x="29087" y="65691"/>
                    <a:pt x="29626" y="64389"/>
                  </a:cubicBezTo>
                  <a:close/>
                  <a:moveTo>
                    <a:pt x="19244" y="128111"/>
                  </a:moveTo>
                  <a:cubicBezTo>
                    <a:pt x="18894" y="121328"/>
                    <a:pt x="19000" y="114529"/>
                    <a:pt x="19562" y="107759"/>
                  </a:cubicBezTo>
                  <a:cubicBezTo>
                    <a:pt x="19847" y="104584"/>
                    <a:pt x="20165" y="101409"/>
                    <a:pt x="20514" y="98965"/>
                  </a:cubicBezTo>
                  <a:lnTo>
                    <a:pt x="90618" y="57182"/>
                  </a:lnTo>
                  <a:lnTo>
                    <a:pt x="116399" y="77280"/>
                  </a:lnTo>
                  <a:lnTo>
                    <a:pt x="19752" y="134906"/>
                  </a:lnTo>
                  <a:cubicBezTo>
                    <a:pt x="19562" y="132588"/>
                    <a:pt x="19339" y="130302"/>
                    <a:pt x="19244" y="128111"/>
                  </a:cubicBezTo>
                  <a:close/>
                  <a:moveTo>
                    <a:pt x="33405" y="185261"/>
                  </a:moveTo>
                  <a:cubicBezTo>
                    <a:pt x="31658" y="181515"/>
                    <a:pt x="30039" y="177578"/>
                    <a:pt x="28452" y="173228"/>
                  </a:cubicBezTo>
                  <a:cubicBezTo>
                    <a:pt x="26630" y="168298"/>
                    <a:pt x="25072" y="163274"/>
                    <a:pt x="23784" y="158178"/>
                  </a:cubicBezTo>
                  <a:lnTo>
                    <a:pt x="134909" y="91884"/>
                  </a:lnTo>
                  <a:lnTo>
                    <a:pt x="160690" y="111982"/>
                  </a:lnTo>
                  <a:lnTo>
                    <a:pt x="34389" y="187198"/>
                  </a:lnTo>
                  <a:cubicBezTo>
                    <a:pt x="34071" y="186500"/>
                    <a:pt x="33722" y="185833"/>
                    <a:pt x="33405" y="185134"/>
                  </a:cubicBezTo>
                  <a:close/>
                  <a:moveTo>
                    <a:pt x="48899" y="211519"/>
                  </a:moveTo>
                  <a:cubicBezTo>
                    <a:pt x="47724" y="209931"/>
                    <a:pt x="46549" y="208344"/>
                    <a:pt x="45311" y="206375"/>
                  </a:cubicBezTo>
                  <a:lnTo>
                    <a:pt x="165358" y="134684"/>
                  </a:lnTo>
                  <a:lnTo>
                    <a:pt x="142180" y="183960"/>
                  </a:lnTo>
                  <a:lnTo>
                    <a:pt x="65059" y="229965"/>
                  </a:lnTo>
                  <a:cubicBezTo>
                    <a:pt x="59174" y="224225"/>
                    <a:pt x="53769" y="218015"/>
                    <a:pt x="48899" y="211392"/>
                  </a:cubicBezTo>
                  <a:close/>
                  <a:moveTo>
                    <a:pt x="106811" y="259144"/>
                  </a:moveTo>
                  <a:cubicBezTo>
                    <a:pt x="98404" y="255130"/>
                    <a:pt x="90380" y="250358"/>
                    <a:pt x="82839" y="244888"/>
                  </a:cubicBezTo>
                  <a:lnTo>
                    <a:pt x="125480" y="219488"/>
                  </a:lnTo>
                  <a:close/>
                </a:path>
              </a:pathLst>
            </a:custGeom>
            <a:grpFill/>
            <a:ln>
              <a:noFill/>
            </a:ln>
          </p:spPr>
          <p:txBody>
            <a:bodyPr spcFirstLastPara="1" wrap="square" lIns="91425" tIns="45700" rIns="91425" bIns="4570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700">
                <a:solidFill>
                  <a:schemeClr val="accent1"/>
                </a:solidFill>
                <a:latin typeface="Arial"/>
                <a:ea typeface="Arial"/>
                <a:cs typeface="Arial"/>
                <a:sym typeface="Arial"/>
              </a:endParaRPr>
            </a:p>
          </p:txBody>
        </p:sp>
      </p:grpSp>
      <p:sp>
        <p:nvSpPr>
          <p:cNvPr id="70" name="Google Shape;663;p78">
            <a:extLst>
              <a:ext uri="{FF2B5EF4-FFF2-40B4-BE49-F238E27FC236}">
                <a16:creationId xmlns:a16="http://schemas.microsoft.com/office/drawing/2014/main" id="{3F316D1B-3703-9EE0-5513-9FC627F0D3C4}"/>
              </a:ext>
            </a:extLst>
          </p:cNvPr>
          <p:cNvSpPr/>
          <p:nvPr/>
        </p:nvSpPr>
        <p:spPr>
          <a:xfrm>
            <a:off x="10359318" y="4077809"/>
            <a:ext cx="745817" cy="747345"/>
          </a:xfrm>
          <a:custGeom>
            <a:avLst/>
            <a:gdLst/>
            <a:ahLst/>
            <a:cxnLst/>
            <a:rect l="l" t="t" r="r" b="b"/>
            <a:pathLst>
              <a:path w="704" h="705" extrusionOk="0">
                <a:moveTo>
                  <a:pt x="0" y="0"/>
                </a:moveTo>
                <a:lnTo>
                  <a:pt x="0" y="705"/>
                </a:lnTo>
                <a:lnTo>
                  <a:pt x="704" y="705"/>
                </a:lnTo>
                <a:lnTo>
                  <a:pt x="704" y="0"/>
                </a:lnTo>
                <a:lnTo>
                  <a:pt x="0" y="0"/>
                </a:lnTo>
                <a:close/>
                <a:moveTo>
                  <a:pt x="673" y="674"/>
                </a:moveTo>
                <a:lnTo>
                  <a:pt x="31" y="674"/>
                </a:lnTo>
                <a:lnTo>
                  <a:pt x="31" y="31"/>
                </a:lnTo>
                <a:lnTo>
                  <a:pt x="673" y="31"/>
                </a:lnTo>
                <a:lnTo>
                  <a:pt x="673" y="674"/>
                </a:lnTo>
                <a:close/>
                <a:moveTo>
                  <a:pt x="192" y="376"/>
                </a:moveTo>
                <a:lnTo>
                  <a:pt x="65" y="376"/>
                </a:lnTo>
                <a:lnTo>
                  <a:pt x="65" y="625"/>
                </a:lnTo>
                <a:lnTo>
                  <a:pt x="192" y="625"/>
                </a:lnTo>
                <a:lnTo>
                  <a:pt x="192" y="376"/>
                </a:lnTo>
                <a:close/>
                <a:moveTo>
                  <a:pt x="163" y="596"/>
                </a:moveTo>
                <a:lnTo>
                  <a:pt x="94" y="596"/>
                </a:lnTo>
                <a:lnTo>
                  <a:pt x="94" y="406"/>
                </a:lnTo>
                <a:lnTo>
                  <a:pt x="163" y="406"/>
                </a:lnTo>
                <a:lnTo>
                  <a:pt x="163" y="596"/>
                </a:lnTo>
                <a:close/>
                <a:moveTo>
                  <a:pt x="341" y="290"/>
                </a:moveTo>
                <a:lnTo>
                  <a:pt x="214" y="290"/>
                </a:lnTo>
                <a:lnTo>
                  <a:pt x="214" y="625"/>
                </a:lnTo>
                <a:lnTo>
                  <a:pt x="341" y="625"/>
                </a:lnTo>
                <a:lnTo>
                  <a:pt x="341" y="290"/>
                </a:lnTo>
                <a:close/>
                <a:moveTo>
                  <a:pt x="312" y="596"/>
                </a:moveTo>
                <a:lnTo>
                  <a:pt x="243" y="596"/>
                </a:lnTo>
                <a:lnTo>
                  <a:pt x="243" y="319"/>
                </a:lnTo>
                <a:lnTo>
                  <a:pt x="312" y="319"/>
                </a:lnTo>
                <a:lnTo>
                  <a:pt x="312" y="596"/>
                </a:lnTo>
                <a:close/>
                <a:moveTo>
                  <a:pt x="490" y="328"/>
                </a:moveTo>
                <a:lnTo>
                  <a:pt x="363" y="328"/>
                </a:lnTo>
                <a:lnTo>
                  <a:pt x="363" y="625"/>
                </a:lnTo>
                <a:lnTo>
                  <a:pt x="490" y="625"/>
                </a:lnTo>
                <a:lnTo>
                  <a:pt x="490" y="328"/>
                </a:lnTo>
                <a:close/>
                <a:moveTo>
                  <a:pt x="461" y="596"/>
                </a:moveTo>
                <a:lnTo>
                  <a:pt x="392" y="596"/>
                </a:lnTo>
                <a:lnTo>
                  <a:pt x="392" y="357"/>
                </a:lnTo>
                <a:lnTo>
                  <a:pt x="461" y="357"/>
                </a:lnTo>
                <a:lnTo>
                  <a:pt x="461" y="596"/>
                </a:lnTo>
                <a:close/>
                <a:moveTo>
                  <a:pt x="639" y="193"/>
                </a:moveTo>
                <a:lnTo>
                  <a:pt x="512" y="193"/>
                </a:lnTo>
                <a:lnTo>
                  <a:pt x="512" y="625"/>
                </a:lnTo>
                <a:lnTo>
                  <a:pt x="639" y="625"/>
                </a:lnTo>
                <a:lnTo>
                  <a:pt x="639" y="193"/>
                </a:lnTo>
                <a:close/>
                <a:moveTo>
                  <a:pt x="610" y="596"/>
                </a:moveTo>
                <a:lnTo>
                  <a:pt x="541" y="596"/>
                </a:lnTo>
                <a:lnTo>
                  <a:pt x="541" y="224"/>
                </a:lnTo>
                <a:lnTo>
                  <a:pt x="610" y="224"/>
                </a:lnTo>
                <a:lnTo>
                  <a:pt x="610" y="596"/>
                </a:lnTo>
                <a:close/>
              </a:path>
            </a:pathLst>
          </a:custGeom>
          <a:solidFill>
            <a:srgbClr val="A8192D"/>
          </a:solidFill>
          <a:ln>
            <a:noFill/>
          </a:ln>
        </p:spPr>
        <p:txBody>
          <a:bodyPr spcFirstLastPara="1" wrap="square" lIns="91425" tIns="45700" rIns="91425" bIns="4570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1800">
              <a:solidFill>
                <a:schemeClr val="dk1"/>
              </a:solidFill>
              <a:latin typeface="Arial"/>
              <a:ea typeface="Arial"/>
              <a:cs typeface="Arial"/>
              <a:sym typeface="Arial"/>
            </a:endParaRPr>
          </a:p>
        </p:txBody>
      </p:sp>
      <p:sp>
        <p:nvSpPr>
          <p:cNvPr id="16" name="Rectangle 15">
            <a:extLst>
              <a:ext uri="{FF2B5EF4-FFF2-40B4-BE49-F238E27FC236}">
                <a16:creationId xmlns:a16="http://schemas.microsoft.com/office/drawing/2014/main" id="{CB1D406E-674B-8D3A-DAA0-4B5BCC9F2219}"/>
              </a:ext>
            </a:extLst>
          </p:cNvPr>
          <p:cNvSpPr/>
          <p:nvPr/>
        </p:nvSpPr>
        <p:spPr>
          <a:xfrm>
            <a:off x="442913" y="1250066"/>
            <a:ext cx="11306174"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3" name="Rectangle 2">
            <a:extLst>
              <a:ext uri="{FF2B5EF4-FFF2-40B4-BE49-F238E27FC236}">
                <a16:creationId xmlns:a16="http://schemas.microsoft.com/office/drawing/2014/main" id="{983E351E-2C66-EA47-8CE4-9A865EEAF3D4}"/>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grpSp>
        <p:nvGrpSpPr>
          <p:cNvPr id="5" name="Group 4">
            <a:extLst>
              <a:ext uri="{FF2B5EF4-FFF2-40B4-BE49-F238E27FC236}">
                <a16:creationId xmlns:a16="http://schemas.microsoft.com/office/drawing/2014/main" id="{7541A2C4-9A92-D2F4-E0F1-AF589F8D685F}"/>
              </a:ext>
            </a:extLst>
          </p:cNvPr>
          <p:cNvGrpSpPr/>
          <p:nvPr/>
        </p:nvGrpSpPr>
        <p:grpSpPr>
          <a:xfrm>
            <a:off x="8204943" y="132067"/>
            <a:ext cx="3544145" cy="217488"/>
            <a:chOff x="7727639" y="132067"/>
            <a:chExt cx="3544145" cy="217488"/>
          </a:xfrm>
        </p:grpSpPr>
        <p:sp>
          <p:nvSpPr>
            <p:cNvPr id="6" name="Rectangle 5">
              <a:extLst>
                <a:ext uri="{FF2B5EF4-FFF2-40B4-BE49-F238E27FC236}">
                  <a16:creationId xmlns:a16="http://schemas.microsoft.com/office/drawing/2014/main" id="{24C46507-C50E-7F3C-738A-2EEC6720C5AA}"/>
                </a:ext>
              </a:extLst>
            </p:cNvPr>
            <p:cNvSpPr/>
            <p:nvPr/>
          </p:nvSpPr>
          <p:spPr>
            <a:xfrm>
              <a:off x="7727639"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7" name="Rectangle 6">
              <a:extLst>
                <a:ext uri="{FF2B5EF4-FFF2-40B4-BE49-F238E27FC236}">
                  <a16:creationId xmlns:a16="http://schemas.microsoft.com/office/drawing/2014/main" id="{4D19A509-6277-4900-BC72-052C79C59C6F}"/>
                </a:ext>
              </a:extLst>
            </p:cNvPr>
            <p:cNvSpPr/>
            <p:nvPr/>
          </p:nvSpPr>
          <p:spPr>
            <a:xfrm>
              <a:off x="796946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8" name="Rectangle 7">
              <a:extLst>
                <a:ext uri="{FF2B5EF4-FFF2-40B4-BE49-F238E27FC236}">
                  <a16:creationId xmlns:a16="http://schemas.microsoft.com/office/drawing/2014/main" id="{A662E6E4-D538-0225-C561-B3692EC17600}"/>
                </a:ext>
              </a:extLst>
            </p:cNvPr>
            <p:cNvSpPr/>
            <p:nvPr/>
          </p:nvSpPr>
          <p:spPr>
            <a:xfrm>
              <a:off x="8211293"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effectLst/>
                  <a:uLnTx/>
                  <a:uFillTx/>
                  <a:ea typeface="Georgia"/>
                  <a:cs typeface="Georgia"/>
                  <a:sym typeface="Georgia"/>
                </a:rPr>
                <a:t>3</a:t>
              </a:r>
              <a:r>
                <a:rPr kumimoji="0" lang="lv-LV" sz="800" b="1" i="0" u="none" strike="noStrike" kern="0" cap="none" spc="0" normalizeH="0" baseline="0">
                  <a:ln>
                    <a:noFill/>
                  </a:ln>
                  <a:effectLst/>
                  <a:uLnTx/>
                  <a:uFillTx/>
                  <a:ea typeface="Georgia"/>
                  <a:cs typeface="Georgia"/>
                  <a:sym typeface="Georgia"/>
                </a:rPr>
                <a:t>.</a:t>
              </a:r>
              <a:r>
                <a:rPr kumimoji="0" lang="en-US" sz="800" b="1" i="0" u="none" strike="noStrike" kern="0" cap="none" spc="0" normalizeH="0" baseline="0">
                  <a:ln>
                    <a:noFill/>
                  </a:ln>
                  <a:effectLst/>
                  <a:uLnTx/>
                  <a:uFillTx/>
                  <a:ea typeface="Georgia"/>
                  <a:cs typeface="Georgia"/>
                  <a:sym typeface="Georgia"/>
                </a:rPr>
                <a:t>3</a:t>
              </a:r>
              <a:endParaRPr kumimoji="0" lang="lv-LV" sz="800" b="1" i="0" u="none" strike="noStrike" kern="0" cap="none" spc="0" normalizeH="0" baseline="0">
                <a:ln>
                  <a:noFill/>
                </a:ln>
                <a:effectLst/>
                <a:uLnTx/>
                <a:uFillTx/>
                <a:ea typeface="Georgia"/>
                <a:cs typeface="Georgia"/>
                <a:sym typeface="Georgia"/>
              </a:endParaRPr>
            </a:p>
          </p:txBody>
        </p:sp>
        <p:sp>
          <p:nvSpPr>
            <p:cNvPr id="9" name="Rectangle 8">
              <a:extLst>
                <a:ext uri="{FF2B5EF4-FFF2-40B4-BE49-F238E27FC236}">
                  <a16:creationId xmlns:a16="http://schemas.microsoft.com/office/drawing/2014/main" id="{CCA377E5-AEC6-852E-AA65-0FF1A2953596}"/>
                </a:ext>
              </a:extLst>
            </p:cNvPr>
            <p:cNvSpPr/>
            <p:nvPr/>
          </p:nvSpPr>
          <p:spPr>
            <a:xfrm>
              <a:off x="8453120" y="132067"/>
              <a:ext cx="2093183"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Civilās aizsardzības politikas plānošana</a:t>
              </a:r>
            </a:p>
          </p:txBody>
        </p:sp>
        <p:sp>
          <p:nvSpPr>
            <p:cNvPr id="10" name="Rectangle 9">
              <a:extLst>
                <a:ext uri="{FF2B5EF4-FFF2-40B4-BE49-F238E27FC236}">
                  <a16:creationId xmlns:a16="http://schemas.microsoft.com/office/drawing/2014/main" id="{9FF081A0-05EE-6EE9-FADA-4BBAD24F4575}"/>
                </a:ext>
              </a:extLst>
            </p:cNvPr>
            <p:cNvSpPr/>
            <p:nvPr/>
          </p:nvSpPr>
          <p:spPr>
            <a:xfrm>
              <a:off x="1057213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11" name="Rectangle 10">
              <a:extLst>
                <a:ext uri="{FF2B5EF4-FFF2-40B4-BE49-F238E27FC236}">
                  <a16:creationId xmlns:a16="http://schemas.microsoft.com/office/drawing/2014/main" id="{DA426701-1C2D-6BE7-4D93-334350887009}"/>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2" name="Rectangle 11">
              <a:extLst>
                <a:ext uri="{FF2B5EF4-FFF2-40B4-BE49-F238E27FC236}">
                  <a16:creationId xmlns:a16="http://schemas.microsoft.com/office/drawing/2014/main" id="{2430FE42-16B0-70EE-1113-5B3B0992CE90}"/>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39395677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26D02910-881C-50EE-F448-D03745506520}"/>
              </a:ext>
            </a:extLst>
          </p:cNvPr>
          <p:cNvPicPr>
            <a:picLocks noGrp="1" noChangeAspect="1"/>
          </p:cNvPicPr>
          <p:nvPr>
            <p:ph type="pic" sz="quarter" idx="10"/>
          </p:nvPr>
        </p:nvPicPr>
        <p:blipFill rotWithShape="1">
          <a:blip r:embed="rId3"/>
          <a:srcRect l="-5632" t="13356" r="5632" b="28504"/>
          <a:stretch/>
        </p:blipFill>
        <p:spPr>
          <a:xfrm>
            <a:off x="4327525" y="0"/>
            <a:ext cx="7864475" cy="6858000"/>
          </a:xfrm>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4" name="Title 1">
            <a:extLst>
              <a:ext uri="{FF2B5EF4-FFF2-40B4-BE49-F238E27FC236}">
                <a16:creationId xmlns:a16="http://schemas.microsoft.com/office/drawing/2014/main" id="{B1CBE399-95B1-4855-23E2-3019CA5A03DE}"/>
              </a:ext>
            </a:extLst>
          </p:cNvPr>
          <p:cNvSpPr txBox="1">
            <a:spLocks/>
          </p:cNvSpPr>
          <p:nvPr/>
        </p:nvSpPr>
        <p:spPr>
          <a:xfrm>
            <a:off x="442913" y="749301"/>
            <a:ext cx="7418387" cy="3573114"/>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6000" kern="1200">
                <a:solidFill>
                  <a:schemeClr val="bg1"/>
                </a:solidFill>
                <a:latin typeface="+mj-lt"/>
                <a:ea typeface="+mj-ea"/>
                <a:cs typeface="+mj-cs"/>
              </a:defRPr>
            </a:lvl1pPr>
          </a:lstStyle>
          <a:p>
            <a:r>
              <a:rPr lang="lv-LV" sz="4000" dirty="0"/>
              <a:t>3.4. Galvenie normatīvajā regulējumā noteiktie civilās aizsardzības sistēmas darbības pamati</a:t>
            </a:r>
          </a:p>
        </p:txBody>
      </p:sp>
    </p:spTree>
    <p:extLst>
      <p:ext uri="{BB962C8B-B14F-4D97-AF65-F5344CB8AC3E}">
        <p14:creationId xmlns:p14="http://schemas.microsoft.com/office/powerpoint/2010/main" val="26477399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68A857FA-F039-D655-36D8-0108AC975ED5}"/>
              </a:ext>
            </a:extLst>
          </p:cNvPr>
          <p:cNvSpPr>
            <a:spLocks noGrp="1"/>
          </p:cNvSpPr>
          <p:nvPr>
            <p:ph type="title"/>
          </p:nvPr>
        </p:nvSpPr>
        <p:spPr>
          <a:xfrm>
            <a:off x="442913" y="432001"/>
            <a:ext cx="11306175" cy="1387274"/>
          </a:xfrm>
        </p:spPr>
        <p:txBody>
          <a:bodyPr vert="horz"/>
          <a:lstStyle/>
          <a:p>
            <a:r>
              <a:rPr lang="lv-LV"/>
              <a:t>Katastrofas pārvaldīšanas pasākumu kopums, kuri tiek veikti, lai nodrošinātu civilās aizsardzības uzdevumu izpildi</a:t>
            </a:r>
            <a:endParaRPr lang="en-US"/>
          </a:p>
        </p:txBody>
      </p:sp>
      <p:pic>
        <p:nvPicPr>
          <p:cNvPr id="1026" name="Picture 2">
            <a:extLst>
              <a:ext uri="{FF2B5EF4-FFF2-40B4-BE49-F238E27FC236}">
                <a16:creationId xmlns:a16="http://schemas.microsoft.com/office/drawing/2014/main" id="{C2CD0E86-8EE3-2726-6E38-2AD4CBD6744B}"/>
              </a:ext>
            </a:extLst>
          </p:cNvPr>
          <p:cNvPicPr>
            <a:picLocks noChangeAspect="1" noChangeArrowheads="1"/>
          </p:cNvPicPr>
          <p:nvPr/>
        </p:nvPicPr>
        <p:blipFill>
          <a:blip r:embed="rId3"/>
          <a:srcRect l="1943" r="1943"/>
          <a:stretch/>
        </p:blipFill>
        <p:spPr bwMode="auto">
          <a:xfrm>
            <a:off x="6275388" y="2643873"/>
            <a:ext cx="5473699" cy="3528078"/>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1607F7F1-1C72-FF33-F6D1-9CD3D5D23E51}"/>
              </a:ext>
            </a:extLst>
          </p:cNvPr>
          <p:cNvSpPr/>
          <p:nvPr/>
        </p:nvSpPr>
        <p:spPr>
          <a:xfrm rot="16200000">
            <a:off x="8977313" y="3400425"/>
            <a:ext cx="71438" cy="54737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
        <p:nvSpPr>
          <p:cNvPr id="27" name="Rectangle 26">
            <a:extLst>
              <a:ext uri="{FF2B5EF4-FFF2-40B4-BE49-F238E27FC236}">
                <a16:creationId xmlns:a16="http://schemas.microsoft.com/office/drawing/2014/main" id="{15984EE8-C9BB-B60C-BB13-33D33B1BFB30}"/>
              </a:ext>
            </a:extLst>
          </p:cNvPr>
          <p:cNvSpPr/>
          <p:nvPr/>
        </p:nvSpPr>
        <p:spPr>
          <a:xfrm>
            <a:off x="3449638" y="2636313"/>
            <a:ext cx="2474913" cy="638175"/>
          </a:xfrm>
          <a:prstGeom prst="rect">
            <a:avLst/>
          </a:prstGeom>
          <a:solidFill>
            <a:schemeClr val="bg1">
              <a:lumMod val="95000"/>
            </a:schemeClr>
          </a:solidFill>
          <a:ln w="25400" cap="flat" cmpd="sng" algn="ctr">
            <a:noFill/>
            <a:prstDash val="solid"/>
          </a:ln>
          <a:effectLst/>
        </p:spPr>
        <p:txBody>
          <a:bodyPr wrap="square" lIns="36000" tIns="36000" rIns="36000" bIns="36000" rtlCol="0" anchor="ctr">
            <a:noAutofit/>
          </a:bodyPr>
          <a:lstStyle/>
          <a:p>
            <a:pPr algn="ctr">
              <a:buClrTx/>
              <a:defRPr/>
            </a:pPr>
            <a:r>
              <a:rPr lang="lv-LV" sz="1600"/>
              <a:t>Gatavības pasākumi</a:t>
            </a:r>
          </a:p>
        </p:txBody>
      </p:sp>
      <p:sp>
        <p:nvSpPr>
          <p:cNvPr id="29" name="Rectangle 28">
            <a:extLst>
              <a:ext uri="{FF2B5EF4-FFF2-40B4-BE49-F238E27FC236}">
                <a16:creationId xmlns:a16="http://schemas.microsoft.com/office/drawing/2014/main" id="{22DC0F7F-BD66-DF56-4F98-E93B8F0FCFE9}"/>
              </a:ext>
            </a:extLst>
          </p:cNvPr>
          <p:cNvSpPr/>
          <p:nvPr/>
        </p:nvSpPr>
        <p:spPr>
          <a:xfrm>
            <a:off x="450850" y="2636313"/>
            <a:ext cx="2474913" cy="638175"/>
          </a:xfrm>
          <a:prstGeom prst="rect">
            <a:avLst/>
          </a:prstGeom>
          <a:solidFill>
            <a:schemeClr val="bg1">
              <a:lumMod val="95000"/>
            </a:schemeClr>
          </a:solidFill>
          <a:ln w="25400" cap="flat" cmpd="sng" algn="ctr">
            <a:noFill/>
            <a:prstDash val="solid"/>
          </a:ln>
          <a:effectLst/>
        </p:spPr>
        <p:txBody>
          <a:bodyPr wrap="square" lIns="36000" tIns="36000" rIns="36000" bIns="36000" rtlCol="0" anchor="ctr">
            <a:noAutofit/>
          </a:bodyPr>
          <a:lstStyle/>
          <a:p>
            <a:pPr algn="ctr">
              <a:buClrTx/>
              <a:defRPr/>
            </a:pPr>
            <a:r>
              <a:rPr lang="lv-LV" sz="1600"/>
              <a:t>Preventīvie pasākumi</a:t>
            </a:r>
          </a:p>
        </p:txBody>
      </p:sp>
      <p:sp>
        <p:nvSpPr>
          <p:cNvPr id="30" name="Rectangle 29">
            <a:extLst>
              <a:ext uri="{FF2B5EF4-FFF2-40B4-BE49-F238E27FC236}">
                <a16:creationId xmlns:a16="http://schemas.microsoft.com/office/drawing/2014/main" id="{A2195644-7FE7-004F-5A00-A8977CAFA56E}"/>
              </a:ext>
            </a:extLst>
          </p:cNvPr>
          <p:cNvSpPr/>
          <p:nvPr/>
        </p:nvSpPr>
        <p:spPr>
          <a:xfrm>
            <a:off x="1759267" y="5534026"/>
            <a:ext cx="2474913" cy="638175"/>
          </a:xfrm>
          <a:prstGeom prst="rect">
            <a:avLst/>
          </a:prstGeom>
          <a:solidFill>
            <a:schemeClr val="bg1">
              <a:lumMod val="95000"/>
            </a:schemeClr>
          </a:solidFill>
          <a:ln w="25400" cap="flat" cmpd="sng" algn="ctr">
            <a:noFill/>
            <a:prstDash val="solid"/>
          </a:ln>
          <a:effectLst/>
        </p:spPr>
        <p:txBody>
          <a:bodyPr wrap="square" lIns="36000" tIns="36000" rIns="36000" bIns="36000" rtlCol="0" anchor="ctr">
            <a:noAutofit/>
          </a:bodyPr>
          <a:lstStyle/>
          <a:p>
            <a:pPr algn="ctr">
              <a:buClrTx/>
              <a:defRPr/>
            </a:pPr>
            <a:r>
              <a:rPr lang="lv-LV" sz="1600"/>
              <a:t>Seku likvidēšanas</a:t>
            </a:r>
          </a:p>
          <a:p>
            <a:pPr algn="ctr">
              <a:buClrTx/>
              <a:defRPr/>
            </a:pPr>
            <a:r>
              <a:rPr lang="lv-LV" sz="1600"/>
              <a:t>pasākumi</a:t>
            </a:r>
          </a:p>
        </p:txBody>
      </p:sp>
      <p:sp>
        <p:nvSpPr>
          <p:cNvPr id="31" name="Rectangle 30">
            <a:extLst>
              <a:ext uri="{FF2B5EF4-FFF2-40B4-BE49-F238E27FC236}">
                <a16:creationId xmlns:a16="http://schemas.microsoft.com/office/drawing/2014/main" id="{4AA2E851-1C50-1074-E2C6-39B51A56ADCD}"/>
              </a:ext>
            </a:extLst>
          </p:cNvPr>
          <p:cNvSpPr/>
          <p:nvPr/>
        </p:nvSpPr>
        <p:spPr>
          <a:xfrm>
            <a:off x="4244976" y="4169646"/>
            <a:ext cx="1671638" cy="637849"/>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p>
            <a:pPr algn="ctr">
              <a:buClrTx/>
              <a:defRPr/>
            </a:pPr>
            <a:r>
              <a:rPr lang="lv-LV" sz="1600"/>
              <a:t>Reaģēšanas</a:t>
            </a:r>
          </a:p>
          <a:p>
            <a:pPr algn="ctr">
              <a:buClrTx/>
              <a:defRPr/>
            </a:pPr>
            <a:r>
              <a:rPr lang="lv-LV" sz="1600"/>
              <a:t>pasākumi</a:t>
            </a:r>
          </a:p>
        </p:txBody>
      </p:sp>
      <p:sp>
        <p:nvSpPr>
          <p:cNvPr id="32" name="Rectangle 31">
            <a:extLst>
              <a:ext uri="{FF2B5EF4-FFF2-40B4-BE49-F238E27FC236}">
                <a16:creationId xmlns:a16="http://schemas.microsoft.com/office/drawing/2014/main" id="{8A224914-0B0F-18E4-7544-B750500D16F7}"/>
              </a:ext>
            </a:extLst>
          </p:cNvPr>
          <p:cNvSpPr/>
          <p:nvPr/>
        </p:nvSpPr>
        <p:spPr>
          <a:xfrm>
            <a:off x="450850" y="4169646"/>
            <a:ext cx="1672159" cy="637849"/>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p>
            <a:pPr algn="ctr">
              <a:buClrTx/>
              <a:defRPr/>
            </a:pPr>
            <a:r>
              <a:rPr lang="lv-LV" sz="1600"/>
              <a:t>Atjaunošanas</a:t>
            </a:r>
          </a:p>
          <a:p>
            <a:pPr algn="ctr">
              <a:buClrTx/>
              <a:defRPr/>
            </a:pPr>
            <a:r>
              <a:rPr lang="lv-LV" sz="1600"/>
              <a:t>pasākumi</a:t>
            </a:r>
          </a:p>
        </p:txBody>
      </p:sp>
      <p:sp>
        <p:nvSpPr>
          <p:cNvPr id="33" name="Rectangle 32">
            <a:extLst>
              <a:ext uri="{FF2B5EF4-FFF2-40B4-BE49-F238E27FC236}">
                <a16:creationId xmlns:a16="http://schemas.microsoft.com/office/drawing/2014/main" id="{95E4BD4E-B554-1845-8B82-E05522B519FA}"/>
              </a:ext>
            </a:extLst>
          </p:cNvPr>
          <p:cNvSpPr/>
          <p:nvPr/>
        </p:nvSpPr>
        <p:spPr>
          <a:xfrm>
            <a:off x="2348173" y="4169646"/>
            <a:ext cx="1671638" cy="637849"/>
          </a:xfrm>
          <a:prstGeom prst="rect">
            <a:avLst/>
          </a:prstGeom>
          <a:solidFill>
            <a:srgbClr val="525A72"/>
          </a:solidFill>
          <a:ln w="25400" cap="flat" cmpd="sng" algn="ctr">
            <a:noFill/>
            <a:prstDash val="solid"/>
          </a:ln>
          <a:effectLst/>
        </p:spPr>
        <p:txBody>
          <a:bodyPr wrap="square" lIns="72000" tIns="72000" rIns="72000" bIns="72000" rtlCol="0" anchor="ctr">
            <a:noAutofit/>
          </a:bodyPr>
          <a:lstStyle/>
          <a:p>
            <a:pPr algn="ctr">
              <a:buClrTx/>
              <a:defRPr/>
            </a:pPr>
            <a:r>
              <a:rPr lang="lv-LV" sz="1600">
                <a:solidFill>
                  <a:schemeClr val="bg1"/>
                </a:solidFill>
              </a:rPr>
              <a:t>Katastrofu</a:t>
            </a:r>
          </a:p>
          <a:p>
            <a:pPr algn="ctr">
              <a:buClrTx/>
              <a:defRPr/>
            </a:pPr>
            <a:r>
              <a:rPr lang="lv-LV" sz="1600">
                <a:solidFill>
                  <a:schemeClr val="bg1"/>
                </a:solidFill>
              </a:rPr>
              <a:t>pārvaldīšana</a:t>
            </a:r>
          </a:p>
        </p:txBody>
      </p:sp>
      <p:sp>
        <p:nvSpPr>
          <p:cNvPr id="34" name="TextBox 33">
            <a:extLst>
              <a:ext uri="{FF2B5EF4-FFF2-40B4-BE49-F238E27FC236}">
                <a16:creationId xmlns:a16="http://schemas.microsoft.com/office/drawing/2014/main" id="{AE274C7E-C9F8-C153-DCD4-02857A1ACE02}"/>
              </a:ext>
            </a:extLst>
          </p:cNvPr>
          <p:cNvSpPr txBox="1"/>
          <p:nvPr/>
        </p:nvSpPr>
        <p:spPr>
          <a:xfrm>
            <a:off x="5229444" y="4015758"/>
            <a:ext cx="684483" cy="153888"/>
          </a:xfrm>
          <a:prstGeom prst="rect">
            <a:avLst/>
          </a:prstGeom>
          <a:noFill/>
        </p:spPr>
        <p:txBody>
          <a:bodyPr wrap="none" lIns="0" tIns="0" rIns="0" bIns="0" anchor="ctr">
            <a:spAutoFit/>
          </a:bodyPr>
          <a:lstStyle/>
          <a:p>
            <a:pPr defTabSz="822960">
              <a:spcAft>
                <a:spcPts val="270"/>
              </a:spcAft>
              <a:defRPr/>
            </a:pPr>
            <a:r>
              <a:rPr lang="lv-LV" sz="1000" b="1">
                <a:solidFill>
                  <a:srgbClr val="000000"/>
                </a:solidFill>
                <a:ea typeface="Times New Roman" panose="02020603050405020304" pitchFamily="18" charset="0"/>
                <a:cs typeface="Times New Roman" panose="02020603050405020304" pitchFamily="18" charset="0"/>
              </a:rPr>
              <a:t>NOTIKUMS</a:t>
            </a:r>
          </a:p>
        </p:txBody>
      </p:sp>
      <p:cxnSp>
        <p:nvCxnSpPr>
          <p:cNvPr id="59" name="Straight Arrow Connector 58">
            <a:extLst>
              <a:ext uri="{FF2B5EF4-FFF2-40B4-BE49-F238E27FC236}">
                <a16:creationId xmlns:a16="http://schemas.microsoft.com/office/drawing/2014/main" id="{080656EA-CA32-EA83-16A6-89DAA75EEADC}"/>
              </a:ext>
            </a:extLst>
          </p:cNvPr>
          <p:cNvCxnSpPr/>
          <p:nvPr/>
        </p:nvCxnSpPr>
        <p:spPr>
          <a:xfrm>
            <a:off x="2934393" y="2963962"/>
            <a:ext cx="515245" cy="0"/>
          </a:xfrm>
          <a:prstGeom prst="straightConnector1">
            <a:avLst/>
          </a:prstGeom>
          <a:ln w="12700" cap="sq">
            <a:solidFill>
              <a:schemeClr val="bg1">
                <a:lumMod val="75000"/>
              </a:schemeClr>
            </a:solidFill>
            <a:tailEnd type="triangle"/>
          </a:ln>
        </p:spPr>
        <p:style>
          <a:lnRef idx="1">
            <a:schemeClr val="accent1"/>
          </a:lnRef>
          <a:fillRef idx="0">
            <a:schemeClr val="accent1"/>
          </a:fillRef>
          <a:effectRef idx="0">
            <a:schemeClr val="dk1"/>
          </a:effectRef>
          <a:fontRef idx="minor">
            <a:schemeClr val="lt1"/>
          </a:fontRef>
        </p:style>
      </p:cxnSp>
      <p:cxnSp>
        <p:nvCxnSpPr>
          <p:cNvPr id="61" name="Straight Arrow Connector 60">
            <a:extLst>
              <a:ext uri="{FF2B5EF4-FFF2-40B4-BE49-F238E27FC236}">
                <a16:creationId xmlns:a16="http://schemas.microsoft.com/office/drawing/2014/main" id="{EDDDF744-C4BB-915A-E6E9-779FBDCB621C}"/>
              </a:ext>
            </a:extLst>
          </p:cNvPr>
          <p:cNvCxnSpPr>
            <a:cxnSpLocks/>
            <a:endCxn id="31" idx="0"/>
          </p:cNvCxnSpPr>
          <p:nvPr/>
        </p:nvCxnSpPr>
        <p:spPr>
          <a:xfrm>
            <a:off x="5080795" y="3274244"/>
            <a:ext cx="0" cy="895402"/>
          </a:xfrm>
          <a:prstGeom prst="straightConnector1">
            <a:avLst/>
          </a:prstGeom>
          <a:ln w="12700" cap="sq">
            <a:solidFill>
              <a:schemeClr val="bg1">
                <a:lumMod val="75000"/>
              </a:schemeClr>
            </a:solidFill>
            <a:tailEnd type="triangle"/>
          </a:ln>
        </p:spPr>
        <p:style>
          <a:lnRef idx="1">
            <a:schemeClr val="accent1"/>
          </a:lnRef>
          <a:fillRef idx="0">
            <a:schemeClr val="accent1"/>
          </a:fillRef>
          <a:effectRef idx="0">
            <a:schemeClr val="dk1"/>
          </a:effectRef>
          <a:fontRef idx="minor">
            <a:schemeClr val="lt1"/>
          </a:fontRef>
        </p:style>
      </p:cxnSp>
      <p:cxnSp>
        <p:nvCxnSpPr>
          <p:cNvPr id="63" name="Straight Arrow Connector 62">
            <a:extLst>
              <a:ext uri="{FF2B5EF4-FFF2-40B4-BE49-F238E27FC236}">
                <a16:creationId xmlns:a16="http://schemas.microsoft.com/office/drawing/2014/main" id="{E7FE51D5-B22B-39F1-B3B0-76BC875E88B0}"/>
              </a:ext>
            </a:extLst>
          </p:cNvPr>
          <p:cNvCxnSpPr>
            <a:cxnSpLocks/>
            <a:stCxn id="32" idx="0"/>
          </p:cNvCxnSpPr>
          <p:nvPr/>
        </p:nvCxnSpPr>
        <p:spPr>
          <a:xfrm flipV="1">
            <a:off x="1286930" y="3274244"/>
            <a:ext cx="0" cy="895402"/>
          </a:xfrm>
          <a:prstGeom prst="straightConnector1">
            <a:avLst/>
          </a:prstGeom>
          <a:ln w="12700" cap="sq">
            <a:solidFill>
              <a:schemeClr val="bg1">
                <a:lumMod val="75000"/>
              </a:schemeClr>
            </a:solidFill>
            <a:tailEnd type="triangle"/>
          </a:ln>
        </p:spPr>
        <p:style>
          <a:lnRef idx="1">
            <a:schemeClr val="accent1"/>
          </a:lnRef>
          <a:fillRef idx="0">
            <a:schemeClr val="accent1"/>
          </a:fillRef>
          <a:effectRef idx="0">
            <a:schemeClr val="dk1"/>
          </a:effectRef>
          <a:fontRef idx="minor">
            <a:schemeClr val="lt1"/>
          </a:fontRef>
        </p:style>
      </p:cxnSp>
      <p:cxnSp>
        <p:nvCxnSpPr>
          <p:cNvPr id="1025" name="Connector: Elbow 1024">
            <a:extLst>
              <a:ext uri="{FF2B5EF4-FFF2-40B4-BE49-F238E27FC236}">
                <a16:creationId xmlns:a16="http://schemas.microsoft.com/office/drawing/2014/main" id="{434C3596-23D8-1100-6792-128CE3F52FA2}"/>
              </a:ext>
            </a:extLst>
          </p:cNvPr>
          <p:cNvCxnSpPr>
            <a:cxnSpLocks/>
            <a:stCxn id="31" idx="2"/>
            <a:endCxn id="30" idx="3"/>
          </p:cNvCxnSpPr>
          <p:nvPr/>
        </p:nvCxnSpPr>
        <p:spPr>
          <a:xfrm rot="5400000">
            <a:off x="4134679" y="4906997"/>
            <a:ext cx="1045619" cy="846615"/>
          </a:xfrm>
          <a:prstGeom prst="bentConnector2">
            <a:avLst/>
          </a:prstGeom>
          <a:ln w="12700" cap="sq">
            <a:solidFill>
              <a:schemeClr val="bg1">
                <a:lumMod val="75000"/>
              </a:schemeClr>
            </a:solidFill>
            <a:tailEnd type="triangle"/>
          </a:ln>
        </p:spPr>
        <p:style>
          <a:lnRef idx="1">
            <a:schemeClr val="accent1"/>
          </a:lnRef>
          <a:fillRef idx="0">
            <a:schemeClr val="accent1"/>
          </a:fillRef>
          <a:effectRef idx="0">
            <a:schemeClr val="dk1"/>
          </a:effectRef>
          <a:fontRef idx="minor">
            <a:schemeClr val="lt1"/>
          </a:fontRef>
        </p:style>
      </p:cxnSp>
      <p:cxnSp>
        <p:nvCxnSpPr>
          <p:cNvPr id="1028" name="Connector: Elbow 1027">
            <a:extLst>
              <a:ext uri="{FF2B5EF4-FFF2-40B4-BE49-F238E27FC236}">
                <a16:creationId xmlns:a16="http://schemas.microsoft.com/office/drawing/2014/main" id="{BC80B717-DBCE-A0DC-53C8-F511A5B51EED}"/>
              </a:ext>
            </a:extLst>
          </p:cNvPr>
          <p:cNvCxnSpPr>
            <a:cxnSpLocks/>
            <a:stCxn id="30" idx="1"/>
            <a:endCxn id="32" idx="2"/>
          </p:cNvCxnSpPr>
          <p:nvPr/>
        </p:nvCxnSpPr>
        <p:spPr>
          <a:xfrm rot="10800000">
            <a:off x="1286931" y="4807496"/>
            <a:ext cx="472337" cy="1045619"/>
          </a:xfrm>
          <a:prstGeom prst="bentConnector2">
            <a:avLst/>
          </a:prstGeom>
          <a:ln w="12700" cap="sq">
            <a:solidFill>
              <a:schemeClr val="bg1">
                <a:lumMod val="75000"/>
              </a:schemeClr>
            </a:solidFill>
            <a:tailEnd type="triangle"/>
          </a:ln>
        </p:spPr>
        <p:style>
          <a:lnRef idx="1">
            <a:schemeClr val="accent1"/>
          </a:lnRef>
          <a:fillRef idx="0">
            <a:schemeClr val="accent1"/>
          </a:fillRef>
          <a:effectRef idx="0">
            <a:schemeClr val="dk1"/>
          </a:effectRef>
          <a:fontRef idx="minor">
            <a:schemeClr val="lt1"/>
          </a:fontRef>
        </p:style>
      </p:cxnSp>
      <p:sp>
        <p:nvSpPr>
          <p:cNvPr id="1029" name="Rectangle 1028">
            <a:extLst>
              <a:ext uri="{FF2B5EF4-FFF2-40B4-BE49-F238E27FC236}">
                <a16:creationId xmlns:a16="http://schemas.microsoft.com/office/drawing/2014/main" id="{138DAF56-3BB3-5618-C2A9-CA2840884100}"/>
              </a:ext>
            </a:extLst>
          </p:cNvPr>
          <p:cNvSpPr/>
          <p:nvPr/>
        </p:nvSpPr>
        <p:spPr>
          <a:xfrm>
            <a:off x="450850" y="2636313"/>
            <a:ext cx="72000" cy="63817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
        <p:nvSpPr>
          <p:cNvPr id="1030" name="Rectangle 1029">
            <a:extLst>
              <a:ext uri="{FF2B5EF4-FFF2-40B4-BE49-F238E27FC236}">
                <a16:creationId xmlns:a16="http://schemas.microsoft.com/office/drawing/2014/main" id="{DA9567F8-09A8-7F7E-2290-A19597F1D3F8}"/>
              </a:ext>
            </a:extLst>
          </p:cNvPr>
          <p:cNvSpPr/>
          <p:nvPr/>
        </p:nvSpPr>
        <p:spPr>
          <a:xfrm>
            <a:off x="3449638" y="2636313"/>
            <a:ext cx="72000" cy="63817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
        <p:nvSpPr>
          <p:cNvPr id="1031" name="Rectangle 1030">
            <a:extLst>
              <a:ext uri="{FF2B5EF4-FFF2-40B4-BE49-F238E27FC236}">
                <a16:creationId xmlns:a16="http://schemas.microsoft.com/office/drawing/2014/main" id="{0DA85A8D-077A-1486-D9A3-9245CB6A490B}"/>
              </a:ext>
            </a:extLst>
          </p:cNvPr>
          <p:cNvSpPr/>
          <p:nvPr/>
        </p:nvSpPr>
        <p:spPr>
          <a:xfrm>
            <a:off x="4244976" y="4169320"/>
            <a:ext cx="72000" cy="63817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
        <p:nvSpPr>
          <p:cNvPr id="1032" name="Rectangle 1031">
            <a:extLst>
              <a:ext uri="{FF2B5EF4-FFF2-40B4-BE49-F238E27FC236}">
                <a16:creationId xmlns:a16="http://schemas.microsoft.com/office/drawing/2014/main" id="{A4DB1FDE-C313-B79E-FA88-34994B68B90E}"/>
              </a:ext>
            </a:extLst>
          </p:cNvPr>
          <p:cNvSpPr/>
          <p:nvPr/>
        </p:nvSpPr>
        <p:spPr>
          <a:xfrm>
            <a:off x="450850" y="4169320"/>
            <a:ext cx="72000" cy="63817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
        <p:nvSpPr>
          <p:cNvPr id="1033" name="Rectangle 1032">
            <a:extLst>
              <a:ext uri="{FF2B5EF4-FFF2-40B4-BE49-F238E27FC236}">
                <a16:creationId xmlns:a16="http://schemas.microsoft.com/office/drawing/2014/main" id="{C153FC83-5E11-78B8-0FB8-C4C70CC079D2}"/>
              </a:ext>
            </a:extLst>
          </p:cNvPr>
          <p:cNvSpPr/>
          <p:nvPr/>
        </p:nvSpPr>
        <p:spPr>
          <a:xfrm>
            <a:off x="1759267" y="5533777"/>
            <a:ext cx="72000" cy="63817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
        <p:nvSpPr>
          <p:cNvPr id="1035" name="Slide Number Placeholder 3">
            <a:extLst>
              <a:ext uri="{FF2B5EF4-FFF2-40B4-BE49-F238E27FC236}">
                <a16:creationId xmlns:a16="http://schemas.microsoft.com/office/drawing/2014/main" id="{9ADE683B-E8DD-0456-EA23-3FB1B5D9F04E}"/>
              </a:ext>
            </a:extLst>
          </p:cNvPr>
          <p:cNvSpPr>
            <a:spLocks noGrp="1"/>
          </p:cNvSpPr>
          <p:nvPr>
            <p:ph type="sldNum" sz="quarter" idx="11"/>
          </p:nvPr>
        </p:nvSpPr>
        <p:spPr>
          <a:xfrm>
            <a:off x="9983788" y="6492875"/>
            <a:ext cx="1765300" cy="136525"/>
          </a:xfrm>
        </p:spPr>
        <p:txBody>
          <a:bodyPr/>
          <a:lstStyle/>
          <a:p>
            <a:fld id="{7870704B-CE94-48CC-AF30-84932A1262A7}" type="slidenum">
              <a:rPr lang="en-GB" smtClean="0"/>
              <a:pPr/>
              <a:t>23</a:t>
            </a:fld>
            <a:endParaRPr lang="en-GB"/>
          </a:p>
        </p:txBody>
      </p:sp>
      <p:sp>
        <p:nvSpPr>
          <p:cNvPr id="8" name="Rectangle 7">
            <a:extLst>
              <a:ext uri="{FF2B5EF4-FFF2-40B4-BE49-F238E27FC236}">
                <a16:creationId xmlns:a16="http://schemas.microsoft.com/office/drawing/2014/main" id="{9BD67A22-D86F-7BD8-3A81-31954ADD6283}"/>
              </a:ext>
            </a:extLst>
          </p:cNvPr>
          <p:cNvSpPr/>
          <p:nvPr/>
        </p:nvSpPr>
        <p:spPr>
          <a:xfrm>
            <a:off x="1031875" y="1829210"/>
            <a:ext cx="10717212" cy="585592"/>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p>
            <a:pPr marL="0" indent="0">
              <a:spcAft>
                <a:spcPts val="600"/>
              </a:spcAft>
              <a:buNone/>
            </a:pPr>
            <a:r>
              <a:rPr lang="en-US" altLang="lv-LV" sz="1600" b="1" dirty="0" err="1">
                <a:solidFill>
                  <a:schemeClr val="tx1"/>
                </a:solidFill>
                <a:cs typeface="Arial"/>
              </a:rPr>
              <a:t>Civilās</a:t>
            </a:r>
            <a:r>
              <a:rPr lang="en-US" altLang="lv-LV" sz="1600" b="1">
                <a:solidFill>
                  <a:schemeClr val="tx1"/>
                </a:solidFill>
                <a:cs typeface="Arial"/>
              </a:rPr>
              <a:t> </a:t>
            </a:r>
            <a:r>
              <a:rPr lang="en-US" altLang="lv-LV" sz="1600" b="1" err="1">
                <a:solidFill>
                  <a:schemeClr val="tx1"/>
                </a:solidFill>
                <a:cs typeface="Arial"/>
              </a:rPr>
              <a:t>aizsardzības</a:t>
            </a:r>
            <a:r>
              <a:rPr lang="en-US" altLang="lv-LV" sz="1600" b="1">
                <a:solidFill>
                  <a:schemeClr val="tx1"/>
                </a:solidFill>
                <a:cs typeface="Arial"/>
              </a:rPr>
              <a:t> un </a:t>
            </a:r>
            <a:r>
              <a:rPr lang="en-US" altLang="lv-LV" sz="1600" b="1" dirty="0" err="1">
                <a:solidFill>
                  <a:schemeClr val="tx1"/>
                </a:solidFill>
                <a:cs typeface="Arial"/>
              </a:rPr>
              <a:t>katastrof</a:t>
            </a:r>
            <a:r>
              <a:rPr lang="lv-LV" altLang="lv-LV" sz="1600" b="1" dirty="0" err="1">
                <a:solidFill>
                  <a:schemeClr val="tx1"/>
                </a:solidFill>
                <a:cs typeface="Arial"/>
              </a:rPr>
              <a:t>as</a:t>
            </a:r>
            <a:r>
              <a:rPr lang="en-US" altLang="lv-LV" sz="1600" b="1">
                <a:solidFill>
                  <a:schemeClr val="tx1"/>
                </a:solidFill>
                <a:cs typeface="Arial"/>
              </a:rPr>
              <a:t> </a:t>
            </a:r>
            <a:r>
              <a:rPr lang="en-US" altLang="lv-LV" sz="1600" b="1" err="1">
                <a:solidFill>
                  <a:schemeClr val="tx1"/>
                </a:solidFill>
                <a:cs typeface="Arial"/>
              </a:rPr>
              <a:t>pārvaldīšanas</a:t>
            </a:r>
            <a:r>
              <a:rPr lang="en-US" altLang="lv-LV" sz="1600" b="1">
                <a:solidFill>
                  <a:schemeClr val="tx1"/>
                </a:solidFill>
                <a:cs typeface="Arial"/>
              </a:rPr>
              <a:t> </a:t>
            </a:r>
            <a:r>
              <a:rPr lang="en-US" altLang="lv-LV" sz="1600" b="1" err="1">
                <a:solidFill>
                  <a:schemeClr val="tx1"/>
                </a:solidFill>
                <a:cs typeface="Arial"/>
              </a:rPr>
              <a:t>likum</a:t>
            </a:r>
            <a:r>
              <a:rPr lang="lv-LV" altLang="lv-LV" sz="1600" b="1">
                <a:solidFill>
                  <a:schemeClr val="tx1"/>
                </a:solidFill>
                <a:cs typeface="Arial"/>
              </a:rPr>
              <a:t>ā noteiktais pasākumu kopums:</a:t>
            </a:r>
            <a:endParaRPr lang="en-US" altLang="lv-LV" sz="1600" b="1">
              <a:solidFill>
                <a:schemeClr val="tx1"/>
              </a:solidFill>
              <a:cs typeface="Arial"/>
            </a:endParaRPr>
          </a:p>
        </p:txBody>
      </p:sp>
      <p:sp>
        <p:nvSpPr>
          <p:cNvPr id="9" name="Rectangle 8">
            <a:extLst>
              <a:ext uri="{FF2B5EF4-FFF2-40B4-BE49-F238E27FC236}">
                <a16:creationId xmlns:a16="http://schemas.microsoft.com/office/drawing/2014/main" id="{A97DF582-0037-7FA2-D4D8-4A8568682683}"/>
              </a:ext>
            </a:extLst>
          </p:cNvPr>
          <p:cNvSpPr/>
          <p:nvPr/>
        </p:nvSpPr>
        <p:spPr>
          <a:xfrm>
            <a:off x="441325" y="1829014"/>
            <a:ext cx="586800" cy="5857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
        <p:nvSpPr>
          <p:cNvPr id="10" name="Freeform 20">
            <a:extLst>
              <a:ext uri="{FF2B5EF4-FFF2-40B4-BE49-F238E27FC236}">
                <a16:creationId xmlns:a16="http://schemas.microsoft.com/office/drawing/2014/main" id="{E566CE8A-64C9-AD1F-35CF-3FDE1EA618BF}"/>
              </a:ext>
            </a:extLst>
          </p:cNvPr>
          <p:cNvSpPr>
            <a:spLocks noChangeAspect="1" noEditPoints="1"/>
          </p:cNvSpPr>
          <p:nvPr/>
        </p:nvSpPr>
        <p:spPr bwMode="auto">
          <a:xfrm>
            <a:off x="506414" y="1893308"/>
            <a:ext cx="455613" cy="457200"/>
          </a:xfrm>
          <a:custGeom>
            <a:avLst/>
            <a:gdLst>
              <a:gd name="T0" fmla="*/ 0 w 346"/>
              <a:gd name="T1" fmla="*/ 0 h 346"/>
              <a:gd name="T2" fmla="*/ 0 w 346"/>
              <a:gd name="T3" fmla="*/ 346 h 346"/>
              <a:gd name="T4" fmla="*/ 346 w 346"/>
              <a:gd name="T5" fmla="*/ 346 h 346"/>
              <a:gd name="T6" fmla="*/ 346 w 346"/>
              <a:gd name="T7" fmla="*/ 0 h 346"/>
              <a:gd name="T8" fmla="*/ 0 w 346"/>
              <a:gd name="T9" fmla="*/ 0 h 346"/>
              <a:gd name="T10" fmla="*/ 332 w 346"/>
              <a:gd name="T11" fmla="*/ 331 h 346"/>
              <a:gd name="T12" fmla="*/ 15 w 346"/>
              <a:gd name="T13" fmla="*/ 331 h 346"/>
              <a:gd name="T14" fmla="*/ 15 w 346"/>
              <a:gd name="T15" fmla="*/ 15 h 346"/>
              <a:gd name="T16" fmla="*/ 332 w 346"/>
              <a:gd name="T17" fmla="*/ 15 h 346"/>
              <a:gd name="T18" fmla="*/ 332 w 346"/>
              <a:gd name="T19" fmla="*/ 331 h 346"/>
              <a:gd name="T20" fmla="*/ 80 w 346"/>
              <a:gd name="T21" fmla="*/ 145 h 346"/>
              <a:gd name="T22" fmla="*/ 32 w 346"/>
              <a:gd name="T23" fmla="*/ 239 h 346"/>
              <a:gd name="T24" fmla="*/ 127 w 346"/>
              <a:gd name="T25" fmla="*/ 239 h 346"/>
              <a:gd name="T26" fmla="*/ 80 w 346"/>
              <a:gd name="T27" fmla="*/ 145 h 346"/>
              <a:gd name="T28" fmla="*/ 80 w 346"/>
              <a:gd name="T29" fmla="*/ 178 h 346"/>
              <a:gd name="T30" fmla="*/ 103 w 346"/>
              <a:gd name="T31" fmla="*/ 224 h 346"/>
              <a:gd name="T32" fmla="*/ 56 w 346"/>
              <a:gd name="T33" fmla="*/ 224 h 346"/>
              <a:gd name="T34" fmla="*/ 80 w 346"/>
              <a:gd name="T35" fmla="*/ 178 h 346"/>
              <a:gd name="T36" fmla="*/ 219 w 346"/>
              <a:gd name="T37" fmla="*/ 195 h 346"/>
              <a:gd name="T38" fmla="*/ 315 w 346"/>
              <a:gd name="T39" fmla="*/ 195 h 346"/>
              <a:gd name="T40" fmla="*/ 267 w 346"/>
              <a:gd name="T41" fmla="*/ 101 h 346"/>
              <a:gd name="T42" fmla="*/ 219 w 346"/>
              <a:gd name="T43" fmla="*/ 195 h 346"/>
              <a:gd name="T44" fmla="*/ 243 w 346"/>
              <a:gd name="T45" fmla="*/ 180 h 346"/>
              <a:gd name="T46" fmla="*/ 267 w 346"/>
              <a:gd name="T47" fmla="*/ 133 h 346"/>
              <a:gd name="T48" fmla="*/ 291 w 346"/>
              <a:gd name="T49" fmla="*/ 180 h 346"/>
              <a:gd name="T50" fmla="*/ 243 w 346"/>
              <a:gd name="T51" fmla="*/ 180 h 346"/>
              <a:gd name="T52" fmla="*/ 83 w 346"/>
              <a:gd name="T53" fmla="*/ 104 h 346"/>
              <a:gd name="T54" fmla="*/ 136 w 346"/>
              <a:gd name="T55" fmla="*/ 95 h 346"/>
              <a:gd name="T56" fmla="*/ 164 w 346"/>
              <a:gd name="T57" fmla="*/ 119 h 346"/>
              <a:gd name="T58" fmla="*/ 164 w 346"/>
              <a:gd name="T59" fmla="*/ 295 h 346"/>
              <a:gd name="T60" fmla="*/ 120 w 346"/>
              <a:gd name="T61" fmla="*/ 295 h 346"/>
              <a:gd name="T62" fmla="*/ 120 w 346"/>
              <a:gd name="T63" fmla="*/ 310 h 346"/>
              <a:gd name="T64" fmla="*/ 227 w 346"/>
              <a:gd name="T65" fmla="*/ 310 h 346"/>
              <a:gd name="T66" fmla="*/ 227 w 346"/>
              <a:gd name="T67" fmla="*/ 295 h 346"/>
              <a:gd name="T68" fmla="*/ 179 w 346"/>
              <a:gd name="T69" fmla="*/ 295 h 346"/>
              <a:gd name="T70" fmla="*/ 179 w 346"/>
              <a:gd name="T71" fmla="*/ 119 h 346"/>
              <a:gd name="T72" fmla="*/ 210 w 346"/>
              <a:gd name="T73" fmla="*/ 81 h 346"/>
              <a:gd name="T74" fmla="*/ 210 w 346"/>
              <a:gd name="T75" fmla="*/ 81 h 346"/>
              <a:gd name="T76" fmla="*/ 260 w 346"/>
              <a:gd name="T77" fmla="*/ 71 h 346"/>
              <a:gd name="T78" fmla="*/ 260 w 346"/>
              <a:gd name="T79" fmla="*/ 81 h 346"/>
              <a:gd name="T80" fmla="*/ 275 w 346"/>
              <a:gd name="T81" fmla="*/ 81 h 346"/>
              <a:gd name="T82" fmla="*/ 275 w 346"/>
              <a:gd name="T83" fmla="*/ 54 h 346"/>
              <a:gd name="T84" fmla="*/ 207 w 346"/>
              <a:gd name="T85" fmla="*/ 66 h 346"/>
              <a:gd name="T86" fmla="*/ 172 w 346"/>
              <a:gd name="T87" fmla="*/ 43 h 346"/>
              <a:gd name="T88" fmla="*/ 133 w 346"/>
              <a:gd name="T89" fmla="*/ 80 h 346"/>
              <a:gd name="T90" fmla="*/ 68 w 346"/>
              <a:gd name="T91" fmla="*/ 92 h 346"/>
              <a:gd name="T92" fmla="*/ 68 w 346"/>
              <a:gd name="T93" fmla="*/ 121 h 346"/>
              <a:gd name="T94" fmla="*/ 83 w 346"/>
              <a:gd name="T95" fmla="*/ 121 h 346"/>
              <a:gd name="T96" fmla="*/ 83 w 346"/>
              <a:gd name="T97" fmla="*/ 104 h 346"/>
              <a:gd name="T98" fmla="*/ 172 w 346"/>
              <a:gd name="T99" fmla="*/ 58 h 346"/>
              <a:gd name="T100" fmla="*/ 195 w 346"/>
              <a:gd name="T101" fmla="*/ 81 h 346"/>
              <a:gd name="T102" fmla="*/ 172 w 346"/>
              <a:gd name="T103" fmla="*/ 105 h 346"/>
              <a:gd name="T104" fmla="*/ 148 w 346"/>
              <a:gd name="T105" fmla="*/ 81 h 346"/>
              <a:gd name="T106" fmla="*/ 172 w 346"/>
              <a:gd name="T107" fmla="*/ 58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346">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tx1"/>
          </a:solidFill>
          <a:ln>
            <a:noFill/>
          </a:ln>
        </p:spPr>
        <p:txBody>
          <a:bodyPr vert="horz" wrap="square" lIns="68580" tIns="34290" rIns="68580" bIns="3429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800">
              <a:solidFill>
                <a:schemeClr val="accent1"/>
              </a:solidFill>
            </a:endParaRPr>
          </a:p>
        </p:txBody>
      </p:sp>
      <p:sp>
        <p:nvSpPr>
          <p:cNvPr id="4" name="Rectangle 3">
            <a:extLst>
              <a:ext uri="{FF2B5EF4-FFF2-40B4-BE49-F238E27FC236}">
                <a16:creationId xmlns:a16="http://schemas.microsoft.com/office/drawing/2014/main" id="{BE4BEB43-22CF-6C36-91EB-ABA93BD4B451}"/>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grpSp>
        <p:nvGrpSpPr>
          <p:cNvPr id="13" name="Group 12">
            <a:extLst>
              <a:ext uri="{FF2B5EF4-FFF2-40B4-BE49-F238E27FC236}">
                <a16:creationId xmlns:a16="http://schemas.microsoft.com/office/drawing/2014/main" id="{45CFA117-4B18-264D-FCF3-326E05D02029}"/>
              </a:ext>
            </a:extLst>
          </p:cNvPr>
          <p:cNvGrpSpPr/>
          <p:nvPr/>
        </p:nvGrpSpPr>
        <p:grpSpPr>
          <a:xfrm>
            <a:off x="5862538" y="132067"/>
            <a:ext cx="5886550" cy="217488"/>
            <a:chOff x="5385234" y="132067"/>
            <a:chExt cx="5886550" cy="217488"/>
          </a:xfrm>
        </p:grpSpPr>
        <p:sp>
          <p:nvSpPr>
            <p:cNvPr id="14" name="Rectangle 13">
              <a:extLst>
                <a:ext uri="{FF2B5EF4-FFF2-40B4-BE49-F238E27FC236}">
                  <a16:creationId xmlns:a16="http://schemas.microsoft.com/office/drawing/2014/main" id="{7AA24A96-74A5-0085-DD95-39498DFDE9D4}"/>
                </a:ext>
              </a:extLst>
            </p:cNvPr>
            <p:cNvSpPr/>
            <p:nvPr/>
          </p:nvSpPr>
          <p:spPr>
            <a:xfrm>
              <a:off x="53852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5" name="Rectangle 14">
              <a:extLst>
                <a:ext uri="{FF2B5EF4-FFF2-40B4-BE49-F238E27FC236}">
                  <a16:creationId xmlns:a16="http://schemas.microsoft.com/office/drawing/2014/main" id="{3B4B47EC-EB60-9FE0-7639-2359C6C2DA4A}"/>
                </a:ext>
              </a:extLst>
            </p:cNvPr>
            <p:cNvSpPr/>
            <p:nvPr/>
          </p:nvSpPr>
          <p:spPr>
            <a:xfrm>
              <a:off x="56270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16" name="Rectangle 15">
              <a:extLst>
                <a:ext uri="{FF2B5EF4-FFF2-40B4-BE49-F238E27FC236}">
                  <a16:creationId xmlns:a16="http://schemas.microsoft.com/office/drawing/2014/main" id="{E2794F1F-279A-A415-8A94-31E7D24A85BB}"/>
                </a:ext>
              </a:extLst>
            </p:cNvPr>
            <p:cNvSpPr/>
            <p:nvPr/>
          </p:nvSpPr>
          <p:spPr>
            <a:xfrm>
              <a:off x="5868888" y="132067"/>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8" name="Rectangle 17">
              <a:extLst>
                <a:ext uri="{FF2B5EF4-FFF2-40B4-BE49-F238E27FC236}">
                  <a16:creationId xmlns:a16="http://schemas.microsoft.com/office/drawing/2014/main" id="{C9A09D6A-50B4-E110-ED12-E70792BA5205}"/>
                </a:ext>
              </a:extLst>
            </p:cNvPr>
            <p:cNvSpPr/>
            <p:nvPr/>
          </p:nvSpPr>
          <p:spPr>
            <a:xfrm>
              <a:off x="6352542" y="132067"/>
              <a:ext cx="4435588"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Galvenie normatīvajā regulējumā noteiktie civilās aizsardzības sistēmas darbības pamati</a:t>
              </a:r>
            </a:p>
          </p:txBody>
        </p:sp>
        <p:sp>
          <p:nvSpPr>
            <p:cNvPr id="19" name="Rectangle 18">
              <a:extLst>
                <a:ext uri="{FF2B5EF4-FFF2-40B4-BE49-F238E27FC236}">
                  <a16:creationId xmlns:a16="http://schemas.microsoft.com/office/drawing/2014/main" id="{B8FBF5EC-CF4A-C9E0-AC24-4430FF244F49}"/>
                </a:ext>
              </a:extLst>
            </p:cNvPr>
            <p:cNvSpPr/>
            <p:nvPr/>
          </p:nvSpPr>
          <p:spPr>
            <a:xfrm>
              <a:off x="6110715"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effectLst/>
                  <a:uLnTx/>
                  <a:uFillTx/>
                  <a:ea typeface="Georgia"/>
                  <a:cs typeface="Georgia"/>
                  <a:sym typeface="Georgia"/>
                </a:rPr>
                <a:t>3</a:t>
              </a:r>
              <a:r>
                <a:rPr kumimoji="0" lang="lv-LV" sz="800" b="1" i="0" u="none" strike="noStrike" kern="0" cap="none" spc="0" normalizeH="0" baseline="0">
                  <a:ln>
                    <a:noFill/>
                  </a:ln>
                  <a:effectLst/>
                  <a:uLnTx/>
                  <a:uFillTx/>
                  <a:ea typeface="Georgia"/>
                  <a:cs typeface="Georgia"/>
                  <a:sym typeface="Georgia"/>
                </a:rPr>
                <a:t>.4</a:t>
              </a:r>
            </a:p>
          </p:txBody>
        </p:sp>
        <p:sp>
          <p:nvSpPr>
            <p:cNvPr id="20" name="Rectangle 19">
              <a:extLst>
                <a:ext uri="{FF2B5EF4-FFF2-40B4-BE49-F238E27FC236}">
                  <a16:creationId xmlns:a16="http://schemas.microsoft.com/office/drawing/2014/main" id="{55D417EC-8DD8-854B-C157-95ACFE04DE0A}"/>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1" name="Rectangle 20">
              <a:extLst>
                <a:ext uri="{FF2B5EF4-FFF2-40B4-BE49-F238E27FC236}">
                  <a16:creationId xmlns:a16="http://schemas.microsoft.com/office/drawing/2014/main" id="{11A2667C-A065-E929-1C57-33B333E10E7D}"/>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12544507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B22CA9B-65B5-91DE-FAF2-05BBAF734EC7}"/>
              </a:ext>
            </a:extLst>
          </p:cNvPr>
          <p:cNvSpPr/>
          <p:nvPr/>
        </p:nvSpPr>
        <p:spPr>
          <a:xfrm>
            <a:off x="442912" y="5089713"/>
            <a:ext cx="11306175" cy="1089155"/>
          </a:xfrm>
          <a:prstGeom prst="rect">
            <a:avLst/>
          </a:prstGeom>
          <a:solidFill>
            <a:srgbClr val="FFFFFF">
              <a:lumMod val="95000"/>
            </a:srgbClr>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1600"/>
          </a:p>
        </p:txBody>
      </p:sp>
      <p:sp>
        <p:nvSpPr>
          <p:cNvPr id="7" name="Rectangle 6">
            <a:extLst>
              <a:ext uri="{FF2B5EF4-FFF2-40B4-BE49-F238E27FC236}">
                <a16:creationId xmlns:a16="http://schemas.microsoft.com/office/drawing/2014/main" id="{262E4242-418F-257C-D27A-E946377C64C0}"/>
              </a:ext>
            </a:extLst>
          </p:cNvPr>
          <p:cNvSpPr/>
          <p:nvPr/>
        </p:nvSpPr>
        <p:spPr>
          <a:xfrm>
            <a:off x="442912" y="1819275"/>
            <a:ext cx="11306175" cy="2005183"/>
          </a:xfrm>
          <a:prstGeom prst="rect">
            <a:avLst/>
          </a:prstGeom>
          <a:solidFill>
            <a:srgbClr val="F2F2F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1600"/>
          </a:p>
        </p:txBody>
      </p:sp>
      <p:grpSp>
        <p:nvGrpSpPr>
          <p:cNvPr id="2" name="Group 1">
            <a:extLst>
              <a:ext uri="{FF2B5EF4-FFF2-40B4-BE49-F238E27FC236}">
                <a16:creationId xmlns:a16="http://schemas.microsoft.com/office/drawing/2014/main" id="{ED5FC9B9-83E2-D4BE-4627-FAABD1896B6B}"/>
              </a:ext>
            </a:extLst>
          </p:cNvPr>
          <p:cNvGrpSpPr/>
          <p:nvPr/>
        </p:nvGrpSpPr>
        <p:grpSpPr>
          <a:xfrm>
            <a:off x="9999959" y="1914448"/>
            <a:ext cx="1789216" cy="708165"/>
            <a:chOff x="10046259" y="1989950"/>
            <a:chExt cx="1789216" cy="708165"/>
          </a:xfrm>
        </p:grpSpPr>
        <p:grpSp>
          <p:nvGrpSpPr>
            <p:cNvPr id="42" name="Group 41">
              <a:extLst>
                <a:ext uri="{FF2B5EF4-FFF2-40B4-BE49-F238E27FC236}">
                  <a16:creationId xmlns:a16="http://schemas.microsoft.com/office/drawing/2014/main" id="{95518D42-A563-6930-96D7-D7CEBB39A753}"/>
                </a:ext>
              </a:extLst>
            </p:cNvPr>
            <p:cNvGrpSpPr/>
            <p:nvPr/>
          </p:nvGrpSpPr>
          <p:grpSpPr>
            <a:xfrm>
              <a:off x="10046259" y="2172225"/>
              <a:ext cx="1789216" cy="169277"/>
              <a:chOff x="9603347" y="2165393"/>
              <a:chExt cx="1789216" cy="169277"/>
            </a:xfrm>
          </p:grpSpPr>
          <p:sp>
            <p:nvSpPr>
              <p:cNvPr id="90117" name="Rectangle 90116">
                <a:extLst>
                  <a:ext uri="{FF2B5EF4-FFF2-40B4-BE49-F238E27FC236}">
                    <a16:creationId xmlns:a16="http://schemas.microsoft.com/office/drawing/2014/main" id="{1F7D40B8-E82A-638E-FD4B-95A79A5EFB35}"/>
                  </a:ext>
                </a:extLst>
              </p:cNvPr>
              <p:cNvSpPr/>
              <p:nvPr/>
            </p:nvSpPr>
            <p:spPr>
              <a:xfrm>
                <a:off x="9603347" y="2173013"/>
                <a:ext cx="259044" cy="146817"/>
              </a:xfrm>
              <a:prstGeom prst="rect">
                <a:avLst/>
              </a:prstGeom>
              <a:solidFill>
                <a:srgbClr val="CFD6E8"/>
              </a:solidFill>
              <a:ln>
                <a:noFill/>
              </a:ln>
              <a:effectLst/>
            </p:spPr>
            <p:style>
              <a:lnRef idx="0">
                <a:schemeClr val="accent1"/>
              </a:lnRef>
              <a:fillRef idx="1">
                <a:schemeClr val="accent1"/>
              </a:fillRef>
              <a:effectRef idx="0">
                <a:schemeClr val="dk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900"/>
              </a:p>
            </p:txBody>
          </p:sp>
          <p:sp>
            <p:nvSpPr>
              <p:cNvPr id="90118" name="TextBox 43">
                <a:extLst>
                  <a:ext uri="{FF2B5EF4-FFF2-40B4-BE49-F238E27FC236}">
                    <a16:creationId xmlns:a16="http://schemas.microsoft.com/office/drawing/2014/main" id="{4A20F478-4AB6-C4EF-4237-E57585DC4AF7}"/>
                  </a:ext>
                </a:extLst>
              </p:cNvPr>
              <p:cNvSpPr txBox="1"/>
              <p:nvPr/>
            </p:nvSpPr>
            <p:spPr>
              <a:xfrm>
                <a:off x="9902191" y="2165393"/>
                <a:ext cx="1490372" cy="16927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100"/>
                  <a:t>Koordinēšana</a:t>
                </a:r>
              </a:p>
            </p:txBody>
          </p:sp>
        </p:grpSp>
        <p:grpSp>
          <p:nvGrpSpPr>
            <p:cNvPr id="43" name="Group 42">
              <a:extLst>
                <a:ext uri="{FF2B5EF4-FFF2-40B4-BE49-F238E27FC236}">
                  <a16:creationId xmlns:a16="http://schemas.microsoft.com/office/drawing/2014/main" id="{97D56296-48C2-748C-D670-2A0EB311DB87}"/>
                </a:ext>
              </a:extLst>
            </p:cNvPr>
            <p:cNvGrpSpPr/>
            <p:nvPr/>
          </p:nvGrpSpPr>
          <p:grpSpPr>
            <a:xfrm>
              <a:off x="10046259" y="2354670"/>
              <a:ext cx="1789216" cy="169277"/>
              <a:chOff x="9603347" y="2357161"/>
              <a:chExt cx="1789216" cy="169277"/>
            </a:xfrm>
          </p:grpSpPr>
          <p:sp>
            <p:nvSpPr>
              <p:cNvPr id="90113" name="Rectangle 90112">
                <a:extLst>
                  <a:ext uri="{FF2B5EF4-FFF2-40B4-BE49-F238E27FC236}">
                    <a16:creationId xmlns:a16="http://schemas.microsoft.com/office/drawing/2014/main" id="{E000151D-430C-096E-D01B-679964258931}"/>
                  </a:ext>
                </a:extLst>
              </p:cNvPr>
              <p:cNvSpPr/>
              <p:nvPr/>
            </p:nvSpPr>
            <p:spPr>
              <a:xfrm>
                <a:off x="9603347" y="2360642"/>
                <a:ext cx="259044" cy="146817"/>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900"/>
              </a:p>
            </p:txBody>
          </p:sp>
          <p:sp>
            <p:nvSpPr>
              <p:cNvPr id="90114" name="TextBox 46">
                <a:extLst>
                  <a:ext uri="{FF2B5EF4-FFF2-40B4-BE49-F238E27FC236}">
                    <a16:creationId xmlns:a16="http://schemas.microsoft.com/office/drawing/2014/main" id="{FC10AF84-664C-9515-4594-DE68099DAF0D}"/>
                  </a:ext>
                </a:extLst>
              </p:cNvPr>
              <p:cNvSpPr txBox="1"/>
              <p:nvPr/>
            </p:nvSpPr>
            <p:spPr>
              <a:xfrm>
                <a:off x="9902191" y="2357161"/>
                <a:ext cx="1490372" cy="16927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100"/>
                  <a:t>Atbalsts</a:t>
                </a:r>
              </a:p>
            </p:txBody>
          </p:sp>
        </p:grpSp>
        <p:grpSp>
          <p:nvGrpSpPr>
            <p:cNvPr id="44" name="Group 43">
              <a:extLst>
                <a:ext uri="{FF2B5EF4-FFF2-40B4-BE49-F238E27FC236}">
                  <a16:creationId xmlns:a16="http://schemas.microsoft.com/office/drawing/2014/main" id="{FB8A1C86-3BE9-79B2-9C65-A7F55174D916}"/>
                </a:ext>
              </a:extLst>
            </p:cNvPr>
            <p:cNvGrpSpPr/>
            <p:nvPr/>
          </p:nvGrpSpPr>
          <p:grpSpPr>
            <a:xfrm>
              <a:off x="10046259" y="2528838"/>
              <a:ext cx="1789216" cy="169277"/>
              <a:chOff x="9603347" y="2528838"/>
              <a:chExt cx="1789216" cy="169277"/>
            </a:xfrm>
            <a:solidFill>
              <a:srgbClr val="7D7D7D"/>
            </a:solidFill>
          </p:grpSpPr>
          <p:sp>
            <p:nvSpPr>
              <p:cNvPr id="63" name="Rectangle 62">
                <a:extLst>
                  <a:ext uri="{FF2B5EF4-FFF2-40B4-BE49-F238E27FC236}">
                    <a16:creationId xmlns:a16="http://schemas.microsoft.com/office/drawing/2014/main" id="{F7623038-ADC8-F584-53C3-F5F89349D89D}"/>
                  </a:ext>
                </a:extLst>
              </p:cNvPr>
              <p:cNvSpPr/>
              <p:nvPr/>
            </p:nvSpPr>
            <p:spPr>
              <a:xfrm>
                <a:off x="9603347" y="2540530"/>
                <a:ext cx="259044" cy="146817"/>
              </a:xfrm>
              <a:prstGeom prst="rect">
                <a:avLst/>
              </a:prstGeom>
              <a:solidFill>
                <a:srgbClr val="D18D85"/>
              </a:solidFill>
              <a:ln>
                <a:noFill/>
              </a:ln>
              <a:effectLst/>
            </p:spPr>
            <p:style>
              <a:lnRef idx="0">
                <a:schemeClr val="accent1"/>
              </a:lnRef>
              <a:fillRef idx="1">
                <a:schemeClr val="accent1"/>
              </a:fillRef>
              <a:effectRef idx="0">
                <a:schemeClr val="dk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900"/>
              </a:p>
            </p:txBody>
          </p:sp>
          <p:sp>
            <p:nvSpPr>
              <p:cNvPr id="90112" name="TextBox 49">
                <a:extLst>
                  <a:ext uri="{FF2B5EF4-FFF2-40B4-BE49-F238E27FC236}">
                    <a16:creationId xmlns:a16="http://schemas.microsoft.com/office/drawing/2014/main" id="{1567A904-7B34-1342-6923-C836A296E553}"/>
                  </a:ext>
                </a:extLst>
              </p:cNvPr>
              <p:cNvSpPr txBox="1"/>
              <p:nvPr/>
            </p:nvSpPr>
            <p:spPr>
              <a:xfrm>
                <a:off x="9902191" y="2528838"/>
                <a:ext cx="1490372" cy="16927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100"/>
                  <a:t>Infrastruktūra</a:t>
                </a:r>
              </a:p>
            </p:txBody>
          </p:sp>
        </p:grpSp>
        <p:grpSp>
          <p:nvGrpSpPr>
            <p:cNvPr id="47" name="Group 46">
              <a:extLst>
                <a:ext uri="{FF2B5EF4-FFF2-40B4-BE49-F238E27FC236}">
                  <a16:creationId xmlns:a16="http://schemas.microsoft.com/office/drawing/2014/main" id="{96B9EFD5-5D33-E7B1-9E40-17C71EFE1BD5}"/>
                </a:ext>
              </a:extLst>
            </p:cNvPr>
            <p:cNvGrpSpPr/>
            <p:nvPr/>
          </p:nvGrpSpPr>
          <p:grpSpPr>
            <a:xfrm>
              <a:off x="10046259" y="1989950"/>
              <a:ext cx="1789216" cy="169277"/>
              <a:chOff x="9603347" y="1995824"/>
              <a:chExt cx="1789216" cy="169277"/>
            </a:xfrm>
          </p:grpSpPr>
          <p:sp>
            <p:nvSpPr>
              <p:cNvPr id="61" name="Rectangle 60">
                <a:extLst>
                  <a:ext uri="{FF2B5EF4-FFF2-40B4-BE49-F238E27FC236}">
                    <a16:creationId xmlns:a16="http://schemas.microsoft.com/office/drawing/2014/main" id="{967A9640-3C16-E3C0-98FA-DFBFF921EDB5}"/>
                  </a:ext>
                </a:extLst>
              </p:cNvPr>
              <p:cNvSpPr/>
              <p:nvPr/>
            </p:nvSpPr>
            <p:spPr>
              <a:xfrm>
                <a:off x="9603347" y="2007413"/>
                <a:ext cx="259044" cy="146817"/>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900"/>
              </a:p>
            </p:txBody>
          </p:sp>
          <p:sp>
            <p:nvSpPr>
              <p:cNvPr id="62" name="TextBox 54">
                <a:extLst>
                  <a:ext uri="{FF2B5EF4-FFF2-40B4-BE49-F238E27FC236}">
                    <a16:creationId xmlns:a16="http://schemas.microsoft.com/office/drawing/2014/main" id="{01180E55-77B5-2B16-BB94-2685702C16B6}"/>
                  </a:ext>
                </a:extLst>
              </p:cNvPr>
              <p:cNvSpPr txBox="1"/>
              <p:nvPr/>
            </p:nvSpPr>
            <p:spPr>
              <a:xfrm>
                <a:off x="9902191" y="1995824"/>
                <a:ext cx="1490372" cy="16927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100"/>
                  <a:t>Lēmumu pieņemšana</a:t>
                </a:r>
              </a:p>
            </p:txBody>
          </p:sp>
        </p:grpSp>
      </p:grpSp>
      <p:sp>
        <p:nvSpPr>
          <p:cNvPr id="8" name="Rectangle 7">
            <a:extLst>
              <a:ext uri="{FF2B5EF4-FFF2-40B4-BE49-F238E27FC236}">
                <a16:creationId xmlns:a16="http://schemas.microsoft.com/office/drawing/2014/main" id="{1B266A6B-BF8D-A037-C99D-8AB184AF314A}"/>
              </a:ext>
            </a:extLst>
          </p:cNvPr>
          <p:cNvSpPr/>
          <p:nvPr/>
        </p:nvSpPr>
        <p:spPr>
          <a:xfrm>
            <a:off x="4330067" y="1997570"/>
            <a:ext cx="3550031" cy="331266"/>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Ministru prezidents</a:t>
            </a:r>
          </a:p>
        </p:txBody>
      </p:sp>
      <p:sp>
        <p:nvSpPr>
          <p:cNvPr id="9" name="Rectangle 8">
            <a:extLst>
              <a:ext uri="{FF2B5EF4-FFF2-40B4-BE49-F238E27FC236}">
                <a16:creationId xmlns:a16="http://schemas.microsoft.com/office/drawing/2014/main" id="{2D6D393C-6109-1B8D-48A9-6EE802818306}"/>
              </a:ext>
            </a:extLst>
          </p:cNvPr>
          <p:cNvSpPr/>
          <p:nvPr/>
        </p:nvSpPr>
        <p:spPr>
          <a:xfrm>
            <a:off x="4330067" y="2736046"/>
            <a:ext cx="3550031" cy="330200"/>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Krīzes vadības padomes sekretariāts</a:t>
            </a:r>
          </a:p>
        </p:txBody>
      </p:sp>
      <p:sp>
        <p:nvSpPr>
          <p:cNvPr id="10" name="Rectangle 9">
            <a:extLst>
              <a:ext uri="{FF2B5EF4-FFF2-40B4-BE49-F238E27FC236}">
                <a16:creationId xmlns:a16="http://schemas.microsoft.com/office/drawing/2014/main" id="{C35757ED-FC70-B0AE-E65B-7057D3F51EAB}"/>
              </a:ext>
            </a:extLst>
          </p:cNvPr>
          <p:cNvSpPr/>
          <p:nvPr/>
        </p:nvSpPr>
        <p:spPr>
          <a:xfrm>
            <a:off x="4329542" y="3395522"/>
            <a:ext cx="3550556" cy="331266"/>
          </a:xfrm>
          <a:prstGeom prst="rect">
            <a:avLst/>
          </a:prstGeom>
          <a:solidFill>
            <a:srgbClr val="D18D85"/>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tx1"/>
                </a:solidFill>
              </a:rPr>
              <a:t>Civilās aizsardzības Operacionālais </a:t>
            </a:r>
            <a:endParaRPr lang="en-US" sz="1200">
              <a:solidFill>
                <a:schemeClr val="tx1"/>
              </a:solidFill>
            </a:endParaRPr>
          </a:p>
          <a:p>
            <a:pPr algn="ctr">
              <a:lnSpc>
                <a:spcPct val="100000"/>
              </a:lnSpc>
            </a:pPr>
            <a:r>
              <a:rPr lang="lv-LV" sz="1200">
                <a:solidFill>
                  <a:schemeClr val="tx1"/>
                </a:solidFill>
              </a:rPr>
              <a:t>vadības centrs</a:t>
            </a:r>
          </a:p>
        </p:txBody>
      </p:sp>
      <p:sp>
        <p:nvSpPr>
          <p:cNvPr id="11" name="Rectangle 10">
            <a:extLst>
              <a:ext uri="{FF2B5EF4-FFF2-40B4-BE49-F238E27FC236}">
                <a16:creationId xmlns:a16="http://schemas.microsoft.com/office/drawing/2014/main" id="{C23D0FB4-0A9B-8536-FE99-45D2D8414208}"/>
              </a:ext>
            </a:extLst>
          </p:cNvPr>
          <p:cNvSpPr/>
          <p:nvPr/>
        </p:nvSpPr>
        <p:spPr>
          <a:xfrm>
            <a:off x="4330067" y="2403126"/>
            <a:ext cx="3550031" cy="331266"/>
          </a:xfrm>
          <a:prstGeom prst="rect">
            <a:avLst/>
          </a:prstGeom>
          <a:solidFill>
            <a:srgbClr val="CFD6E8"/>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tx1"/>
                </a:solidFill>
              </a:rPr>
              <a:t>Krīzes vadības padome</a:t>
            </a:r>
          </a:p>
        </p:txBody>
      </p:sp>
      <p:sp>
        <p:nvSpPr>
          <p:cNvPr id="12" name="Rectangle 11">
            <a:extLst>
              <a:ext uri="{FF2B5EF4-FFF2-40B4-BE49-F238E27FC236}">
                <a16:creationId xmlns:a16="http://schemas.microsoft.com/office/drawing/2014/main" id="{91118138-80A1-0226-B9C9-1BDA45732D72}"/>
              </a:ext>
            </a:extLst>
          </p:cNvPr>
          <p:cNvSpPr/>
          <p:nvPr/>
        </p:nvSpPr>
        <p:spPr>
          <a:xfrm>
            <a:off x="585305" y="2403192"/>
            <a:ext cx="3550556" cy="331200"/>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Ministrijas un valsts iestādes</a:t>
            </a:r>
          </a:p>
        </p:txBody>
      </p:sp>
      <p:sp>
        <p:nvSpPr>
          <p:cNvPr id="13" name="Rectangle 12">
            <a:extLst>
              <a:ext uri="{FF2B5EF4-FFF2-40B4-BE49-F238E27FC236}">
                <a16:creationId xmlns:a16="http://schemas.microsoft.com/office/drawing/2014/main" id="{4E1EBA1D-E1B7-539C-3AEC-6EBD9FA85F05}"/>
              </a:ext>
            </a:extLst>
          </p:cNvPr>
          <p:cNvSpPr/>
          <p:nvPr/>
        </p:nvSpPr>
        <p:spPr>
          <a:xfrm>
            <a:off x="4330067" y="3887924"/>
            <a:ext cx="3550031" cy="331266"/>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Pašvaldības</a:t>
            </a:r>
          </a:p>
        </p:txBody>
      </p:sp>
      <p:sp>
        <p:nvSpPr>
          <p:cNvPr id="14" name="Rectangle 13">
            <a:extLst>
              <a:ext uri="{FF2B5EF4-FFF2-40B4-BE49-F238E27FC236}">
                <a16:creationId xmlns:a16="http://schemas.microsoft.com/office/drawing/2014/main" id="{37473509-3FAA-6EB2-EAC7-404A2B8E2869}"/>
              </a:ext>
            </a:extLst>
          </p:cNvPr>
          <p:cNvSpPr/>
          <p:nvPr/>
        </p:nvSpPr>
        <p:spPr>
          <a:xfrm>
            <a:off x="4330067" y="4217343"/>
            <a:ext cx="3550031" cy="331200"/>
          </a:xfrm>
          <a:prstGeom prst="rect">
            <a:avLst/>
          </a:prstGeom>
          <a:solidFill>
            <a:srgbClr val="CFD6E8"/>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tx1"/>
                </a:solidFill>
              </a:rPr>
              <a:t>Pašvaldības civilās aizsardzības komisija</a:t>
            </a:r>
          </a:p>
        </p:txBody>
      </p:sp>
      <p:sp>
        <p:nvSpPr>
          <p:cNvPr id="15" name="Rectangle 14">
            <a:extLst>
              <a:ext uri="{FF2B5EF4-FFF2-40B4-BE49-F238E27FC236}">
                <a16:creationId xmlns:a16="http://schemas.microsoft.com/office/drawing/2014/main" id="{B5831CD9-1AB6-C2DF-123E-965F797EAF25}"/>
              </a:ext>
            </a:extLst>
          </p:cNvPr>
          <p:cNvSpPr/>
          <p:nvPr/>
        </p:nvSpPr>
        <p:spPr>
          <a:xfrm>
            <a:off x="8046177" y="3887924"/>
            <a:ext cx="3550031" cy="331200"/>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VUGD teritoriālās struktūrvienības</a:t>
            </a:r>
          </a:p>
        </p:txBody>
      </p:sp>
      <p:sp>
        <p:nvSpPr>
          <p:cNvPr id="16" name="Rectangle 15">
            <a:extLst>
              <a:ext uri="{FF2B5EF4-FFF2-40B4-BE49-F238E27FC236}">
                <a16:creationId xmlns:a16="http://schemas.microsoft.com/office/drawing/2014/main" id="{BAE42A61-4490-16D9-2261-7B66F2E914F3}"/>
              </a:ext>
            </a:extLst>
          </p:cNvPr>
          <p:cNvSpPr/>
          <p:nvPr/>
        </p:nvSpPr>
        <p:spPr>
          <a:xfrm>
            <a:off x="4330067" y="4695049"/>
            <a:ext cx="3550031" cy="331266"/>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Komersanti</a:t>
            </a:r>
          </a:p>
        </p:txBody>
      </p:sp>
      <p:sp>
        <p:nvSpPr>
          <p:cNvPr id="17" name="Rectangle 16">
            <a:extLst>
              <a:ext uri="{FF2B5EF4-FFF2-40B4-BE49-F238E27FC236}">
                <a16:creationId xmlns:a16="http://schemas.microsoft.com/office/drawing/2014/main" id="{FE4D2D33-355E-A49E-3A75-E8568050001E}"/>
              </a:ext>
            </a:extLst>
          </p:cNvPr>
          <p:cNvSpPr/>
          <p:nvPr/>
        </p:nvSpPr>
        <p:spPr>
          <a:xfrm>
            <a:off x="585305" y="4695049"/>
            <a:ext cx="3550556" cy="331266"/>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Valsts iestādes</a:t>
            </a:r>
          </a:p>
        </p:txBody>
      </p:sp>
      <p:sp>
        <p:nvSpPr>
          <p:cNvPr id="18" name="Rectangle 17">
            <a:extLst>
              <a:ext uri="{FF2B5EF4-FFF2-40B4-BE49-F238E27FC236}">
                <a16:creationId xmlns:a16="http://schemas.microsoft.com/office/drawing/2014/main" id="{D3EFDB23-AE5E-08A5-FC14-A924D55C2821}"/>
              </a:ext>
            </a:extLst>
          </p:cNvPr>
          <p:cNvSpPr/>
          <p:nvPr/>
        </p:nvSpPr>
        <p:spPr>
          <a:xfrm>
            <a:off x="8046177" y="4695049"/>
            <a:ext cx="3550031" cy="331266"/>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Nevalstiskās organizācijas</a:t>
            </a:r>
          </a:p>
        </p:txBody>
      </p:sp>
      <p:sp>
        <p:nvSpPr>
          <p:cNvPr id="19" name="Rectangle 18">
            <a:extLst>
              <a:ext uri="{FF2B5EF4-FFF2-40B4-BE49-F238E27FC236}">
                <a16:creationId xmlns:a16="http://schemas.microsoft.com/office/drawing/2014/main" id="{E9D445AD-AE1B-D6F6-9899-DC499636CB80}"/>
              </a:ext>
            </a:extLst>
          </p:cNvPr>
          <p:cNvSpPr/>
          <p:nvPr/>
        </p:nvSpPr>
        <p:spPr>
          <a:xfrm>
            <a:off x="4330067" y="5142646"/>
            <a:ext cx="3550031" cy="331266"/>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Glābšanas darbu vadītājs</a:t>
            </a:r>
          </a:p>
        </p:txBody>
      </p:sp>
      <p:sp>
        <p:nvSpPr>
          <p:cNvPr id="20" name="Rectangle 19">
            <a:extLst>
              <a:ext uri="{FF2B5EF4-FFF2-40B4-BE49-F238E27FC236}">
                <a16:creationId xmlns:a16="http://schemas.microsoft.com/office/drawing/2014/main" id="{2C6B7245-5BF9-D26D-0558-DF21878D9152}"/>
              </a:ext>
            </a:extLst>
          </p:cNvPr>
          <p:cNvSpPr/>
          <p:nvPr/>
        </p:nvSpPr>
        <p:spPr>
          <a:xfrm>
            <a:off x="593048" y="5666774"/>
            <a:ext cx="2631390" cy="331200"/>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Operatīvie dienesti un organizācijas</a:t>
            </a:r>
          </a:p>
        </p:txBody>
      </p:sp>
      <p:sp>
        <p:nvSpPr>
          <p:cNvPr id="21" name="Rectangle 20">
            <a:extLst>
              <a:ext uri="{FF2B5EF4-FFF2-40B4-BE49-F238E27FC236}">
                <a16:creationId xmlns:a16="http://schemas.microsoft.com/office/drawing/2014/main" id="{2449F95B-E58F-BE24-C5FB-A5994EF02B3B}"/>
              </a:ext>
            </a:extLst>
          </p:cNvPr>
          <p:cNvSpPr/>
          <p:nvPr/>
        </p:nvSpPr>
        <p:spPr>
          <a:xfrm>
            <a:off x="3438559" y="5666774"/>
            <a:ext cx="2631390" cy="331200"/>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Nacionālie bruņotie spēki</a:t>
            </a:r>
          </a:p>
        </p:txBody>
      </p:sp>
      <p:sp>
        <p:nvSpPr>
          <p:cNvPr id="22" name="Rectangle 21">
            <a:extLst>
              <a:ext uri="{FF2B5EF4-FFF2-40B4-BE49-F238E27FC236}">
                <a16:creationId xmlns:a16="http://schemas.microsoft.com/office/drawing/2014/main" id="{4DACEE84-D791-5E9F-9E45-472B71321CC1}"/>
              </a:ext>
            </a:extLst>
          </p:cNvPr>
          <p:cNvSpPr/>
          <p:nvPr/>
        </p:nvSpPr>
        <p:spPr>
          <a:xfrm>
            <a:off x="6214077" y="5666774"/>
            <a:ext cx="2631390" cy="331200"/>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Nevalstiskās organizācijas</a:t>
            </a:r>
          </a:p>
        </p:txBody>
      </p:sp>
      <p:sp>
        <p:nvSpPr>
          <p:cNvPr id="23" name="Rectangle 22">
            <a:extLst>
              <a:ext uri="{FF2B5EF4-FFF2-40B4-BE49-F238E27FC236}">
                <a16:creationId xmlns:a16="http://schemas.microsoft.com/office/drawing/2014/main" id="{6393C36F-332A-BF3F-85C5-C38DCF0F2F21}"/>
              </a:ext>
            </a:extLst>
          </p:cNvPr>
          <p:cNvSpPr/>
          <p:nvPr/>
        </p:nvSpPr>
        <p:spPr>
          <a:xfrm>
            <a:off x="4330067" y="3063667"/>
            <a:ext cx="3550031" cy="330200"/>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Valsts ugunsdzēsības un glābšanas dienests</a:t>
            </a:r>
          </a:p>
        </p:txBody>
      </p:sp>
      <p:cxnSp>
        <p:nvCxnSpPr>
          <p:cNvPr id="24" name="Straight Connector 23">
            <a:extLst>
              <a:ext uri="{FF2B5EF4-FFF2-40B4-BE49-F238E27FC236}">
                <a16:creationId xmlns:a16="http://schemas.microsoft.com/office/drawing/2014/main" id="{F208B961-7A1E-064A-1BC0-D6EED2C3B25E}"/>
              </a:ext>
            </a:extLst>
          </p:cNvPr>
          <p:cNvCxnSpPr>
            <a:cxnSpLocks/>
            <a:stCxn id="10" idx="2"/>
            <a:endCxn id="10" idx="2"/>
          </p:cNvCxnSpPr>
          <p:nvPr/>
        </p:nvCxnSpPr>
        <p:spPr>
          <a:xfrm>
            <a:off x="6104820" y="3726788"/>
            <a:ext cx="0" cy="0"/>
          </a:xfrm>
          <a:prstGeom prst="line">
            <a:avLst/>
          </a:prstGeom>
          <a:noFill/>
          <a:ln w="3175" cap="sq" cmpd="sng" algn="ctr">
            <a:solidFill>
              <a:schemeClr val="bg1">
                <a:lumMod val="65000"/>
              </a:schemeClr>
            </a:solidFill>
            <a:prstDash val="solid"/>
          </a:ln>
          <a:effectLst/>
        </p:spPr>
        <p:style>
          <a:lnRef idx="1">
            <a:schemeClr val="accent6"/>
          </a:lnRef>
          <a:fillRef idx="0">
            <a:schemeClr val="accent6"/>
          </a:fillRef>
          <a:effectRef idx="0">
            <a:schemeClr val="accent6"/>
          </a:effectRef>
          <a:fontRef idx="minor">
            <a:schemeClr val="tx1"/>
          </a:fontRef>
        </p:style>
      </p:cxnSp>
      <p:sp>
        <p:nvSpPr>
          <p:cNvPr id="41" name="TextBox 40">
            <a:extLst>
              <a:ext uri="{FF2B5EF4-FFF2-40B4-BE49-F238E27FC236}">
                <a16:creationId xmlns:a16="http://schemas.microsoft.com/office/drawing/2014/main" id="{FA468B0A-49A3-213A-44F6-02A43A9817BC}"/>
              </a:ext>
            </a:extLst>
          </p:cNvPr>
          <p:cNvSpPr txBox="1"/>
          <p:nvPr/>
        </p:nvSpPr>
        <p:spPr>
          <a:xfrm>
            <a:off x="884151" y="1997570"/>
            <a:ext cx="2229887" cy="246221"/>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600" b="1"/>
              <a:t>Valsts </a:t>
            </a:r>
            <a:r>
              <a:rPr lang="lv-LV" sz="1600" b="1" dirty="0"/>
              <a:t>nozīmes </a:t>
            </a:r>
            <a:r>
              <a:rPr lang="lv-LV" sz="1600" b="1"/>
              <a:t>līmenis</a:t>
            </a:r>
          </a:p>
        </p:txBody>
      </p:sp>
      <p:sp>
        <p:nvSpPr>
          <p:cNvPr id="46" name="TextBox 51">
            <a:extLst>
              <a:ext uri="{FF2B5EF4-FFF2-40B4-BE49-F238E27FC236}">
                <a16:creationId xmlns:a16="http://schemas.microsoft.com/office/drawing/2014/main" id="{1F318F65-2866-F9CC-10F6-F650205AE1B3}"/>
              </a:ext>
            </a:extLst>
          </p:cNvPr>
          <p:cNvSpPr txBox="1"/>
          <p:nvPr/>
        </p:nvSpPr>
        <p:spPr>
          <a:xfrm>
            <a:off x="884152" y="5161010"/>
            <a:ext cx="1516491" cy="492443"/>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600" b="1" dirty="0"/>
              <a:t>Vietējais līmenis</a:t>
            </a:r>
          </a:p>
        </p:txBody>
      </p:sp>
      <p:sp>
        <p:nvSpPr>
          <p:cNvPr id="45" name="TextBox 50">
            <a:extLst>
              <a:ext uri="{FF2B5EF4-FFF2-40B4-BE49-F238E27FC236}">
                <a16:creationId xmlns:a16="http://schemas.microsoft.com/office/drawing/2014/main" id="{1E3DF3EF-F70A-12C1-709C-CFBA41C855E6}"/>
              </a:ext>
            </a:extLst>
          </p:cNvPr>
          <p:cNvSpPr txBox="1"/>
          <p:nvPr/>
        </p:nvSpPr>
        <p:spPr>
          <a:xfrm>
            <a:off x="884152" y="3976569"/>
            <a:ext cx="1516491" cy="492443"/>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600" b="1" dirty="0"/>
              <a:t>Reģionāls </a:t>
            </a:r>
            <a:r>
              <a:rPr lang="lv-LV" sz="1600" b="1"/>
              <a:t>līmenis</a:t>
            </a:r>
          </a:p>
        </p:txBody>
      </p:sp>
      <p:sp>
        <p:nvSpPr>
          <p:cNvPr id="57" name="Rectangle 56">
            <a:extLst>
              <a:ext uri="{FF2B5EF4-FFF2-40B4-BE49-F238E27FC236}">
                <a16:creationId xmlns:a16="http://schemas.microsoft.com/office/drawing/2014/main" id="{3F444E0C-49D4-6C03-F7D5-15B668CEEA3F}"/>
              </a:ext>
            </a:extLst>
          </p:cNvPr>
          <p:cNvSpPr/>
          <p:nvPr/>
        </p:nvSpPr>
        <p:spPr>
          <a:xfrm>
            <a:off x="8989593" y="5666774"/>
            <a:ext cx="2631390" cy="331200"/>
          </a:xfrm>
          <a:prstGeom prst="rect">
            <a:avLst/>
          </a:prstGeom>
          <a:solidFill>
            <a:srgbClr val="D0CFD7"/>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rgbClr val="000000"/>
                </a:solidFill>
              </a:rPr>
              <a:t>Juridiskas un fiziskas personas</a:t>
            </a:r>
          </a:p>
        </p:txBody>
      </p:sp>
      <p:cxnSp>
        <p:nvCxnSpPr>
          <p:cNvPr id="52" name="Straight Connector 51">
            <a:extLst>
              <a:ext uri="{FF2B5EF4-FFF2-40B4-BE49-F238E27FC236}">
                <a16:creationId xmlns:a16="http://schemas.microsoft.com/office/drawing/2014/main" id="{9FB50D2E-3E58-A75B-D304-8E03EE562D7B}"/>
              </a:ext>
            </a:extLst>
          </p:cNvPr>
          <p:cNvCxnSpPr>
            <a:stCxn id="12" idx="2"/>
            <a:endCxn id="17" idx="0"/>
          </p:cNvCxnSpPr>
          <p:nvPr/>
        </p:nvCxnSpPr>
        <p:spPr>
          <a:xfrm>
            <a:off x="2360583" y="2734392"/>
            <a:ext cx="0" cy="1960657"/>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54" name="Straight Connector 53">
            <a:extLst>
              <a:ext uri="{FF2B5EF4-FFF2-40B4-BE49-F238E27FC236}">
                <a16:creationId xmlns:a16="http://schemas.microsoft.com/office/drawing/2014/main" id="{E46A761E-0740-F55A-A32B-3A246C0AD30A}"/>
              </a:ext>
            </a:extLst>
          </p:cNvPr>
          <p:cNvCxnSpPr>
            <a:stCxn id="12" idx="3"/>
            <a:endCxn id="11" idx="1"/>
          </p:cNvCxnSpPr>
          <p:nvPr/>
        </p:nvCxnSpPr>
        <p:spPr>
          <a:xfrm flipV="1">
            <a:off x="4135861" y="2568759"/>
            <a:ext cx="194206" cy="33"/>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56" name="Connector: Elbow 55">
            <a:extLst>
              <a:ext uri="{FF2B5EF4-FFF2-40B4-BE49-F238E27FC236}">
                <a16:creationId xmlns:a16="http://schemas.microsoft.com/office/drawing/2014/main" id="{BA3B6F97-15C8-8C3B-3269-2639F1BCFF84}"/>
              </a:ext>
            </a:extLst>
          </p:cNvPr>
          <p:cNvCxnSpPr>
            <a:cxnSpLocks/>
            <a:endCxn id="23" idx="1"/>
          </p:cNvCxnSpPr>
          <p:nvPr/>
        </p:nvCxnSpPr>
        <p:spPr>
          <a:xfrm rot="16200000" flipH="1">
            <a:off x="3955266" y="2853966"/>
            <a:ext cx="643140" cy="106462"/>
          </a:xfrm>
          <a:prstGeom prst="bentConnector2">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36" name="Straight Connector 90135">
            <a:extLst>
              <a:ext uri="{FF2B5EF4-FFF2-40B4-BE49-F238E27FC236}">
                <a16:creationId xmlns:a16="http://schemas.microsoft.com/office/drawing/2014/main" id="{BAAD9D89-306F-E56E-47F3-847C2AFF8A22}"/>
              </a:ext>
            </a:extLst>
          </p:cNvPr>
          <p:cNvCxnSpPr>
            <a:stCxn id="10" idx="2"/>
            <a:endCxn id="13" idx="0"/>
          </p:cNvCxnSpPr>
          <p:nvPr/>
        </p:nvCxnSpPr>
        <p:spPr>
          <a:xfrm>
            <a:off x="6104820" y="3726788"/>
            <a:ext cx="263" cy="161136"/>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39" name="Straight Connector 90138">
            <a:extLst>
              <a:ext uri="{FF2B5EF4-FFF2-40B4-BE49-F238E27FC236}">
                <a16:creationId xmlns:a16="http://schemas.microsoft.com/office/drawing/2014/main" id="{FED8EA30-32BA-5678-6DC3-C0FD69342993}"/>
              </a:ext>
            </a:extLst>
          </p:cNvPr>
          <p:cNvCxnSpPr>
            <a:stCxn id="14" idx="2"/>
            <a:endCxn id="16" idx="0"/>
          </p:cNvCxnSpPr>
          <p:nvPr/>
        </p:nvCxnSpPr>
        <p:spPr>
          <a:xfrm>
            <a:off x="6105083" y="4548543"/>
            <a:ext cx="0" cy="146506"/>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41" name="Connector: Elbow 90140">
            <a:extLst>
              <a:ext uri="{FF2B5EF4-FFF2-40B4-BE49-F238E27FC236}">
                <a16:creationId xmlns:a16="http://schemas.microsoft.com/office/drawing/2014/main" id="{1FA045BF-7644-BD2B-F3AA-688B3B718503}"/>
              </a:ext>
            </a:extLst>
          </p:cNvPr>
          <p:cNvCxnSpPr>
            <a:stCxn id="17" idx="0"/>
            <a:endCxn id="18" idx="0"/>
          </p:cNvCxnSpPr>
          <p:nvPr/>
        </p:nvCxnSpPr>
        <p:spPr>
          <a:xfrm rot="5400000" flipH="1" flipV="1">
            <a:off x="6090731" y="964744"/>
            <a:ext cx="12700" cy="7460610"/>
          </a:xfrm>
          <a:prstGeom prst="bentConnector3">
            <a:avLst>
              <a:gd name="adj1" fmla="val 733331"/>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44" name="Straight Connector 90143">
            <a:extLst>
              <a:ext uri="{FF2B5EF4-FFF2-40B4-BE49-F238E27FC236}">
                <a16:creationId xmlns:a16="http://schemas.microsoft.com/office/drawing/2014/main" id="{5A8089C6-4E37-4F90-E04B-5625DE0F8E9D}"/>
              </a:ext>
            </a:extLst>
          </p:cNvPr>
          <p:cNvCxnSpPr>
            <a:stCxn id="16" idx="2"/>
            <a:endCxn id="19" idx="0"/>
          </p:cNvCxnSpPr>
          <p:nvPr/>
        </p:nvCxnSpPr>
        <p:spPr>
          <a:xfrm>
            <a:off x="6105083" y="5026315"/>
            <a:ext cx="0" cy="116331"/>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46" name="Connector: Elbow 90145">
            <a:extLst>
              <a:ext uri="{FF2B5EF4-FFF2-40B4-BE49-F238E27FC236}">
                <a16:creationId xmlns:a16="http://schemas.microsoft.com/office/drawing/2014/main" id="{2CE96940-372B-E57C-B716-C513A5139C10}"/>
              </a:ext>
            </a:extLst>
          </p:cNvPr>
          <p:cNvCxnSpPr>
            <a:stCxn id="17" idx="2"/>
            <a:endCxn id="19" idx="1"/>
          </p:cNvCxnSpPr>
          <p:nvPr/>
        </p:nvCxnSpPr>
        <p:spPr>
          <a:xfrm rot="16200000" flipH="1">
            <a:off x="3204342" y="4182554"/>
            <a:ext cx="281964" cy="1969484"/>
          </a:xfrm>
          <a:prstGeom prst="bentConnector2">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48" name="Straight Connector 90147">
            <a:extLst>
              <a:ext uri="{FF2B5EF4-FFF2-40B4-BE49-F238E27FC236}">
                <a16:creationId xmlns:a16="http://schemas.microsoft.com/office/drawing/2014/main" id="{EC1C777B-24BD-24F7-C278-03569C1959B8}"/>
              </a:ext>
            </a:extLst>
          </p:cNvPr>
          <p:cNvCxnSpPr>
            <a:stCxn id="19" idx="2"/>
          </p:cNvCxnSpPr>
          <p:nvPr/>
        </p:nvCxnSpPr>
        <p:spPr>
          <a:xfrm flipH="1">
            <a:off x="6104862" y="5473912"/>
            <a:ext cx="221" cy="97155"/>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50" name="Connector: Elbow 90149">
            <a:extLst>
              <a:ext uri="{FF2B5EF4-FFF2-40B4-BE49-F238E27FC236}">
                <a16:creationId xmlns:a16="http://schemas.microsoft.com/office/drawing/2014/main" id="{CC496674-3B27-A50C-459B-AAB5432B9F66}"/>
              </a:ext>
            </a:extLst>
          </p:cNvPr>
          <p:cNvCxnSpPr>
            <a:stCxn id="20" idx="0"/>
            <a:endCxn id="57" idx="0"/>
          </p:cNvCxnSpPr>
          <p:nvPr/>
        </p:nvCxnSpPr>
        <p:spPr>
          <a:xfrm rot="5400000" flipH="1" flipV="1">
            <a:off x="6106860" y="1468501"/>
            <a:ext cx="12700" cy="8396545"/>
          </a:xfrm>
          <a:prstGeom prst="bentConnector3">
            <a:avLst>
              <a:gd name="adj1" fmla="val 804165"/>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55" name="Straight Connector 90154">
            <a:extLst>
              <a:ext uri="{FF2B5EF4-FFF2-40B4-BE49-F238E27FC236}">
                <a16:creationId xmlns:a16="http://schemas.microsoft.com/office/drawing/2014/main" id="{63975A85-C7A2-4CCF-AB22-1A648E7256DC}"/>
              </a:ext>
            </a:extLst>
          </p:cNvPr>
          <p:cNvCxnSpPr>
            <a:cxnSpLocks/>
            <a:stCxn id="21" idx="0"/>
          </p:cNvCxnSpPr>
          <p:nvPr/>
        </p:nvCxnSpPr>
        <p:spPr>
          <a:xfrm flipV="1">
            <a:off x="4754255" y="5571067"/>
            <a:ext cx="0" cy="95707"/>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61" name="Straight Connector 90160">
            <a:extLst>
              <a:ext uri="{FF2B5EF4-FFF2-40B4-BE49-F238E27FC236}">
                <a16:creationId xmlns:a16="http://schemas.microsoft.com/office/drawing/2014/main" id="{62E2EFFF-DF56-436E-C8BE-E370A4D4FB51}"/>
              </a:ext>
            </a:extLst>
          </p:cNvPr>
          <p:cNvCxnSpPr>
            <a:cxnSpLocks/>
            <a:stCxn id="22" idx="0"/>
          </p:cNvCxnSpPr>
          <p:nvPr/>
        </p:nvCxnSpPr>
        <p:spPr>
          <a:xfrm flipV="1">
            <a:off x="7529772" y="5571067"/>
            <a:ext cx="0" cy="95707"/>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65" name="Straight Connector 90164">
            <a:extLst>
              <a:ext uri="{FF2B5EF4-FFF2-40B4-BE49-F238E27FC236}">
                <a16:creationId xmlns:a16="http://schemas.microsoft.com/office/drawing/2014/main" id="{C29B1A8F-A060-1FEC-26D3-ABE7C93017C4}"/>
              </a:ext>
            </a:extLst>
          </p:cNvPr>
          <p:cNvCxnSpPr>
            <a:cxnSpLocks/>
            <a:endCxn id="57" idx="1"/>
          </p:cNvCxnSpPr>
          <p:nvPr/>
        </p:nvCxnSpPr>
        <p:spPr>
          <a:xfrm>
            <a:off x="8845466" y="5832374"/>
            <a:ext cx="144127"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90167" name="Title 1">
            <a:extLst>
              <a:ext uri="{FF2B5EF4-FFF2-40B4-BE49-F238E27FC236}">
                <a16:creationId xmlns:a16="http://schemas.microsoft.com/office/drawing/2014/main" id="{653B647E-E9C2-ADAB-D617-118E54CE7745}"/>
              </a:ext>
            </a:extLst>
          </p:cNvPr>
          <p:cNvSpPr>
            <a:spLocks noGrp="1"/>
          </p:cNvSpPr>
          <p:nvPr>
            <p:ph type="title"/>
          </p:nvPr>
        </p:nvSpPr>
        <p:spPr>
          <a:xfrm>
            <a:off x="442913" y="431800"/>
            <a:ext cx="11306175" cy="1387475"/>
          </a:xfrm>
        </p:spPr>
        <p:txBody>
          <a:bodyPr vert="horz"/>
          <a:lstStyle/>
          <a:p>
            <a:r>
              <a:rPr lang="lv-LV" altLang="lv-LV" dirty="0"/>
              <a:t>Vadības struktūra civilās aizsardzības sistēmā</a:t>
            </a:r>
            <a:endParaRPr lang="lv-LV" dirty="0"/>
          </a:p>
        </p:txBody>
      </p:sp>
      <p:sp>
        <p:nvSpPr>
          <p:cNvPr id="3" name="object 24">
            <a:extLst>
              <a:ext uri="{FF2B5EF4-FFF2-40B4-BE49-F238E27FC236}">
                <a16:creationId xmlns:a16="http://schemas.microsoft.com/office/drawing/2014/main" id="{FF916618-1CCB-BE8E-FD90-CBE4C073D013}"/>
              </a:ext>
            </a:extLst>
          </p:cNvPr>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en-GB" smtClean="0"/>
              <a:pPr/>
              <a:t>24</a:t>
            </a:fld>
            <a:endParaRPr lang="en-GB"/>
          </a:p>
        </p:txBody>
      </p:sp>
      <p:sp>
        <p:nvSpPr>
          <p:cNvPr id="4" name="Rectangle 3">
            <a:extLst>
              <a:ext uri="{FF2B5EF4-FFF2-40B4-BE49-F238E27FC236}">
                <a16:creationId xmlns:a16="http://schemas.microsoft.com/office/drawing/2014/main" id="{EBA7BF60-0AE3-D651-C97F-6030A71AE8DD}"/>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grpSp>
        <p:nvGrpSpPr>
          <p:cNvPr id="25" name="Group 24">
            <a:extLst>
              <a:ext uri="{FF2B5EF4-FFF2-40B4-BE49-F238E27FC236}">
                <a16:creationId xmlns:a16="http://schemas.microsoft.com/office/drawing/2014/main" id="{DD83B19A-5EDD-BBBA-47BB-575643719E6C}"/>
              </a:ext>
            </a:extLst>
          </p:cNvPr>
          <p:cNvGrpSpPr/>
          <p:nvPr/>
        </p:nvGrpSpPr>
        <p:grpSpPr>
          <a:xfrm>
            <a:off x="5862538" y="132067"/>
            <a:ext cx="5886550" cy="217488"/>
            <a:chOff x="5385234" y="132067"/>
            <a:chExt cx="5886550" cy="217488"/>
          </a:xfrm>
        </p:grpSpPr>
        <p:sp>
          <p:nvSpPr>
            <p:cNvPr id="26" name="Rectangle 25">
              <a:extLst>
                <a:ext uri="{FF2B5EF4-FFF2-40B4-BE49-F238E27FC236}">
                  <a16:creationId xmlns:a16="http://schemas.microsoft.com/office/drawing/2014/main" id="{3E10A8E4-6F82-C1E3-7C1B-10F33167F2C6}"/>
                </a:ext>
              </a:extLst>
            </p:cNvPr>
            <p:cNvSpPr/>
            <p:nvPr/>
          </p:nvSpPr>
          <p:spPr>
            <a:xfrm>
              <a:off x="53852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7" name="Rectangle 26">
              <a:extLst>
                <a:ext uri="{FF2B5EF4-FFF2-40B4-BE49-F238E27FC236}">
                  <a16:creationId xmlns:a16="http://schemas.microsoft.com/office/drawing/2014/main" id="{9AD1FBED-27B3-220A-DB91-049FAE531D86}"/>
                </a:ext>
              </a:extLst>
            </p:cNvPr>
            <p:cNvSpPr/>
            <p:nvPr/>
          </p:nvSpPr>
          <p:spPr>
            <a:xfrm>
              <a:off x="56270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28" name="Rectangle 27">
              <a:extLst>
                <a:ext uri="{FF2B5EF4-FFF2-40B4-BE49-F238E27FC236}">
                  <a16:creationId xmlns:a16="http://schemas.microsoft.com/office/drawing/2014/main" id="{252405C5-D58E-8F7C-185D-F573DE157FD4}"/>
                </a:ext>
              </a:extLst>
            </p:cNvPr>
            <p:cNvSpPr/>
            <p:nvPr/>
          </p:nvSpPr>
          <p:spPr>
            <a:xfrm>
              <a:off x="5868888" y="132067"/>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9" name="Rectangle 28">
              <a:extLst>
                <a:ext uri="{FF2B5EF4-FFF2-40B4-BE49-F238E27FC236}">
                  <a16:creationId xmlns:a16="http://schemas.microsoft.com/office/drawing/2014/main" id="{2D15EBC4-B127-E708-B578-3FEF3CD12ACA}"/>
                </a:ext>
              </a:extLst>
            </p:cNvPr>
            <p:cNvSpPr/>
            <p:nvPr/>
          </p:nvSpPr>
          <p:spPr>
            <a:xfrm>
              <a:off x="6352542" y="132067"/>
              <a:ext cx="4435588"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Galvenie normatīvajā regulējumā noteiktie civilās aizsardzības sistēmas darbības pamati</a:t>
              </a:r>
            </a:p>
          </p:txBody>
        </p:sp>
        <p:sp>
          <p:nvSpPr>
            <p:cNvPr id="30" name="Rectangle 29">
              <a:extLst>
                <a:ext uri="{FF2B5EF4-FFF2-40B4-BE49-F238E27FC236}">
                  <a16:creationId xmlns:a16="http://schemas.microsoft.com/office/drawing/2014/main" id="{55B7CA2E-2D87-CFC4-36AE-5CF38C879E3D}"/>
                </a:ext>
              </a:extLst>
            </p:cNvPr>
            <p:cNvSpPr/>
            <p:nvPr/>
          </p:nvSpPr>
          <p:spPr>
            <a:xfrm>
              <a:off x="6110715"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effectLst/>
                  <a:uLnTx/>
                  <a:uFillTx/>
                  <a:ea typeface="Georgia"/>
                  <a:cs typeface="Georgia"/>
                  <a:sym typeface="Georgia"/>
                </a:rPr>
                <a:t>3</a:t>
              </a:r>
              <a:r>
                <a:rPr kumimoji="0" lang="lv-LV" sz="800" b="1" i="0" u="none" strike="noStrike" kern="0" cap="none" spc="0" normalizeH="0" baseline="0">
                  <a:ln>
                    <a:noFill/>
                  </a:ln>
                  <a:effectLst/>
                  <a:uLnTx/>
                  <a:uFillTx/>
                  <a:ea typeface="Georgia"/>
                  <a:cs typeface="Georgia"/>
                  <a:sym typeface="Georgia"/>
                </a:rPr>
                <a:t>.4</a:t>
              </a:r>
            </a:p>
          </p:txBody>
        </p:sp>
        <p:sp>
          <p:nvSpPr>
            <p:cNvPr id="31" name="Rectangle 30">
              <a:extLst>
                <a:ext uri="{FF2B5EF4-FFF2-40B4-BE49-F238E27FC236}">
                  <a16:creationId xmlns:a16="http://schemas.microsoft.com/office/drawing/2014/main" id="{0E2721CC-BE44-731B-3359-AC9C18BCA675}"/>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32" name="Rectangle 31">
              <a:extLst>
                <a:ext uri="{FF2B5EF4-FFF2-40B4-BE49-F238E27FC236}">
                  <a16:creationId xmlns:a16="http://schemas.microsoft.com/office/drawing/2014/main" id="{899CD54B-9C28-FC8E-BFDC-6CA961FBCDD3}"/>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3817097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E38E3C5-17C6-995C-2B10-DA6E76B744CF}"/>
              </a:ext>
            </a:extLst>
          </p:cNvPr>
          <p:cNvSpPr/>
          <p:nvPr/>
        </p:nvSpPr>
        <p:spPr>
          <a:xfrm>
            <a:off x="442913" y="2115729"/>
            <a:ext cx="3670300" cy="535396"/>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uzrauga civilās aizsardzības sistēmas darbību un tas uzdevumu izpildi </a:t>
            </a:r>
            <a:endParaRPr kumimoji="0" lang="lv-LV" sz="1400" b="1" i="0" u="none" strike="noStrike" kern="0" cap="none" spc="0" normalizeH="0" baseline="0">
              <a:ln>
                <a:noFill/>
              </a:ln>
              <a:solidFill>
                <a:srgbClr val="000000"/>
              </a:solidFill>
              <a:effectLst/>
              <a:uLnTx/>
              <a:uFillTx/>
              <a:latin typeface="Arial"/>
              <a:ea typeface="+mn-ea"/>
              <a:cs typeface="+mn-cs"/>
            </a:endParaRPr>
          </a:p>
        </p:txBody>
      </p:sp>
      <p:sp>
        <p:nvSpPr>
          <p:cNvPr id="2" name="Title 1"/>
          <p:cNvSpPr>
            <a:spLocks noGrp="1"/>
          </p:cNvSpPr>
          <p:nvPr>
            <p:ph type="title"/>
          </p:nvPr>
        </p:nvSpPr>
        <p:spPr>
          <a:xfrm>
            <a:off x="442913" y="432001"/>
            <a:ext cx="11306175" cy="1387274"/>
          </a:xfrm>
        </p:spPr>
        <p:txBody>
          <a:bodyPr vert="horz"/>
          <a:lstStyle/>
          <a:p>
            <a:r>
              <a:rPr lang="lv-LV"/>
              <a:t>Civilās aizsardzības un katastrofu pārvaldīšanas sistēmas atbildīgās institūcijas</a:t>
            </a:r>
          </a:p>
        </p:txBody>
      </p:sp>
      <p:sp>
        <p:nvSpPr>
          <p:cNvPr id="4" name="Slide Number Placeholder 3"/>
          <p:cNvSpPr>
            <a:spLocks noGrp="1"/>
          </p:cNvSpPr>
          <p:nvPr>
            <p:ph type="sldNum" sz="quarter" idx="11"/>
          </p:nvPr>
        </p:nvSpPr>
        <p:spPr>
          <a:xfrm>
            <a:off x="9984296" y="6492240"/>
            <a:ext cx="1764792" cy="137160"/>
          </a:xfrm>
        </p:spPr>
        <p:txBody>
          <a:bodyPr/>
          <a:lstStyle/>
          <a:p>
            <a:fld id="{F3B79C7E-2A42-4703-9B32-3E662761BF60}" type="slidenum">
              <a:rPr lang="lv-LV" smtClean="0"/>
              <a:pPr/>
              <a:t>25</a:t>
            </a:fld>
            <a:endParaRPr lang="lv-LV"/>
          </a:p>
        </p:txBody>
      </p:sp>
      <p:sp>
        <p:nvSpPr>
          <p:cNvPr id="23" name="Rectangle 22">
            <a:extLst>
              <a:ext uri="{FF2B5EF4-FFF2-40B4-BE49-F238E27FC236}">
                <a16:creationId xmlns:a16="http://schemas.microsoft.com/office/drawing/2014/main" id="{E45F1F02-C964-720E-8F08-A32EE693FF61}"/>
              </a:ext>
            </a:extLst>
          </p:cNvPr>
          <p:cNvSpPr/>
          <p:nvPr/>
        </p:nvSpPr>
        <p:spPr>
          <a:xfrm>
            <a:off x="442913" y="3099335"/>
            <a:ext cx="3670300" cy="1209145"/>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nodrošina civilās aizsardzības uzdevumu izpildi un katastrofas pārvaldīšanas koordinēšanu valsts, reģionālā un vietējā mērogā atbilstoši likumā noteiktajam kompetenču sadalījumam</a:t>
            </a:r>
          </a:p>
        </p:txBody>
      </p:sp>
      <p:sp>
        <p:nvSpPr>
          <p:cNvPr id="24" name="Rectangle 23">
            <a:extLst>
              <a:ext uri="{FF2B5EF4-FFF2-40B4-BE49-F238E27FC236}">
                <a16:creationId xmlns:a16="http://schemas.microsoft.com/office/drawing/2014/main" id="{DEEC34F6-0FCC-D2C8-A276-257FA960AE79}"/>
              </a:ext>
            </a:extLst>
          </p:cNvPr>
          <p:cNvSpPr/>
          <p:nvPr/>
        </p:nvSpPr>
        <p:spPr>
          <a:xfrm>
            <a:off x="442913" y="1827213"/>
            <a:ext cx="3670300" cy="288000"/>
          </a:xfrm>
          <a:prstGeom prst="rect">
            <a:avLst/>
          </a:prstGeom>
          <a:solidFill>
            <a:srgbClr val="A8192D"/>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Ministru prezidents</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57480EF7-E26C-79B3-6FE4-6D6369B602B9}"/>
              </a:ext>
            </a:extLst>
          </p:cNvPr>
          <p:cNvSpPr/>
          <p:nvPr/>
        </p:nvSpPr>
        <p:spPr>
          <a:xfrm>
            <a:off x="442913" y="2809525"/>
            <a:ext cx="3670300" cy="288000"/>
          </a:xfrm>
          <a:prstGeom prst="rect">
            <a:avLst/>
          </a:prstGeom>
          <a:solidFill>
            <a:srgbClr val="525A72"/>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Nozaru ministrijas</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27" name="Rectangle 26">
            <a:extLst>
              <a:ext uri="{FF2B5EF4-FFF2-40B4-BE49-F238E27FC236}">
                <a16:creationId xmlns:a16="http://schemas.microsoft.com/office/drawing/2014/main" id="{91BF21BD-8D7C-A307-97CC-E3851ADAD998}"/>
              </a:ext>
            </a:extLst>
          </p:cNvPr>
          <p:cNvSpPr/>
          <p:nvPr/>
        </p:nvSpPr>
        <p:spPr>
          <a:xfrm>
            <a:off x="442913" y="4466880"/>
            <a:ext cx="3670300" cy="288000"/>
          </a:xfrm>
          <a:prstGeom prst="rect">
            <a:avLst/>
          </a:prstGeom>
          <a:solidFill>
            <a:srgbClr val="A8192D"/>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Valsts un pašvaldību institūciju vadītāji</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28" name="Rectangle 27">
            <a:extLst>
              <a:ext uri="{FF2B5EF4-FFF2-40B4-BE49-F238E27FC236}">
                <a16:creationId xmlns:a16="http://schemas.microsoft.com/office/drawing/2014/main" id="{10FDC9F1-0062-43E8-295B-15266D46CB81}"/>
              </a:ext>
            </a:extLst>
          </p:cNvPr>
          <p:cNvSpPr/>
          <p:nvPr/>
        </p:nvSpPr>
        <p:spPr>
          <a:xfrm>
            <a:off x="442913" y="4754880"/>
            <a:ext cx="3670300" cy="1417320"/>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plāno un īsteno institūciju nepārtrauktas darbības nodrošināšanai katastrofas vai tās draudu gadījumā nepieciešamo rīcību, nodrošina civilās aizsardzības plānos paredzēto pasākumu precīzu un savlaicīgu izpildi</a:t>
            </a:r>
          </a:p>
        </p:txBody>
      </p:sp>
      <p:sp>
        <p:nvSpPr>
          <p:cNvPr id="51" name="Rectangle 50">
            <a:extLst>
              <a:ext uri="{FF2B5EF4-FFF2-40B4-BE49-F238E27FC236}">
                <a16:creationId xmlns:a16="http://schemas.microsoft.com/office/drawing/2014/main" id="{B4FD485E-F167-8AA9-CB6E-FE1259AA9522}"/>
              </a:ext>
            </a:extLst>
          </p:cNvPr>
          <p:cNvSpPr/>
          <p:nvPr/>
        </p:nvSpPr>
        <p:spPr>
          <a:xfrm>
            <a:off x="4260850" y="4754562"/>
            <a:ext cx="3670300" cy="1417638"/>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savā administratīvajā teritorijā koordinē katastrofu pārvaldīšanu vietēja mēroga katastrofām – ēku un būvju sabrukuma, siltumapgādes, ūdensapgādes, notekūdeņu un kanalizācijas sistēmas avāriju gadījumos</a:t>
            </a:r>
          </a:p>
        </p:txBody>
      </p:sp>
      <p:sp>
        <p:nvSpPr>
          <p:cNvPr id="52" name="Rectangle 51">
            <a:extLst>
              <a:ext uri="{FF2B5EF4-FFF2-40B4-BE49-F238E27FC236}">
                <a16:creationId xmlns:a16="http://schemas.microsoft.com/office/drawing/2014/main" id="{561CDB54-0B11-4B9A-A599-38447B5D47A6}"/>
              </a:ext>
            </a:extLst>
          </p:cNvPr>
          <p:cNvSpPr/>
          <p:nvPr/>
        </p:nvSpPr>
        <p:spPr>
          <a:xfrm>
            <a:off x="4260850" y="1827213"/>
            <a:ext cx="3670300" cy="287338"/>
          </a:xfrm>
          <a:prstGeom prst="rect">
            <a:avLst/>
          </a:prstGeom>
          <a:solidFill>
            <a:srgbClr val="525A72"/>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Iekšlietu ministrija</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53" name="Rectangle 52">
            <a:extLst>
              <a:ext uri="{FF2B5EF4-FFF2-40B4-BE49-F238E27FC236}">
                <a16:creationId xmlns:a16="http://schemas.microsoft.com/office/drawing/2014/main" id="{75992168-C230-8132-71E4-1A278C128433}"/>
              </a:ext>
            </a:extLst>
          </p:cNvPr>
          <p:cNvSpPr/>
          <p:nvPr/>
        </p:nvSpPr>
        <p:spPr>
          <a:xfrm>
            <a:off x="4260850" y="2116138"/>
            <a:ext cx="3670300" cy="534988"/>
          </a:xfrm>
          <a:prstGeom prst="rect">
            <a:avLst/>
          </a:prstGeom>
          <a:solidFill>
            <a:schemeClr val="bg1">
              <a:lumMod val="95000"/>
            </a:schemeClr>
          </a:solidFill>
          <a:ln w="25400" cap="flat" cmpd="sng" algn="ctr">
            <a:noFill/>
            <a:prstDash val="solid"/>
          </a:ln>
          <a:effectLst/>
        </p:spPr>
        <p:txBody>
          <a:bodyPr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uzrauga civilās aizsardzības sistēmas darbību un tās uzdevumu izpildi </a:t>
            </a:r>
            <a:endParaRPr kumimoji="0" lang="lv-LV" sz="1400" b="1" i="0" u="none" strike="noStrike" kern="0" cap="none" spc="0" normalizeH="0" baseline="0">
              <a:ln>
                <a:noFill/>
              </a:ln>
              <a:solidFill>
                <a:srgbClr val="000000"/>
              </a:solidFill>
              <a:effectLst/>
              <a:uLnTx/>
              <a:uFillTx/>
              <a:latin typeface="Arial"/>
              <a:ea typeface="+mn-ea"/>
              <a:cs typeface="+mn-cs"/>
            </a:endParaRPr>
          </a:p>
        </p:txBody>
      </p:sp>
      <p:sp>
        <p:nvSpPr>
          <p:cNvPr id="54" name="Rectangle 53">
            <a:extLst>
              <a:ext uri="{FF2B5EF4-FFF2-40B4-BE49-F238E27FC236}">
                <a16:creationId xmlns:a16="http://schemas.microsoft.com/office/drawing/2014/main" id="{8E63A1AA-701B-5F45-B838-1BDFB0811BF3}"/>
              </a:ext>
            </a:extLst>
          </p:cNvPr>
          <p:cNvSpPr/>
          <p:nvPr/>
        </p:nvSpPr>
        <p:spPr>
          <a:xfrm>
            <a:off x="4260850" y="2809525"/>
            <a:ext cx="3670300" cy="287338"/>
          </a:xfrm>
          <a:prstGeom prst="rect">
            <a:avLst/>
          </a:prstGeom>
          <a:solidFill>
            <a:srgbClr val="A8192D"/>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Pašvaldības domes priekšsēdētājs</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55" name="Rectangle 54">
            <a:extLst>
              <a:ext uri="{FF2B5EF4-FFF2-40B4-BE49-F238E27FC236}">
                <a16:creationId xmlns:a16="http://schemas.microsoft.com/office/drawing/2014/main" id="{5829EF3D-2765-04A5-F92B-707E4ECA376A}"/>
              </a:ext>
            </a:extLst>
          </p:cNvPr>
          <p:cNvSpPr/>
          <p:nvPr/>
        </p:nvSpPr>
        <p:spPr>
          <a:xfrm>
            <a:off x="4260850" y="3098800"/>
            <a:ext cx="3670300" cy="1209675"/>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vada civilās aizsardzības uzdevumu izpildi pašvaldībā</a:t>
            </a:r>
            <a:endParaRPr kumimoji="0" lang="lv-LV" sz="1400" b="1" i="0" u="none" strike="noStrike" kern="0" cap="none" spc="0" normalizeH="0" baseline="0">
              <a:ln>
                <a:noFill/>
              </a:ln>
              <a:solidFill>
                <a:srgbClr val="000000"/>
              </a:solidFill>
              <a:effectLst/>
              <a:uLnTx/>
              <a:uFillTx/>
              <a:latin typeface="Arial"/>
              <a:ea typeface="+mn-ea"/>
              <a:cs typeface="+mn-cs"/>
            </a:endParaRPr>
          </a:p>
        </p:txBody>
      </p:sp>
      <p:sp>
        <p:nvSpPr>
          <p:cNvPr id="56" name="Rectangle 55">
            <a:extLst>
              <a:ext uri="{FF2B5EF4-FFF2-40B4-BE49-F238E27FC236}">
                <a16:creationId xmlns:a16="http://schemas.microsoft.com/office/drawing/2014/main" id="{A9C4FCB5-6C8F-A789-CBA3-6C64ACB2C6A7}"/>
              </a:ext>
            </a:extLst>
          </p:cNvPr>
          <p:cNvSpPr/>
          <p:nvPr/>
        </p:nvSpPr>
        <p:spPr>
          <a:xfrm>
            <a:off x="4260850" y="4467542"/>
            <a:ext cx="3670300" cy="287338"/>
          </a:xfrm>
          <a:prstGeom prst="rect">
            <a:avLst/>
          </a:prstGeom>
          <a:solidFill>
            <a:srgbClr val="525A72"/>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Pašvaldība</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57" name="Rectangle 56">
            <a:extLst>
              <a:ext uri="{FF2B5EF4-FFF2-40B4-BE49-F238E27FC236}">
                <a16:creationId xmlns:a16="http://schemas.microsoft.com/office/drawing/2014/main" id="{C5E31F34-FCB1-0D67-2136-2084D697E02B}"/>
              </a:ext>
            </a:extLst>
          </p:cNvPr>
          <p:cNvSpPr/>
          <p:nvPr/>
        </p:nvSpPr>
        <p:spPr>
          <a:xfrm>
            <a:off x="8078788" y="3004048"/>
            <a:ext cx="3670300" cy="482085"/>
          </a:xfrm>
          <a:prstGeom prst="rect">
            <a:avLst/>
          </a:prstGeom>
          <a:solidFill>
            <a:srgbClr val="525A72"/>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Valsts ugunsdzēsības</a:t>
            </a:r>
            <a:r>
              <a:rPr lang="en-US" sz="1400" b="1">
                <a:solidFill>
                  <a:schemeClr val="bg1"/>
                </a:solidFill>
              </a:rPr>
              <a:t> </a:t>
            </a:r>
            <a:r>
              <a:rPr lang="lv-LV" sz="1400" b="1">
                <a:solidFill>
                  <a:schemeClr val="bg1"/>
                </a:solidFill>
              </a:rPr>
              <a:t>un glābšanas dienests</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58" name="Rectangle 57">
            <a:extLst>
              <a:ext uri="{FF2B5EF4-FFF2-40B4-BE49-F238E27FC236}">
                <a16:creationId xmlns:a16="http://schemas.microsoft.com/office/drawing/2014/main" id="{B44BA6E0-43A3-4DFC-7D97-393B65228ECB}"/>
              </a:ext>
            </a:extLst>
          </p:cNvPr>
          <p:cNvSpPr/>
          <p:nvPr/>
        </p:nvSpPr>
        <p:spPr>
          <a:xfrm>
            <a:off x="8078788" y="2309298"/>
            <a:ext cx="3670300" cy="534988"/>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vada, koordinē un kontrolē civilās aizsardzības sistēmas darbību</a:t>
            </a:r>
          </a:p>
        </p:txBody>
      </p:sp>
      <p:sp>
        <p:nvSpPr>
          <p:cNvPr id="59" name="Rectangle 58">
            <a:extLst>
              <a:ext uri="{FF2B5EF4-FFF2-40B4-BE49-F238E27FC236}">
                <a16:creationId xmlns:a16="http://schemas.microsoft.com/office/drawing/2014/main" id="{6B444EF6-5BE0-7B70-8CD4-262B2EFDD437}"/>
              </a:ext>
            </a:extLst>
          </p:cNvPr>
          <p:cNvSpPr/>
          <p:nvPr/>
        </p:nvSpPr>
        <p:spPr>
          <a:xfrm>
            <a:off x="8078788" y="1827213"/>
            <a:ext cx="3670300" cy="482085"/>
          </a:xfrm>
          <a:prstGeom prst="rect">
            <a:avLst/>
          </a:prstGeom>
          <a:solidFill>
            <a:srgbClr val="A8192D"/>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Pašvaldību sadarbības teritorijas</a:t>
            </a:r>
            <a:r>
              <a:rPr lang="en-US" sz="1400" b="1">
                <a:solidFill>
                  <a:schemeClr val="bg1"/>
                </a:solidFill>
              </a:rPr>
              <a:t> </a:t>
            </a:r>
            <a:r>
              <a:rPr lang="lv-LV" sz="1400" b="1">
                <a:solidFill>
                  <a:schemeClr val="bg1"/>
                </a:solidFill>
              </a:rPr>
              <a:t>civilās aizsardzības komisija</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60" name="Rectangle 59">
            <a:extLst>
              <a:ext uri="{FF2B5EF4-FFF2-40B4-BE49-F238E27FC236}">
                <a16:creationId xmlns:a16="http://schemas.microsoft.com/office/drawing/2014/main" id="{EEFC052F-1E24-EE1F-2A55-AFB2ACA441EF}"/>
              </a:ext>
            </a:extLst>
          </p:cNvPr>
          <p:cNvSpPr/>
          <p:nvPr/>
        </p:nvSpPr>
        <p:spPr>
          <a:xfrm>
            <a:off x="8078788" y="3482381"/>
            <a:ext cx="3670300" cy="826094"/>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koordinē pasākumus katastrofas vai tās draudu gadījumā</a:t>
            </a:r>
            <a:endParaRPr kumimoji="0" lang="lv-LV" sz="1400" b="1" i="0" u="none" strike="noStrike" kern="0" cap="none" spc="0" normalizeH="0" baseline="0">
              <a:ln>
                <a:noFill/>
              </a:ln>
              <a:solidFill>
                <a:srgbClr val="000000"/>
              </a:solidFill>
              <a:effectLst/>
              <a:uLnTx/>
              <a:uFillTx/>
              <a:latin typeface="Arial"/>
              <a:ea typeface="+mn-ea"/>
              <a:cs typeface="+mn-cs"/>
            </a:endParaRPr>
          </a:p>
        </p:txBody>
      </p:sp>
      <p:pic>
        <p:nvPicPr>
          <p:cNvPr id="62" name="Picture 61">
            <a:extLst>
              <a:ext uri="{FF2B5EF4-FFF2-40B4-BE49-F238E27FC236}">
                <a16:creationId xmlns:a16="http://schemas.microsoft.com/office/drawing/2014/main" id="{A1306CF3-0256-36AB-C2B9-F0C10FE89F58}"/>
              </a:ext>
            </a:extLst>
          </p:cNvPr>
          <p:cNvPicPr>
            <a:picLocks noChangeAspect="1"/>
          </p:cNvPicPr>
          <p:nvPr/>
        </p:nvPicPr>
        <p:blipFill rotWithShape="1">
          <a:blip r:embed="rId2"/>
          <a:srcRect t="17402"/>
          <a:stretch/>
        </p:blipFill>
        <p:spPr>
          <a:xfrm>
            <a:off x="8078786" y="4466880"/>
            <a:ext cx="3670301" cy="1705319"/>
          </a:xfrm>
          <a:prstGeom prst="rect">
            <a:avLst/>
          </a:prstGeom>
        </p:spPr>
      </p:pic>
      <p:sp>
        <p:nvSpPr>
          <p:cNvPr id="71" name="Rectangle 70">
            <a:extLst>
              <a:ext uri="{FF2B5EF4-FFF2-40B4-BE49-F238E27FC236}">
                <a16:creationId xmlns:a16="http://schemas.microsoft.com/office/drawing/2014/main" id="{A18E4CFB-C614-EEB8-9F22-5BCFB0E4794F}"/>
              </a:ext>
            </a:extLst>
          </p:cNvPr>
          <p:cNvSpPr/>
          <p:nvPr/>
        </p:nvSpPr>
        <p:spPr>
          <a:xfrm>
            <a:off x="442913" y="1827213"/>
            <a:ext cx="72000" cy="288000"/>
          </a:xfrm>
          <a:prstGeom prst="rect">
            <a:avLst/>
          </a:prstGeom>
          <a:solidFill>
            <a:srgbClr val="CFD6E8"/>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2" name="Rectangle 71">
            <a:extLst>
              <a:ext uri="{FF2B5EF4-FFF2-40B4-BE49-F238E27FC236}">
                <a16:creationId xmlns:a16="http://schemas.microsoft.com/office/drawing/2014/main" id="{881DEF99-D4C6-55BA-956F-1D8578FF812B}"/>
              </a:ext>
            </a:extLst>
          </p:cNvPr>
          <p:cNvSpPr/>
          <p:nvPr/>
        </p:nvSpPr>
        <p:spPr>
          <a:xfrm>
            <a:off x="442913" y="2809525"/>
            <a:ext cx="72000" cy="288000"/>
          </a:xfrm>
          <a:prstGeom prst="rect">
            <a:avLst/>
          </a:prstGeom>
          <a:solidFill>
            <a:srgbClr val="D18D85"/>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3" name="Rectangle 72">
            <a:extLst>
              <a:ext uri="{FF2B5EF4-FFF2-40B4-BE49-F238E27FC236}">
                <a16:creationId xmlns:a16="http://schemas.microsoft.com/office/drawing/2014/main" id="{78B07236-4649-F429-1521-1E756BB479F4}"/>
              </a:ext>
            </a:extLst>
          </p:cNvPr>
          <p:cNvSpPr/>
          <p:nvPr/>
        </p:nvSpPr>
        <p:spPr>
          <a:xfrm>
            <a:off x="442913" y="4466880"/>
            <a:ext cx="72000" cy="288000"/>
          </a:xfrm>
          <a:prstGeom prst="rect">
            <a:avLst/>
          </a:prstGeom>
          <a:solidFill>
            <a:srgbClr val="CFD6E8"/>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4" name="Rectangle 73">
            <a:extLst>
              <a:ext uri="{FF2B5EF4-FFF2-40B4-BE49-F238E27FC236}">
                <a16:creationId xmlns:a16="http://schemas.microsoft.com/office/drawing/2014/main" id="{E7205BC0-CD6F-37FB-E7A8-11E2B6D030B6}"/>
              </a:ext>
            </a:extLst>
          </p:cNvPr>
          <p:cNvSpPr/>
          <p:nvPr/>
        </p:nvSpPr>
        <p:spPr>
          <a:xfrm>
            <a:off x="4260850" y="1827213"/>
            <a:ext cx="72000" cy="287338"/>
          </a:xfrm>
          <a:prstGeom prst="rect">
            <a:avLst/>
          </a:prstGeom>
          <a:solidFill>
            <a:srgbClr val="D18D85"/>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5" name="Rectangle 74">
            <a:extLst>
              <a:ext uri="{FF2B5EF4-FFF2-40B4-BE49-F238E27FC236}">
                <a16:creationId xmlns:a16="http://schemas.microsoft.com/office/drawing/2014/main" id="{409F003D-2BCA-88C0-5842-A181453CF1F7}"/>
              </a:ext>
            </a:extLst>
          </p:cNvPr>
          <p:cNvSpPr/>
          <p:nvPr/>
        </p:nvSpPr>
        <p:spPr>
          <a:xfrm>
            <a:off x="4260850" y="2809525"/>
            <a:ext cx="72000" cy="287338"/>
          </a:xfrm>
          <a:prstGeom prst="rect">
            <a:avLst/>
          </a:prstGeom>
          <a:solidFill>
            <a:srgbClr val="CFD6E8"/>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6" name="Rectangle 75">
            <a:extLst>
              <a:ext uri="{FF2B5EF4-FFF2-40B4-BE49-F238E27FC236}">
                <a16:creationId xmlns:a16="http://schemas.microsoft.com/office/drawing/2014/main" id="{95A84400-7ED0-6145-9F45-252060FA706B}"/>
              </a:ext>
            </a:extLst>
          </p:cNvPr>
          <p:cNvSpPr/>
          <p:nvPr/>
        </p:nvSpPr>
        <p:spPr>
          <a:xfrm>
            <a:off x="4260850" y="4467542"/>
            <a:ext cx="72000" cy="287338"/>
          </a:xfrm>
          <a:prstGeom prst="rect">
            <a:avLst/>
          </a:prstGeom>
          <a:solidFill>
            <a:srgbClr val="D18D85"/>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7" name="Rectangle 76">
            <a:extLst>
              <a:ext uri="{FF2B5EF4-FFF2-40B4-BE49-F238E27FC236}">
                <a16:creationId xmlns:a16="http://schemas.microsoft.com/office/drawing/2014/main" id="{E2B14FFD-89ED-0A4E-6408-0C0AEFFB101A}"/>
              </a:ext>
            </a:extLst>
          </p:cNvPr>
          <p:cNvSpPr/>
          <p:nvPr/>
        </p:nvSpPr>
        <p:spPr>
          <a:xfrm>
            <a:off x="8078788" y="3004048"/>
            <a:ext cx="72000" cy="482085"/>
          </a:xfrm>
          <a:prstGeom prst="rect">
            <a:avLst/>
          </a:prstGeom>
          <a:solidFill>
            <a:srgbClr val="D18D85"/>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8" name="Rectangle 77">
            <a:extLst>
              <a:ext uri="{FF2B5EF4-FFF2-40B4-BE49-F238E27FC236}">
                <a16:creationId xmlns:a16="http://schemas.microsoft.com/office/drawing/2014/main" id="{4C152AB0-056B-8D1F-7150-01AE827488E0}"/>
              </a:ext>
            </a:extLst>
          </p:cNvPr>
          <p:cNvSpPr/>
          <p:nvPr/>
        </p:nvSpPr>
        <p:spPr>
          <a:xfrm>
            <a:off x="8078788" y="1827213"/>
            <a:ext cx="72000" cy="482085"/>
          </a:xfrm>
          <a:prstGeom prst="rect">
            <a:avLst/>
          </a:prstGeom>
          <a:solidFill>
            <a:srgbClr val="CFD6E8"/>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3" name="Rectangle 2">
            <a:extLst>
              <a:ext uri="{FF2B5EF4-FFF2-40B4-BE49-F238E27FC236}">
                <a16:creationId xmlns:a16="http://schemas.microsoft.com/office/drawing/2014/main" id="{F1A5A26E-574D-2AC5-4F80-E48A4066AE2F}"/>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grpSp>
        <p:nvGrpSpPr>
          <p:cNvPr id="5" name="Group 4">
            <a:extLst>
              <a:ext uri="{FF2B5EF4-FFF2-40B4-BE49-F238E27FC236}">
                <a16:creationId xmlns:a16="http://schemas.microsoft.com/office/drawing/2014/main" id="{AE591392-AD16-8406-4F83-751B2E4413AF}"/>
              </a:ext>
            </a:extLst>
          </p:cNvPr>
          <p:cNvGrpSpPr/>
          <p:nvPr/>
        </p:nvGrpSpPr>
        <p:grpSpPr>
          <a:xfrm>
            <a:off x="5862538" y="132067"/>
            <a:ext cx="5886550" cy="217488"/>
            <a:chOff x="5385234" y="132067"/>
            <a:chExt cx="5886550" cy="217488"/>
          </a:xfrm>
        </p:grpSpPr>
        <p:sp>
          <p:nvSpPr>
            <p:cNvPr id="6" name="Rectangle 5">
              <a:extLst>
                <a:ext uri="{FF2B5EF4-FFF2-40B4-BE49-F238E27FC236}">
                  <a16:creationId xmlns:a16="http://schemas.microsoft.com/office/drawing/2014/main" id="{DAB81C20-D32E-24EE-E4FA-AA197902A155}"/>
                </a:ext>
              </a:extLst>
            </p:cNvPr>
            <p:cNvSpPr/>
            <p:nvPr/>
          </p:nvSpPr>
          <p:spPr>
            <a:xfrm>
              <a:off x="53852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7" name="Rectangle 6">
              <a:extLst>
                <a:ext uri="{FF2B5EF4-FFF2-40B4-BE49-F238E27FC236}">
                  <a16:creationId xmlns:a16="http://schemas.microsoft.com/office/drawing/2014/main" id="{E0A4259A-F997-04E0-0705-AE2AF7451869}"/>
                </a:ext>
              </a:extLst>
            </p:cNvPr>
            <p:cNvSpPr/>
            <p:nvPr/>
          </p:nvSpPr>
          <p:spPr>
            <a:xfrm>
              <a:off x="56270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8" name="Rectangle 7">
              <a:extLst>
                <a:ext uri="{FF2B5EF4-FFF2-40B4-BE49-F238E27FC236}">
                  <a16:creationId xmlns:a16="http://schemas.microsoft.com/office/drawing/2014/main" id="{AB86B0D4-FDB5-F93D-A67F-E0653FE221F5}"/>
                </a:ext>
              </a:extLst>
            </p:cNvPr>
            <p:cNvSpPr/>
            <p:nvPr/>
          </p:nvSpPr>
          <p:spPr>
            <a:xfrm>
              <a:off x="5868888" y="132067"/>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9" name="Rectangle 8">
              <a:extLst>
                <a:ext uri="{FF2B5EF4-FFF2-40B4-BE49-F238E27FC236}">
                  <a16:creationId xmlns:a16="http://schemas.microsoft.com/office/drawing/2014/main" id="{30EBF770-DC27-18E6-B867-2A343C0790C9}"/>
                </a:ext>
              </a:extLst>
            </p:cNvPr>
            <p:cNvSpPr/>
            <p:nvPr/>
          </p:nvSpPr>
          <p:spPr>
            <a:xfrm>
              <a:off x="6352542" y="132067"/>
              <a:ext cx="4435588"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Galvenie normatīvajā regulējumā noteiktie civilās aizsardzības sistēmas darbības pamati</a:t>
              </a:r>
            </a:p>
          </p:txBody>
        </p:sp>
        <p:sp>
          <p:nvSpPr>
            <p:cNvPr id="10" name="Rectangle 9">
              <a:extLst>
                <a:ext uri="{FF2B5EF4-FFF2-40B4-BE49-F238E27FC236}">
                  <a16:creationId xmlns:a16="http://schemas.microsoft.com/office/drawing/2014/main" id="{F899C34E-16F7-5514-9C32-B28880061B27}"/>
                </a:ext>
              </a:extLst>
            </p:cNvPr>
            <p:cNvSpPr/>
            <p:nvPr/>
          </p:nvSpPr>
          <p:spPr>
            <a:xfrm>
              <a:off x="6110715"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effectLst/>
                  <a:uLnTx/>
                  <a:uFillTx/>
                  <a:ea typeface="Georgia"/>
                  <a:cs typeface="Georgia"/>
                  <a:sym typeface="Georgia"/>
                </a:rPr>
                <a:t>3</a:t>
              </a:r>
              <a:r>
                <a:rPr kumimoji="0" lang="lv-LV" sz="800" b="1" i="0" u="none" strike="noStrike" kern="0" cap="none" spc="0" normalizeH="0" baseline="0">
                  <a:ln>
                    <a:noFill/>
                  </a:ln>
                  <a:effectLst/>
                  <a:uLnTx/>
                  <a:uFillTx/>
                  <a:ea typeface="Georgia"/>
                  <a:cs typeface="Georgia"/>
                  <a:sym typeface="Georgia"/>
                </a:rPr>
                <a:t>.4</a:t>
              </a:r>
            </a:p>
          </p:txBody>
        </p:sp>
        <p:sp>
          <p:nvSpPr>
            <p:cNvPr id="11" name="Rectangle 10">
              <a:extLst>
                <a:ext uri="{FF2B5EF4-FFF2-40B4-BE49-F238E27FC236}">
                  <a16:creationId xmlns:a16="http://schemas.microsoft.com/office/drawing/2014/main" id="{70C3C215-AC80-0A48-33C4-B740E3FD62BA}"/>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2" name="Rectangle 11">
              <a:extLst>
                <a:ext uri="{FF2B5EF4-FFF2-40B4-BE49-F238E27FC236}">
                  <a16:creationId xmlns:a16="http://schemas.microsoft.com/office/drawing/2014/main" id="{E42CD32F-A2CD-EE3A-F712-005B97754DA8}"/>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31288474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F71505FF-FF98-D3FF-BE92-489894397393}"/>
              </a:ext>
            </a:extLst>
          </p:cNvPr>
          <p:cNvPicPr>
            <a:picLocks noChangeAspect="1"/>
          </p:cNvPicPr>
          <p:nvPr/>
        </p:nvPicPr>
        <p:blipFill rotWithShape="1">
          <a:blip r:embed="rId3"/>
          <a:srcRect t="65717" b="2122"/>
          <a:stretch/>
        </p:blipFill>
        <p:spPr>
          <a:xfrm>
            <a:off x="442913" y="3748880"/>
            <a:ext cx="11306174" cy="2424115"/>
          </a:xfrm>
          <a:prstGeom prst="rect">
            <a:avLst/>
          </a:prstGeom>
        </p:spPr>
      </p:pic>
      <p:sp>
        <p:nvSpPr>
          <p:cNvPr id="31" name="Title 30">
            <a:extLst>
              <a:ext uri="{FF2B5EF4-FFF2-40B4-BE49-F238E27FC236}">
                <a16:creationId xmlns:a16="http://schemas.microsoft.com/office/drawing/2014/main" id="{FAB8C7BF-E397-506D-FF45-BC8578AECA02}"/>
              </a:ext>
            </a:extLst>
          </p:cNvPr>
          <p:cNvSpPr>
            <a:spLocks noGrp="1"/>
          </p:cNvSpPr>
          <p:nvPr>
            <p:ph type="title"/>
          </p:nvPr>
        </p:nvSpPr>
        <p:spPr>
          <a:xfrm>
            <a:off x="442913" y="431800"/>
            <a:ext cx="11306175" cy="1387475"/>
          </a:xfrm>
        </p:spPr>
        <p:txBody>
          <a:bodyPr vert="horz"/>
          <a:lstStyle/>
          <a:p>
            <a:r>
              <a:rPr lang="lv-LV" altLang="lv-LV" dirty="0"/>
              <a:t>Civilās aizsardzības sistēmas organizācijas pamatā – </a:t>
            </a:r>
            <a:br>
              <a:rPr lang="en-US" altLang="lv-LV" dirty="0"/>
            </a:br>
            <a:r>
              <a:rPr lang="lv-LV" altLang="lv-LV" dirty="0"/>
              <a:t>teritoriju sadarbības princips</a:t>
            </a:r>
            <a:endParaRPr lang="cs-CZ" dirty="0"/>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fld id="{A9DEB5B7-0CCF-447A-91D6-F7DB098D19F7}" type="slidenum">
              <a:rPr lang="lv-LV" altLang="en-US" noProof="0" dirty="0"/>
              <a:pPr lvl="0"/>
              <a:t>26</a:t>
            </a:fld>
            <a:endParaRPr lang="lv-LV" altLang="en-US" noProof="0"/>
          </a:p>
        </p:txBody>
      </p:sp>
      <p:sp>
        <p:nvSpPr>
          <p:cNvPr id="37" name="Rectangle 36">
            <a:extLst>
              <a:ext uri="{FF2B5EF4-FFF2-40B4-BE49-F238E27FC236}">
                <a16:creationId xmlns:a16="http://schemas.microsoft.com/office/drawing/2014/main" id="{F346EEDC-1F89-80EA-F033-BD2D87C3FA56}"/>
              </a:ext>
            </a:extLst>
          </p:cNvPr>
          <p:cNvSpPr/>
          <p:nvPr/>
        </p:nvSpPr>
        <p:spPr>
          <a:xfrm>
            <a:off x="442912" y="1830122"/>
            <a:ext cx="576000" cy="1598878"/>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38" name="Rectangle 37">
            <a:extLst>
              <a:ext uri="{FF2B5EF4-FFF2-40B4-BE49-F238E27FC236}">
                <a16:creationId xmlns:a16="http://schemas.microsoft.com/office/drawing/2014/main" id="{352DEB54-7FDE-EE3B-5721-A2A76790BF32}"/>
              </a:ext>
            </a:extLst>
          </p:cNvPr>
          <p:cNvSpPr/>
          <p:nvPr/>
        </p:nvSpPr>
        <p:spPr>
          <a:xfrm>
            <a:off x="1120998" y="1830850"/>
            <a:ext cx="2050185" cy="159815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marL="0" indent="0">
              <a:buNone/>
              <a:defRPr/>
            </a:pPr>
            <a:r>
              <a:rPr lang="lv-LV" sz="1400" dirty="0">
                <a:solidFill>
                  <a:schemeClr val="tx1"/>
                </a:solidFill>
                <a:ea typeface="+mn-lt"/>
                <a:cs typeface="+mn-lt"/>
              </a:rPr>
              <a:t>Civilās aizsardzības sistēmas struktūras teritoriālās </a:t>
            </a:r>
            <a:r>
              <a:rPr lang="lv-LV" sz="1400" b="1" dirty="0">
                <a:solidFill>
                  <a:schemeClr val="tx1"/>
                </a:solidFill>
                <a:ea typeface="+mn-lt"/>
                <a:cs typeface="+mn-lt"/>
              </a:rPr>
              <a:t>pamatvienības ir novadi un republikas pilsētas.</a:t>
            </a:r>
            <a:endParaRPr lang="en-US" sz="1400" b="1" dirty="0">
              <a:solidFill>
                <a:schemeClr val="tx1"/>
              </a:solidFill>
            </a:endParaRPr>
          </a:p>
        </p:txBody>
      </p:sp>
      <p:sp>
        <p:nvSpPr>
          <p:cNvPr id="39" name="Rectangle 38">
            <a:extLst>
              <a:ext uri="{FF2B5EF4-FFF2-40B4-BE49-F238E27FC236}">
                <a16:creationId xmlns:a16="http://schemas.microsoft.com/office/drawing/2014/main" id="{B1261975-ACAF-B7CD-0411-D85934FDED0F}"/>
              </a:ext>
            </a:extLst>
          </p:cNvPr>
          <p:cNvSpPr/>
          <p:nvPr/>
        </p:nvSpPr>
        <p:spPr>
          <a:xfrm>
            <a:off x="3548977" y="1830122"/>
            <a:ext cx="576000" cy="1598878"/>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40" name="Rectangle 39">
            <a:extLst>
              <a:ext uri="{FF2B5EF4-FFF2-40B4-BE49-F238E27FC236}">
                <a16:creationId xmlns:a16="http://schemas.microsoft.com/office/drawing/2014/main" id="{36D6E8CF-BFDF-5A95-3F0B-E732A2ABC0C9}"/>
              </a:ext>
            </a:extLst>
          </p:cNvPr>
          <p:cNvSpPr/>
          <p:nvPr/>
        </p:nvSpPr>
        <p:spPr>
          <a:xfrm>
            <a:off x="4227063" y="1830850"/>
            <a:ext cx="2050185" cy="159815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marL="0" indent="0">
              <a:buNone/>
              <a:defRPr/>
            </a:pPr>
            <a:r>
              <a:rPr lang="lv-LV" sz="1400" dirty="0">
                <a:solidFill>
                  <a:schemeClr val="tx1"/>
                </a:solidFill>
                <a:ea typeface="+mn-lt"/>
                <a:cs typeface="+mn-lt"/>
              </a:rPr>
              <a:t>Latvijā ir </a:t>
            </a:r>
            <a:r>
              <a:rPr lang="lv-LV" sz="1400" b="1" dirty="0">
                <a:solidFill>
                  <a:schemeClr val="tx1"/>
                </a:solidFill>
                <a:ea typeface="+mn-lt"/>
                <a:cs typeface="+mn-lt"/>
              </a:rPr>
              <a:t>38 pašvaldību sadarbības teritorijas civilās aizsardzības komisijas.</a:t>
            </a:r>
            <a:endParaRPr lang="lv-LV" sz="1400" dirty="0">
              <a:solidFill>
                <a:schemeClr val="tx1"/>
              </a:solidFill>
              <a:ea typeface="+mn-lt"/>
              <a:cs typeface="+mn-lt"/>
            </a:endParaRPr>
          </a:p>
        </p:txBody>
      </p:sp>
      <p:sp>
        <p:nvSpPr>
          <p:cNvPr id="41" name="Rectangle 40">
            <a:extLst>
              <a:ext uri="{FF2B5EF4-FFF2-40B4-BE49-F238E27FC236}">
                <a16:creationId xmlns:a16="http://schemas.microsoft.com/office/drawing/2014/main" id="{DFF635C4-5891-C4F2-1E91-37A0224329A3}"/>
              </a:ext>
            </a:extLst>
          </p:cNvPr>
          <p:cNvSpPr/>
          <p:nvPr/>
        </p:nvSpPr>
        <p:spPr>
          <a:xfrm>
            <a:off x="6655041" y="1830122"/>
            <a:ext cx="576000" cy="1598878"/>
          </a:xfrm>
          <a:prstGeom prst="rect">
            <a:avLst/>
          </a:prstGeom>
          <a:solidFill>
            <a:srgbClr val="A4A3B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42" name="Rectangle 41">
            <a:extLst>
              <a:ext uri="{FF2B5EF4-FFF2-40B4-BE49-F238E27FC236}">
                <a16:creationId xmlns:a16="http://schemas.microsoft.com/office/drawing/2014/main" id="{5F494258-283A-E20E-984C-57F69A3BAA29}"/>
              </a:ext>
            </a:extLst>
          </p:cNvPr>
          <p:cNvSpPr/>
          <p:nvPr/>
        </p:nvSpPr>
        <p:spPr>
          <a:xfrm>
            <a:off x="7333126" y="1830850"/>
            <a:ext cx="4422311" cy="159815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marL="0" indent="0">
              <a:buNone/>
              <a:defRPr/>
            </a:pPr>
            <a:r>
              <a:rPr lang="lv-LV" sz="1400" b="1" dirty="0">
                <a:solidFill>
                  <a:schemeClr val="tx1"/>
                </a:solidFill>
                <a:ea typeface="+mn-lt"/>
                <a:cs typeface="+mn-lt"/>
              </a:rPr>
              <a:t>Komisijas darbības mērķis ir koordinēt pasākumus </a:t>
            </a:r>
            <a:r>
              <a:rPr lang="lv-LV" sz="1400" dirty="0">
                <a:solidFill>
                  <a:schemeClr val="tx1"/>
                </a:solidFill>
                <a:ea typeface="+mn-lt"/>
                <a:cs typeface="+mn-lt"/>
              </a:rPr>
              <a:t>katastrofas un katastrofas draudu gadījumā, kā arī </a:t>
            </a:r>
            <a:r>
              <a:rPr lang="lv-LV" sz="1400" b="1" dirty="0">
                <a:solidFill>
                  <a:schemeClr val="tx1"/>
                </a:solidFill>
                <a:ea typeface="+mn-lt"/>
                <a:cs typeface="+mn-lt"/>
              </a:rPr>
              <a:t>veicināt civilās aizsardzības, katastrofas pārvaldīšanas vai katastrofas pārvaldīšanas koordinēšanas jautājumu risināšanu</a:t>
            </a:r>
            <a:r>
              <a:rPr lang="lv-LV" sz="1400" dirty="0">
                <a:solidFill>
                  <a:schemeClr val="tx1"/>
                </a:solidFill>
                <a:ea typeface="+mn-lt"/>
                <a:cs typeface="+mn-lt"/>
              </a:rPr>
              <a:t>.</a:t>
            </a:r>
          </a:p>
        </p:txBody>
      </p:sp>
      <p:sp>
        <p:nvSpPr>
          <p:cNvPr id="44" name="Rectangle 43">
            <a:extLst>
              <a:ext uri="{FF2B5EF4-FFF2-40B4-BE49-F238E27FC236}">
                <a16:creationId xmlns:a16="http://schemas.microsoft.com/office/drawing/2014/main" id="{BB951536-D0CC-F2BE-A7D7-CE45FE6D4C9C}"/>
              </a:ext>
            </a:extLst>
          </p:cNvPr>
          <p:cNvSpPr/>
          <p:nvPr/>
        </p:nvSpPr>
        <p:spPr>
          <a:xfrm rot="5400000">
            <a:off x="6060282" y="484188"/>
            <a:ext cx="71438" cy="11306175"/>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50" name="Google Shape;1397;p89">
            <a:extLst>
              <a:ext uri="{FF2B5EF4-FFF2-40B4-BE49-F238E27FC236}">
                <a16:creationId xmlns:a16="http://schemas.microsoft.com/office/drawing/2014/main" id="{EFB27379-D2EF-64D4-4C11-E01C33AE8E7C}"/>
              </a:ext>
            </a:extLst>
          </p:cNvPr>
          <p:cNvSpPr/>
          <p:nvPr/>
        </p:nvSpPr>
        <p:spPr>
          <a:xfrm>
            <a:off x="550912" y="2449561"/>
            <a:ext cx="360000" cy="360000"/>
          </a:xfrm>
          <a:custGeom>
            <a:avLst/>
            <a:gdLst/>
            <a:ahLst/>
            <a:cxnLst/>
            <a:rect l="l" t="t" r="r" b="b"/>
            <a:pathLst>
              <a:path w="453744" h="453590" extrusionOk="0">
                <a:moveTo>
                  <a:pt x="0" y="0"/>
                </a:moveTo>
                <a:lnTo>
                  <a:pt x="0" y="453590"/>
                </a:lnTo>
                <a:lnTo>
                  <a:pt x="453744" y="453590"/>
                </a:lnTo>
                <a:lnTo>
                  <a:pt x="453744" y="0"/>
                </a:lnTo>
                <a:close/>
                <a:moveTo>
                  <a:pt x="434397" y="434250"/>
                </a:moveTo>
                <a:lnTo>
                  <a:pt x="19284" y="434250"/>
                </a:lnTo>
                <a:lnTo>
                  <a:pt x="19284" y="19183"/>
                </a:lnTo>
                <a:lnTo>
                  <a:pt x="434334" y="19183"/>
                </a:lnTo>
                <a:close/>
                <a:moveTo>
                  <a:pt x="293831" y="122406"/>
                </a:moveTo>
                <a:cubicBezTo>
                  <a:pt x="290459" y="111872"/>
                  <a:pt x="284662" y="102279"/>
                  <a:pt x="276879" y="94403"/>
                </a:cubicBezTo>
                <a:lnTo>
                  <a:pt x="276626" y="94151"/>
                </a:lnTo>
                <a:cubicBezTo>
                  <a:pt x="249055" y="66427"/>
                  <a:pt x="204217" y="66291"/>
                  <a:pt x="176488" y="93848"/>
                </a:cubicBezTo>
                <a:cubicBezTo>
                  <a:pt x="164451" y="105806"/>
                  <a:pt x="157109" y="121686"/>
                  <a:pt x="155817" y="138597"/>
                </a:cubicBezTo>
                <a:lnTo>
                  <a:pt x="79122" y="117965"/>
                </a:lnTo>
                <a:cubicBezTo>
                  <a:pt x="73765" y="116556"/>
                  <a:pt x="68250" y="119765"/>
                  <a:pt x="66833" y="125132"/>
                </a:cubicBezTo>
                <a:cubicBezTo>
                  <a:pt x="66612" y="125970"/>
                  <a:pt x="66518" y="126832"/>
                  <a:pt x="66518" y="127698"/>
                </a:cubicBezTo>
                <a:lnTo>
                  <a:pt x="66518" y="339563"/>
                </a:lnTo>
                <a:cubicBezTo>
                  <a:pt x="66518" y="344117"/>
                  <a:pt x="69543" y="348112"/>
                  <a:pt x="73954" y="349296"/>
                </a:cubicBezTo>
                <a:lnTo>
                  <a:pt x="177937" y="377299"/>
                </a:lnTo>
                <a:lnTo>
                  <a:pt x="177937" y="377299"/>
                </a:lnTo>
                <a:lnTo>
                  <a:pt x="178252" y="377299"/>
                </a:lnTo>
                <a:cubicBezTo>
                  <a:pt x="179103" y="377526"/>
                  <a:pt x="179986" y="377642"/>
                  <a:pt x="180867" y="377645"/>
                </a:cubicBezTo>
                <a:cubicBezTo>
                  <a:pt x="181876" y="377639"/>
                  <a:pt x="182853" y="377488"/>
                  <a:pt x="183830" y="377204"/>
                </a:cubicBezTo>
                <a:lnTo>
                  <a:pt x="273034" y="349737"/>
                </a:lnTo>
                <a:cubicBezTo>
                  <a:pt x="273570" y="349734"/>
                  <a:pt x="274106" y="349680"/>
                  <a:pt x="274609" y="349579"/>
                </a:cubicBezTo>
                <a:lnTo>
                  <a:pt x="387226" y="379913"/>
                </a:lnTo>
                <a:lnTo>
                  <a:pt x="387226" y="147354"/>
                </a:lnTo>
                <a:close/>
                <a:moveTo>
                  <a:pt x="169902" y="354430"/>
                </a:moveTo>
                <a:lnTo>
                  <a:pt x="86653" y="332003"/>
                </a:lnTo>
                <a:lnTo>
                  <a:pt x="86653" y="140991"/>
                </a:lnTo>
                <a:lnTo>
                  <a:pt x="157519" y="160080"/>
                </a:lnTo>
                <a:cubicBezTo>
                  <a:pt x="159724" y="169721"/>
                  <a:pt x="163947" y="178790"/>
                  <a:pt x="169902" y="186696"/>
                </a:cubicBezTo>
                <a:close/>
                <a:moveTo>
                  <a:pt x="262951" y="332003"/>
                </a:moveTo>
                <a:lnTo>
                  <a:pt x="190037" y="354430"/>
                </a:lnTo>
                <a:lnTo>
                  <a:pt x="190037" y="207896"/>
                </a:lnTo>
                <a:lnTo>
                  <a:pt x="226494" y="244309"/>
                </a:lnTo>
                <a:lnTo>
                  <a:pt x="262888" y="207896"/>
                </a:lnTo>
                <a:close/>
                <a:moveTo>
                  <a:pt x="263266" y="181027"/>
                </a:moveTo>
                <a:lnTo>
                  <a:pt x="262951" y="181342"/>
                </a:lnTo>
                <a:lnTo>
                  <a:pt x="226494" y="217786"/>
                </a:lnTo>
                <a:lnTo>
                  <a:pt x="190037" y="181342"/>
                </a:lnTo>
                <a:lnTo>
                  <a:pt x="189722" y="181027"/>
                </a:lnTo>
                <a:cubicBezTo>
                  <a:pt x="169870" y="160287"/>
                  <a:pt x="170595" y="127386"/>
                  <a:pt x="191360" y="107542"/>
                </a:cubicBezTo>
                <a:cubicBezTo>
                  <a:pt x="211526" y="88244"/>
                  <a:pt x="243352" y="88326"/>
                  <a:pt x="263424" y="107728"/>
                </a:cubicBezTo>
                <a:cubicBezTo>
                  <a:pt x="266480" y="110825"/>
                  <a:pt x="269095" y="114297"/>
                  <a:pt x="271270" y="118059"/>
                </a:cubicBezTo>
                <a:cubicBezTo>
                  <a:pt x="283086" y="138403"/>
                  <a:pt x="279777" y="164140"/>
                  <a:pt x="263203" y="180838"/>
                </a:cubicBezTo>
                <a:close/>
                <a:moveTo>
                  <a:pt x="367092" y="353863"/>
                </a:moveTo>
                <a:lnTo>
                  <a:pt x="283086" y="331247"/>
                </a:lnTo>
                <a:lnTo>
                  <a:pt x="283086" y="186665"/>
                </a:lnTo>
                <a:cubicBezTo>
                  <a:pt x="292318" y="174393"/>
                  <a:pt x="297329" y="159443"/>
                  <a:pt x="297329" y="144078"/>
                </a:cubicBezTo>
                <a:lnTo>
                  <a:pt x="367092" y="162977"/>
                </a:lnTo>
                <a:close/>
                <a:moveTo>
                  <a:pt x="226494" y="175168"/>
                </a:moveTo>
                <a:cubicBezTo>
                  <a:pt x="208628" y="175098"/>
                  <a:pt x="194165" y="160640"/>
                  <a:pt x="194102" y="142786"/>
                </a:cubicBezTo>
                <a:cubicBezTo>
                  <a:pt x="194102" y="141715"/>
                  <a:pt x="194102" y="140644"/>
                  <a:pt x="194259" y="139636"/>
                </a:cubicBezTo>
                <a:cubicBezTo>
                  <a:pt x="196024" y="121840"/>
                  <a:pt x="211873" y="108841"/>
                  <a:pt x="229676" y="110602"/>
                </a:cubicBezTo>
                <a:cubicBezTo>
                  <a:pt x="246250" y="112241"/>
                  <a:pt x="258854" y="126153"/>
                  <a:pt x="258886" y="142786"/>
                </a:cubicBezTo>
                <a:cubicBezTo>
                  <a:pt x="258886" y="143196"/>
                  <a:pt x="258886" y="143605"/>
                  <a:pt x="258886" y="144046"/>
                </a:cubicBezTo>
                <a:cubicBezTo>
                  <a:pt x="258130" y="161393"/>
                  <a:pt x="243793" y="175045"/>
                  <a:pt x="226431" y="174979"/>
                </a:cubicBezTo>
                <a:close/>
                <a:moveTo>
                  <a:pt x="226494" y="126092"/>
                </a:moveTo>
                <a:cubicBezTo>
                  <a:pt x="217891" y="126053"/>
                  <a:pt x="210676" y="132583"/>
                  <a:pt x="209857" y="141148"/>
                </a:cubicBezTo>
                <a:cubicBezTo>
                  <a:pt x="209857" y="141684"/>
                  <a:pt x="209857" y="142219"/>
                  <a:pt x="209857" y="142786"/>
                </a:cubicBezTo>
                <a:cubicBezTo>
                  <a:pt x="209982" y="152006"/>
                  <a:pt x="217577" y="159371"/>
                  <a:pt x="226809" y="159239"/>
                </a:cubicBezTo>
                <a:cubicBezTo>
                  <a:pt x="235537" y="159113"/>
                  <a:pt x="242690" y="152268"/>
                  <a:pt x="243226" y="143542"/>
                </a:cubicBezTo>
                <a:lnTo>
                  <a:pt x="243226" y="142944"/>
                </a:lnTo>
                <a:cubicBezTo>
                  <a:pt x="243257" y="138980"/>
                  <a:pt x="241871" y="135136"/>
                  <a:pt x="239350" y="132077"/>
                </a:cubicBezTo>
                <a:lnTo>
                  <a:pt x="239350" y="132077"/>
                </a:lnTo>
                <a:cubicBezTo>
                  <a:pt x="236167" y="128223"/>
                  <a:pt x="231441" y="125993"/>
                  <a:pt x="226431" y="125997"/>
                </a:cubicBezTo>
                <a:close/>
              </a:path>
            </a:pathLst>
          </a:custGeom>
          <a:solidFill>
            <a:schemeClr val="bg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nvGrpSpPr>
          <p:cNvPr id="51" name="Google Shape;1359;p89">
            <a:extLst>
              <a:ext uri="{FF2B5EF4-FFF2-40B4-BE49-F238E27FC236}">
                <a16:creationId xmlns:a16="http://schemas.microsoft.com/office/drawing/2014/main" id="{320B8206-74AD-60AD-86B0-9DB02ECC0273}"/>
              </a:ext>
            </a:extLst>
          </p:cNvPr>
          <p:cNvGrpSpPr/>
          <p:nvPr/>
        </p:nvGrpSpPr>
        <p:grpSpPr>
          <a:xfrm>
            <a:off x="3656977" y="2449561"/>
            <a:ext cx="360000" cy="360000"/>
            <a:chOff x="3530517" y="5322517"/>
            <a:chExt cx="457200" cy="457200"/>
          </a:xfrm>
          <a:solidFill>
            <a:schemeClr val="bg1"/>
          </a:solidFill>
        </p:grpSpPr>
        <p:sp>
          <p:nvSpPr>
            <p:cNvPr id="52" name="Google Shape;1360;p89">
              <a:extLst>
                <a:ext uri="{FF2B5EF4-FFF2-40B4-BE49-F238E27FC236}">
                  <a16:creationId xmlns:a16="http://schemas.microsoft.com/office/drawing/2014/main" id="{18342718-6E96-D64C-9613-54BC7DD603F1}"/>
                </a:ext>
              </a:extLst>
            </p:cNvPr>
            <p:cNvSpPr/>
            <p:nvPr/>
          </p:nvSpPr>
          <p:spPr>
            <a:xfrm>
              <a:off x="3530517" y="5322517"/>
              <a:ext cx="457200" cy="457200"/>
            </a:xfrm>
            <a:custGeom>
              <a:avLst/>
              <a:gdLst/>
              <a:ahLst/>
              <a:cxnLst/>
              <a:rect l="l" t="t" r="r" b="b"/>
              <a:pathLst>
                <a:path w="457200" h="457200" extrusionOk="0">
                  <a:moveTo>
                    <a:pt x="0" y="0"/>
                  </a:moveTo>
                  <a:lnTo>
                    <a:pt x="0" y="457200"/>
                  </a:lnTo>
                  <a:lnTo>
                    <a:pt x="457200" y="457200"/>
                  </a:lnTo>
                  <a:lnTo>
                    <a:pt x="457200" y="0"/>
                  </a:lnTo>
                  <a:close/>
                  <a:moveTo>
                    <a:pt x="437706" y="437706"/>
                  </a:moveTo>
                  <a:lnTo>
                    <a:pt x="19495" y="437706"/>
                  </a:lnTo>
                  <a:lnTo>
                    <a:pt x="19495" y="19495"/>
                  </a:lnTo>
                  <a:lnTo>
                    <a:pt x="437706" y="19495"/>
                  </a:ln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700">
                <a:solidFill>
                  <a:schemeClr val="accent1"/>
                </a:solidFill>
                <a:latin typeface="Arial"/>
                <a:ea typeface="Arial"/>
                <a:cs typeface="Arial"/>
                <a:sym typeface="Arial"/>
              </a:endParaRPr>
            </a:p>
          </p:txBody>
        </p:sp>
        <p:sp>
          <p:nvSpPr>
            <p:cNvPr id="53" name="Google Shape;1361;p89">
              <a:extLst>
                <a:ext uri="{FF2B5EF4-FFF2-40B4-BE49-F238E27FC236}">
                  <a16:creationId xmlns:a16="http://schemas.microsoft.com/office/drawing/2014/main" id="{CA048ADD-E1F4-2311-E420-E08E93C612E1}"/>
                </a:ext>
              </a:extLst>
            </p:cNvPr>
            <p:cNvSpPr/>
            <p:nvPr/>
          </p:nvSpPr>
          <p:spPr>
            <a:xfrm>
              <a:off x="3618337" y="5360165"/>
              <a:ext cx="142811" cy="181204"/>
            </a:xfrm>
            <a:custGeom>
              <a:avLst/>
              <a:gdLst/>
              <a:ahLst/>
              <a:cxnLst/>
              <a:rect l="l" t="t" r="r" b="b"/>
              <a:pathLst>
                <a:path w="142811" h="181204" extrusionOk="0">
                  <a:moveTo>
                    <a:pt x="5366" y="62714"/>
                  </a:moveTo>
                  <a:cubicBezTo>
                    <a:pt x="35985" y="22756"/>
                    <a:pt x="83616" y="-471"/>
                    <a:pt x="133953" y="7"/>
                  </a:cubicBezTo>
                  <a:lnTo>
                    <a:pt x="142812" y="7"/>
                  </a:lnTo>
                  <a:lnTo>
                    <a:pt x="142812" y="181205"/>
                  </a:lnTo>
                  <a:lnTo>
                    <a:pt x="121730" y="164822"/>
                  </a:lnTo>
                  <a:lnTo>
                    <a:pt x="0" y="69953"/>
                  </a:lnTo>
                  <a:close/>
                  <a:moveTo>
                    <a:pt x="25019" y="66809"/>
                  </a:moveTo>
                  <a:lnTo>
                    <a:pt x="125063" y="144978"/>
                  </a:lnTo>
                  <a:lnTo>
                    <a:pt x="125063" y="17978"/>
                  </a:lnTo>
                  <a:cubicBezTo>
                    <a:pt x="86472" y="20012"/>
                    <a:pt x="50364" y="37637"/>
                    <a:pt x="25019" y="66809"/>
                  </a:cubicBez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700">
                <a:solidFill>
                  <a:schemeClr val="accent1"/>
                </a:solidFill>
                <a:latin typeface="Arial"/>
                <a:ea typeface="Arial"/>
                <a:cs typeface="Arial"/>
                <a:sym typeface="Arial"/>
              </a:endParaRPr>
            </a:p>
          </p:txBody>
        </p:sp>
        <p:sp>
          <p:nvSpPr>
            <p:cNvPr id="54" name="Google Shape;1362;p89">
              <a:extLst>
                <a:ext uri="{FF2B5EF4-FFF2-40B4-BE49-F238E27FC236}">
                  <a16:creationId xmlns:a16="http://schemas.microsoft.com/office/drawing/2014/main" id="{E99C720C-E10C-8B5F-7C2D-F901F20787B9}"/>
                </a:ext>
              </a:extLst>
            </p:cNvPr>
            <p:cNvSpPr/>
            <p:nvPr/>
          </p:nvSpPr>
          <p:spPr>
            <a:xfrm>
              <a:off x="3707809" y="5412274"/>
              <a:ext cx="240284" cy="326379"/>
            </a:xfrm>
            <a:custGeom>
              <a:avLst/>
              <a:gdLst/>
              <a:ahLst/>
              <a:cxnLst/>
              <a:rect l="l" t="t" r="r" b="b"/>
              <a:pathLst>
                <a:path w="240284" h="326379" extrusionOk="0">
                  <a:moveTo>
                    <a:pt x="0" y="307562"/>
                  </a:moveTo>
                  <a:lnTo>
                    <a:pt x="68231" y="161068"/>
                  </a:lnTo>
                  <a:lnTo>
                    <a:pt x="68231" y="0"/>
                  </a:lnTo>
                  <a:lnTo>
                    <a:pt x="77089" y="0"/>
                  </a:lnTo>
                  <a:cubicBezTo>
                    <a:pt x="151384" y="93"/>
                    <a:pt x="216281" y="50263"/>
                    <a:pt x="235077" y="122142"/>
                  </a:cubicBezTo>
                  <a:cubicBezTo>
                    <a:pt x="238516" y="135470"/>
                    <a:pt x="240265" y="149177"/>
                    <a:pt x="240284" y="162941"/>
                  </a:cubicBezTo>
                  <a:cubicBezTo>
                    <a:pt x="240271" y="175519"/>
                    <a:pt x="238833" y="188056"/>
                    <a:pt x="235998" y="200311"/>
                  </a:cubicBezTo>
                  <a:cubicBezTo>
                    <a:pt x="218732" y="274069"/>
                    <a:pt x="153000" y="326260"/>
                    <a:pt x="77248" y="326358"/>
                  </a:cubicBezTo>
                  <a:cubicBezTo>
                    <a:pt x="53377" y="326755"/>
                    <a:pt x="29749" y="321510"/>
                    <a:pt x="8287" y="311055"/>
                  </a:cubicBezTo>
                  <a:close/>
                  <a:moveTo>
                    <a:pt x="23781" y="298545"/>
                  </a:moveTo>
                  <a:cubicBezTo>
                    <a:pt x="40667" y="305537"/>
                    <a:pt x="58816" y="308962"/>
                    <a:pt x="77089" y="308610"/>
                  </a:cubicBezTo>
                  <a:cubicBezTo>
                    <a:pt x="157394" y="308556"/>
                    <a:pt x="222482" y="243469"/>
                    <a:pt x="222536" y="163163"/>
                  </a:cubicBezTo>
                  <a:cubicBezTo>
                    <a:pt x="222523" y="150836"/>
                    <a:pt x="220967" y="138559"/>
                    <a:pt x="217900" y="126619"/>
                  </a:cubicBezTo>
                  <a:cubicBezTo>
                    <a:pt x="201933" y="65795"/>
                    <a:pt x="148742" y="22079"/>
                    <a:pt x="85979" y="18193"/>
                  </a:cubicBezTo>
                  <a:lnTo>
                    <a:pt x="85979" y="163163"/>
                  </a:lnTo>
                  <a:cubicBezTo>
                    <a:pt x="85978" y="164457"/>
                    <a:pt x="85696" y="165735"/>
                    <a:pt x="85154" y="166910"/>
                  </a:cubicBez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700">
                <a:solidFill>
                  <a:schemeClr val="accent1"/>
                </a:solidFill>
                <a:latin typeface="Arial"/>
                <a:ea typeface="Arial"/>
                <a:cs typeface="Arial"/>
                <a:sym typeface="Arial"/>
              </a:endParaRPr>
            </a:p>
          </p:txBody>
        </p:sp>
        <p:sp>
          <p:nvSpPr>
            <p:cNvPr id="55" name="Google Shape;1363;p89">
              <a:extLst>
                <a:ext uri="{FF2B5EF4-FFF2-40B4-BE49-F238E27FC236}">
                  <a16:creationId xmlns:a16="http://schemas.microsoft.com/office/drawing/2014/main" id="{8EFE971E-AA1E-B6FF-9245-AC33440614C6}"/>
                </a:ext>
              </a:extLst>
            </p:cNvPr>
            <p:cNvSpPr/>
            <p:nvPr/>
          </p:nvSpPr>
          <p:spPr>
            <a:xfrm>
              <a:off x="3571280" y="5447326"/>
              <a:ext cx="195837" cy="284003"/>
            </a:xfrm>
            <a:custGeom>
              <a:avLst/>
              <a:gdLst/>
              <a:ahLst/>
              <a:cxnLst/>
              <a:rect l="l" t="t" r="r" b="b"/>
              <a:pathLst>
                <a:path w="195837" h="284003" extrusionOk="0">
                  <a:moveTo>
                    <a:pt x="48137" y="0"/>
                  </a:moveTo>
                  <a:lnTo>
                    <a:pt x="36516" y="14033"/>
                  </a:lnTo>
                  <a:cubicBezTo>
                    <a:pt x="28402" y="24295"/>
                    <a:pt x="21538" y="35487"/>
                    <a:pt x="16069" y="47371"/>
                  </a:cubicBezTo>
                  <a:cubicBezTo>
                    <a:pt x="14672" y="50546"/>
                    <a:pt x="13307" y="53721"/>
                    <a:pt x="11815" y="57404"/>
                  </a:cubicBezTo>
                  <a:cubicBezTo>
                    <a:pt x="10926" y="59690"/>
                    <a:pt x="10037" y="62071"/>
                    <a:pt x="9084" y="64897"/>
                  </a:cubicBezTo>
                  <a:lnTo>
                    <a:pt x="8036" y="67024"/>
                  </a:lnTo>
                  <a:lnTo>
                    <a:pt x="8036" y="68104"/>
                  </a:lnTo>
                  <a:cubicBezTo>
                    <a:pt x="5329" y="76651"/>
                    <a:pt x="3301" y="85399"/>
                    <a:pt x="1972" y="94266"/>
                  </a:cubicBezTo>
                  <a:cubicBezTo>
                    <a:pt x="1432" y="97790"/>
                    <a:pt x="988" y="101537"/>
                    <a:pt x="607" y="106077"/>
                  </a:cubicBezTo>
                  <a:cubicBezTo>
                    <a:pt x="-26" y="113765"/>
                    <a:pt x="-164" y="121485"/>
                    <a:pt x="194" y="129191"/>
                  </a:cubicBezTo>
                  <a:cubicBezTo>
                    <a:pt x="448" y="133953"/>
                    <a:pt x="956" y="138970"/>
                    <a:pt x="1655" y="144113"/>
                  </a:cubicBezTo>
                  <a:cubicBezTo>
                    <a:pt x="3324" y="156274"/>
                    <a:pt x="6305" y="168218"/>
                    <a:pt x="10545" y="179737"/>
                  </a:cubicBezTo>
                  <a:cubicBezTo>
                    <a:pt x="12323" y="184594"/>
                    <a:pt x="14132" y="189008"/>
                    <a:pt x="16133" y="193262"/>
                  </a:cubicBezTo>
                  <a:cubicBezTo>
                    <a:pt x="19360" y="200181"/>
                    <a:pt x="23029" y="206883"/>
                    <a:pt x="27118" y="213328"/>
                  </a:cubicBezTo>
                  <a:cubicBezTo>
                    <a:pt x="29468" y="216980"/>
                    <a:pt x="31500" y="219964"/>
                    <a:pt x="33468" y="222853"/>
                  </a:cubicBezTo>
                  <a:cubicBezTo>
                    <a:pt x="39192" y="230597"/>
                    <a:pt x="45565" y="237842"/>
                    <a:pt x="52518" y="244507"/>
                  </a:cubicBezTo>
                  <a:lnTo>
                    <a:pt x="54391" y="246317"/>
                  </a:lnTo>
                  <a:lnTo>
                    <a:pt x="54391" y="246317"/>
                  </a:lnTo>
                  <a:cubicBezTo>
                    <a:pt x="56519" y="248348"/>
                    <a:pt x="58551" y="250158"/>
                    <a:pt x="60741" y="251905"/>
                  </a:cubicBezTo>
                  <a:cubicBezTo>
                    <a:pt x="72582" y="262020"/>
                    <a:pt x="85740" y="270478"/>
                    <a:pt x="99857" y="277051"/>
                  </a:cubicBezTo>
                  <a:lnTo>
                    <a:pt x="116463" y="284004"/>
                  </a:lnTo>
                  <a:lnTo>
                    <a:pt x="195838" y="114903"/>
                  </a:lnTo>
                  <a:close/>
                  <a:moveTo>
                    <a:pt x="29626" y="64389"/>
                  </a:moveTo>
                  <a:cubicBezTo>
                    <a:pt x="30992" y="60928"/>
                    <a:pt x="32198" y="58039"/>
                    <a:pt x="33436" y="55404"/>
                  </a:cubicBezTo>
                  <a:cubicBezTo>
                    <a:pt x="38182" y="45075"/>
                    <a:pt x="44117" y="35336"/>
                    <a:pt x="51121" y="26384"/>
                  </a:cubicBezTo>
                  <a:lnTo>
                    <a:pt x="72044" y="42704"/>
                  </a:lnTo>
                  <a:lnTo>
                    <a:pt x="27912" y="69024"/>
                  </a:lnTo>
                  <a:cubicBezTo>
                    <a:pt x="28515" y="67373"/>
                    <a:pt x="29087" y="65691"/>
                    <a:pt x="29626" y="64389"/>
                  </a:cubicBezTo>
                  <a:close/>
                  <a:moveTo>
                    <a:pt x="19244" y="128111"/>
                  </a:moveTo>
                  <a:cubicBezTo>
                    <a:pt x="18894" y="121328"/>
                    <a:pt x="19000" y="114529"/>
                    <a:pt x="19562" y="107759"/>
                  </a:cubicBezTo>
                  <a:cubicBezTo>
                    <a:pt x="19847" y="104584"/>
                    <a:pt x="20165" y="101409"/>
                    <a:pt x="20514" y="98965"/>
                  </a:cubicBezTo>
                  <a:lnTo>
                    <a:pt x="90618" y="57182"/>
                  </a:lnTo>
                  <a:lnTo>
                    <a:pt x="116399" y="77280"/>
                  </a:lnTo>
                  <a:lnTo>
                    <a:pt x="19752" y="134906"/>
                  </a:lnTo>
                  <a:cubicBezTo>
                    <a:pt x="19562" y="132588"/>
                    <a:pt x="19339" y="130302"/>
                    <a:pt x="19244" y="128111"/>
                  </a:cubicBezTo>
                  <a:close/>
                  <a:moveTo>
                    <a:pt x="33405" y="185261"/>
                  </a:moveTo>
                  <a:cubicBezTo>
                    <a:pt x="31658" y="181515"/>
                    <a:pt x="30039" y="177578"/>
                    <a:pt x="28452" y="173228"/>
                  </a:cubicBezTo>
                  <a:cubicBezTo>
                    <a:pt x="26630" y="168298"/>
                    <a:pt x="25072" y="163274"/>
                    <a:pt x="23784" y="158178"/>
                  </a:cubicBezTo>
                  <a:lnTo>
                    <a:pt x="134909" y="91884"/>
                  </a:lnTo>
                  <a:lnTo>
                    <a:pt x="160690" y="111982"/>
                  </a:lnTo>
                  <a:lnTo>
                    <a:pt x="34389" y="187198"/>
                  </a:lnTo>
                  <a:cubicBezTo>
                    <a:pt x="34071" y="186500"/>
                    <a:pt x="33722" y="185833"/>
                    <a:pt x="33405" y="185134"/>
                  </a:cubicBezTo>
                  <a:close/>
                  <a:moveTo>
                    <a:pt x="48899" y="211519"/>
                  </a:moveTo>
                  <a:cubicBezTo>
                    <a:pt x="47724" y="209931"/>
                    <a:pt x="46549" y="208344"/>
                    <a:pt x="45311" y="206375"/>
                  </a:cubicBezTo>
                  <a:lnTo>
                    <a:pt x="165358" y="134684"/>
                  </a:lnTo>
                  <a:lnTo>
                    <a:pt x="142180" y="183960"/>
                  </a:lnTo>
                  <a:lnTo>
                    <a:pt x="65059" y="229965"/>
                  </a:lnTo>
                  <a:cubicBezTo>
                    <a:pt x="59174" y="224225"/>
                    <a:pt x="53769" y="218015"/>
                    <a:pt x="48899" y="211392"/>
                  </a:cubicBezTo>
                  <a:close/>
                  <a:moveTo>
                    <a:pt x="106811" y="259144"/>
                  </a:moveTo>
                  <a:cubicBezTo>
                    <a:pt x="98404" y="255130"/>
                    <a:pt x="90380" y="250358"/>
                    <a:pt x="82839" y="244888"/>
                  </a:cubicBezTo>
                  <a:lnTo>
                    <a:pt x="125480" y="219488"/>
                  </a:ln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700">
                <a:solidFill>
                  <a:schemeClr val="accent1"/>
                </a:solidFill>
                <a:latin typeface="Arial"/>
                <a:ea typeface="Arial"/>
                <a:cs typeface="Arial"/>
                <a:sym typeface="Arial"/>
              </a:endParaRPr>
            </a:p>
          </p:txBody>
        </p:sp>
      </p:grpSp>
      <p:sp>
        <p:nvSpPr>
          <p:cNvPr id="56" name="Google Shape;695;p78">
            <a:extLst>
              <a:ext uri="{FF2B5EF4-FFF2-40B4-BE49-F238E27FC236}">
                <a16:creationId xmlns:a16="http://schemas.microsoft.com/office/drawing/2014/main" id="{835261E7-CC8C-161D-4947-8C8D479E22E3}"/>
              </a:ext>
            </a:extLst>
          </p:cNvPr>
          <p:cNvSpPr/>
          <p:nvPr/>
        </p:nvSpPr>
        <p:spPr>
          <a:xfrm>
            <a:off x="6763041" y="2449561"/>
            <a:ext cx="360000" cy="360000"/>
          </a:xfrm>
          <a:custGeom>
            <a:avLst/>
            <a:gdLst/>
            <a:ahLst/>
            <a:cxnLst/>
            <a:rect l="l" t="t" r="r" b="b"/>
            <a:pathLst>
              <a:path w="576" h="576" extrusionOk="0">
                <a:moveTo>
                  <a:pt x="0" y="0"/>
                </a:moveTo>
                <a:cubicBezTo>
                  <a:pt x="0" y="576"/>
                  <a:pt x="0" y="576"/>
                  <a:pt x="0" y="576"/>
                </a:cubicBezTo>
                <a:cubicBezTo>
                  <a:pt x="576" y="576"/>
                  <a:pt x="576" y="576"/>
                  <a:pt x="576" y="576"/>
                </a:cubicBezTo>
                <a:cubicBezTo>
                  <a:pt x="576" y="0"/>
                  <a:pt x="576" y="0"/>
                  <a:pt x="576" y="0"/>
                </a:cubicBezTo>
                <a:lnTo>
                  <a:pt x="0" y="0"/>
                </a:lnTo>
                <a:close/>
                <a:moveTo>
                  <a:pt x="220" y="23"/>
                </a:moveTo>
                <a:cubicBezTo>
                  <a:pt x="441" y="23"/>
                  <a:pt x="441" y="23"/>
                  <a:pt x="441" y="23"/>
                </a:cubicBezTo>
                <a:cubicBezTo>
                  <a:pt x="441" y="67"/>
                  <a:pt x="441" y="67"/>
                  <a:pt x="441" y="67"/>
                </a:cubicBezTo>
                <a:cubicBezTo>
                  <a:pt x="220" y="67"/>
                  <a:pt x="220" y="67"/>
                  <a:pt x="220" y="67"/>
                </a:cubicBezTo>
                <a:lnTo>
                  <a:pt x="220" y="23"/>
                </a:lnTo>
                <a:close/>
                <a:moveTo>
                  <a:pt x="196" y="67"/>
                </a:moveTo>
                <a:cubicBezTo>
                  <a:pt x="134" y="67"/>
                  <a:pt x="134" y="67"/>
                  <a:pt x="134" y="67"/>
                </a:cubicBezTo>
                <a:cubicBezTo>
                  <a:pt x="134" y="23"/>
                  <a:pt x="134" y="23"/>
                  <a:pt x="134" y="23"/>
                </a:cubicBezTo>
                <a:cubicBezTo>
                  <a:pt x="196" y="23"/>
                  <a:pt x="196" y="23"/>
                  <a:pt x="196" y="23"/>
                </a:cubicBezTo>
                <a:lnTo>
                  <a:pt x="196" y="67"/>
                </a:lnTo>
                <a:close/>
                <a:moveTo>
                  <a:pt x="553" y="552"/>
                </a:moveTo>
                <a:cubicBezTo>
                  <a:pt x="23" y="552"/>
                  <a:pt x="23" y="552"/>
                  <a:pt x="23" y="552"/>
                </a:cubicBezTo>
                <a:cubicBezTo>
                  <a:pt x="23" y="23"/>
                  <a:pt x="23" y="23"/>
                  <a:pt x="23" y="23"/>
                </a:cubicBezTo>
                <a:cubicBezTo>
                  <a:pt x="110" y="23"/>
                  <a:pt x="110" y="23"/>
                  <a:pt x="110" y="23"/>
                </a:cubicBezTo>
                <a:cubicBezTo>
                  <a:pt x="110" y="67"/>
                  <a:pt x="110" y="67"/>
                  <a:pt x="110" y="67"/>
                </a:cubicBezTo>
                <a:cubicBezTo>
                  <a:pt x="70" y="67"/>
                  <a:pt x="70" y="67"/>
                  <a:pt x="70" y="67"/>
                </a:cubicBezTo>
                <a:cubicBezTo>
                  <a:pt x="70" y="250"/>
                  <a:pt x="70" y="250"/>
                  <a:pt x="70" y="250"/>
                </a:cubicBezTo>
                <a:cubicBezTo>
                  <a:pt x="110" y="250"/>
                  <a:pt x="110" y="250"/>
                  <a:pt x="110" y="250"/>
                </a:cubicBezTo>
                <a:cubicBezTo>
                  <a:pt x="110" y="297"/>
                  <a:pt x="110" y="297"/>
                  <a:pt x="110" y="297"/>
                </a:cubicBezTo>
                <a:cubicBezTo>
                  <a:pt x="78" y="303"/>
                  <a:pt x="54" y="330"/>
                  <a:pt x="54" y="362"/>
                </a:cubicBezTo>
                <a:cubicBezTo>
                  <a:pt x="54" y="441"/>
                  <a:pt x="122" y="519"/>
                  <a:pt x="122" y="519"/>
                </a:cubicBezTo>
                <a:cubicBezTo>
                  <a:pt x="122" y="519"/>
                  <a:pt x="189" y="441"/>
                  <a:pt x="189" y="362"/>
                </a:cubicBezTo>
                <a:cubicBezTo>
                  <a:pt x="189" y="330"/>
                  <a:pt x="165" y="303"/>
                  <a:pt x="134" y="297"/>
                </a:cubicBezTo>
                <a:cubicBezTo>
                  <a:pt x="134" y="250"/>
                  <a:pt x="134" y="250"/>
                  <a:pt x="134" y="250"/>
                </a:cubicBezTo>
                <a:cubicBezTo>
                  <a:pt x="275" y="250"/>
                  <a:pt x="275" y="250"/>
                  <a:pt x="275" y="250"/>
                </a:cubicBezTo>
                <a:cubicBezTo>
                  <a:pt x="275" y="296"/>
                  <a:pt x="275" y="296"/>
                  <a:pt x="275" y="296"/>
                </a:cubicBezTo>
                <a:cubicBezTo>
                  <a:pt x="243" y="302"/>
                  <a:pt x="218" y="330"/>
                  <a:pt x="218" y="364"/>
                </a:cubicBezTo>
                <a:cubicBezTo>
                  <a:pt x="218" y="433"/>
                  <a:pt x="276" y="507"/>
                  <a:pt x="279" y="510"/>
                </a:cubicBezTo>
                <a:cubicBezTo>
                  <a:pt x="288" y="522"/>
                  <a:pt x="288" y="522"/>
                  <a:pt x="288" y="522"/>
                </a:cubicBezTo>
                <a:cubicBezTo>
                  <a:pt x="297" y="510"/>
                  <a:pt x="297" y="510"/>
                  <a:pt x="297" y="510"/>
                </a:cubicBezTo>
                <a:cubicBezTo>
                  <a:pt x="300" y="507"/>
                  <a:pt x="358" y="433"/>
                  <a:pt x="358" y="364"/>
                </a:cubicBezTo>
                <a:cubicBezTo>
                  <a:pt x="358" y="330"/>
                  <a:pt x="332" y="301"/>
                  <a:pt x="299" y="295"/>
                </a:cubicBezTo>
                <a:cubicBezTo>
                  <a:pt x="299" y="226"/>
                  <a:pt x="299" y="226"/>
                  <a:pt x="299" y="226"/>
                </a:cubicBezTo>
                <a:cubicBezTo>
                  <a:pt x="134" y="226"/>
                  <a:pt x="134" y="226"/>
                  <a:pt x="134" y="226"/>
                </a:cubicBezTo>
                <a:cubicBezTo>
                  <a:pt x="134" y="91"/>
                  <a:pt x="134" y="91"/>
                  <a:pt x="134" y="91"/>
                </a:cubicBezTo>
                <a:cubicBezTo>
                  <a:pt x="196" y="91"/>
                  <a:pt x="196" y="91"/>
                  <a:pt x="196" y="91"/>
                </a:cubicBezTo>
                <a:cubicBezTo>
                  <a:pt x="196" y="151"/>
                  <a:pt x="196" y="151"/>
                  <a:pt x="196" y="151"/>
                </a:cubicBezTo>
                <a:cubicBezTo>
                  <a:pt x="490" y="151"/>
                  <a:pt x="490" y="151"/>
                  <a:pt x="490" y="151"/>
                </a:cubicBezTo>
                <a:cubicBezTo>
                  <a:pt x="490" y="196"/>
                  <a:pt x="490" y="196"/>
                  <a:pt x="490" y="196"/>
                </a:cubicBezTo>
                <a:cubicBezTo>
                  <a:pt x="442" y="196"/>
                  <a:pt x="442" y="196"/>
                  <a:pt x="442" y="196"/>
                </a:cubicBezTo>
                <a:cubicBezTo>
                  <a:pt x="442" y="295"/>
                  <a:pt x="442" y="295"/>
                  <a:pt x="442" y="295"/>
                </a:cubicBezTo>
                <a:cubicBezTo>
                  <a:pt x="409" y="301"/>
                  <a:pt x="384" y="330"/>
                  <a:pt x="384" y="364"/>
                </a:cubicBezTo>
                <a:cubicBezTo>
                  <a:pt x="384" y="433"/>
                  <a:pt x="442" y="507"/>
                  <a:pt x="444" y="510"/>
                </a:cubicBezTo>
                <a:cubicBezTo>
                  <a:pt x="454" y="522"/>
                  <a:pt x="454" y="522"/>
                  <a:pt x="454" y="522"/>
                </a:cubicBezTo>
                <a:cubicBezTo>
                  <a:pt x="463" y="510"/>
                  <a:pt x="463" y="510"/>
                  <a:pt x="463" y="510"/>
                </a:cubicBezTo>
                <a:cubicBezTo>
                  <a:pt x="465" y="507"/>
                  <a:pt x="523" y="433"/>
                  <a:pt x="523" y="364"/>
                </a:cubicBezTo>
                <a:cubicBezTo>
                  <a:pt x="523" y="330"/>
                  <a:pt x="498" y="301"/>
                  <a:pt x="466" y="295"/>
                </a:cubicBezTo>
                <a:cubicBezTo>
                  <a:pt x="466" y="220"/>
                  <a:pt x="466" y="220"/>
                  <a:pt x="466" y="220"/>
                </a:cubicBezTo>
                <a:cubicBezTo>
                  <a:pt x="514" y="220"/>
                  <a:pt x="514" y="220"/>
                  <a:pt x="514" y="220"/>
                </a:cubicBezTo>
                <a:cubicBezTo>
                  <a:pt x="514" y="127"/>
                  <a:pt x="514" y="127"/>
                  <a:pt x="514" y="127"/>
                </a:cubicBezTo>
                <a:cubicBezTo>
                  <a:pt x="220" y="127"/>
                  <a:pt x="220" y="127"/>
                  <a:pt x="220" y="127"/>
                </a:cubicBezTo>
                <a:cubicBezTo>
                  <a:pt x="220" y="91"/>
                  <a:pt x="220" y="91"/>
                  <a:pt x="220" y="91"/>
                </a:cubicBezTo>
                <a:cubicBezTo>
                  <a:pt x="465" y="91"/>
                  <a:pt x="465" y="91"/>
                  <a:pt x="465" y="91"/>
                </a:cubicBezTo>
                <a:cubicBezTo>
                  <a:pt x="465" y="23"/>
                  <a:pt x="465" y="23"/>
                  <a:pt x="465" y="23"/>
                </a:cubicBezTo>
                <a:cubicBezTo>
                  <a:pt x="553" y="23"/>
                  <a:pt x="553" y="23"/>
                  <a:pt x="553" y="23"/>
                </a:cubicBezTo>
                <a:lnTo>
                  <a:pt x="553" y="552"/>
                </a:lnTo>
                <a:close/>
                <a:moveTo>
                  <a:pt x="110" y="91"/>
                </a:moveTo>
                <a:cubicBezTo>
                  <a:pt x="110" y="226"/>
                  <a:pt x="110" y="226"/>
                  <a:pt x="110" y="226"/>
                </a:cubicBezTo>
                <a:cubicBezTo>
                  <a:pt x="94" y="226"/>
                  <a:pt x="94" y="226"/>
                  <a:pt x="94" y="226"/>
                </a:cubicBezTo>
                <a:cubicBezTo>
                  <a:pt x="94" y="91"/>
                  <a:pt x="94" y="91"/>
                  <a:pt x="94" y="91"/>
                </a:cubicBezTo>
                <a:lnTo>
                  <a:pt x="110" y="91"/>
                </a:lnTo>
                <a:close/>
                <a:moveTo>
                  <a:pt x="122" y="330"/>
                </a:moveTo>
                <a:cubicBezTo>
                  <a:pt x="141" y="330"/>
                  <a:pt x="156" y="345"/>
                  <a:pt x="156" y="364"/>
                </a:cubicBezTo>
                <a:cubicBezTo>
                  <a:pt x="156" y="384"/>
                  <a:pt x="141" y="399"/>
                  <a:pt x="122" y="399"/>
                </a:cubicBezTo>
                <a:cubicBezTo>
                  <a:pt x="102" y="399"/>
                  <a:pt x="87" y="384"/>
                  <a:pt x="87" y="364"/>
                </a:cubicBezTo>
                <a:cubicBezTo>
                  <a:pt x="87" y="345"/>
                  <a:pt x="102" y="330"/>
                  <a:pt x="122" y="330"/>
                </a:cubicBezTo>
                <a:close/>
                <a:moveTo>
                  <a:pt x="288" y="318"/>
                </a:moveTo>
                <a:cubicBezTo>
                  <a:pt x="313" y="318"/>
                  <a:pt x="334" y="339"/>
                  <a:pt x="334" y="364"/>
                </a:cubicBezTo>
                <a:cubicBezTo>
                  <a:pt x="334" y="409"/>
                  <a:pt x="304" y="459"/>
                  <a:pt x="288" y="482"/>
                </a:cubicBezTo>
                <a:cubicBezTo>
                  <a:pt x="272" y="459"/>
                  <a:pt x="242" y="409"/>
                  <a:pt x="242" y="364"/>
                </a:cubicBezTo>
                <a:cubicBezTo>
                  <a:pt x="242" y="339"/>
                  <a:pt x="263" y="318"/>
                  <a:pt x="288" y="318"/>
                </a:cubicBezTo>
                <a:close/>
                <a:moveTo>
                  <a:pt x="454" y="318"/>
                </a:moveTo>
                <a:cubicBezTo>
                  <a:pt x="479" y="318"/>
                  <a:pt x="499" y="339"/>
                  <a:pt x="499" y="364"/>
                </a:cubicBezTo>
                <a:cubicBezTo>
                  <a:pt x="499" y="409"/>
                  <a:pt x="469" y="459"/>
                  <a:pt x="454" y="482"/>
                </a:cubicBezTo>
                <a:cubicBezTo>
                  <a:pt x="438" y="459"/>
                  <a:pt x="408" y="409"/>
                  <a:pt x="408" y="364"/>
                </a:cubicBezTo>
                <a:cubicBezTo>
                  <a:pt x="408" y="339"/>
                  <a:pt x="428" y="318"/>
                  <a:pt x="454" y="318"/>
                </a:cubicBezTo>
                <a:close/>
                <a:moveTo>
                  <a:pt x="288" y="401"/>
                </a:moveTo>
                <a:cubicBezTo>
                  <a:pt x="308" y="401"/>
                  <a:pt x="325" y="385"/>
                  <a:pt x="325" y="364"/>
                </a:cubicBezTo>
                <a:cubicBezTo>
                  <a:pt x="325" y="344"/>
                  <a:pt x="308" y="327"/>
                  <a:pt x="288" y="327"/>
                </a:cubicBezTo>
                <a:cubicBezTo>
                  <a:pt x="268" y="327"/>
                  <a:pt x="251" y="344"/>
                  <a:pt x="251" y="364"/>
                </a:cubicBezTo>
                <a:cubicBezTo>
                  <a:pt x="251" y="385"/>
                  <a:pt x="268" y="401"/>
                  <a:pt x="288" y="401"/>
                </a:cubicBezTo>
                <a:close/>
                <a:moveTo>
                  <a:pt x="288" y="351"/>
                </a:moveTo>
                <a:cubicBezTo>
                  <a:pt x="295" y="351"/>
                  <a:pt x="301" y="357"/>
                  <a:pt x="301" y="364"/>
                </a:cubicBezTo>
                <a:cubicBezTo>
                  <a:pt x="301" y="371"/>
                  <a:pt x="295" y="377"/>
                  <a:pt x="288" y="377"/>
                </a:cubicBezTo>
                <a:cubicBezTo>
                  <a:pt x="281" y="377"/>
                  <a:pt x="275" y="371"/>
                  <a:pt x="275" y="364"/>
                </a:cubicBezTo>
                <a:cubicBezTo>
                  <a:pt x="275" y="357"/>
                  <a:pt x="281" y="351"/>
                  <a:pt x="288" y="351"/>
                </a:cubicBezTo>
                <a:close/>
                <a:moveTo>
                  <a:pt x="454" y="401"/>
                </a:moveTo>
                <a:cubicBezTo>
                  <a:pt x="474" y="401"/>
                  <a:pt x="490" y="385"/>
                  <a:pt x="490" y="364"/>
                </a:cubicBezTo>
                <a:cubicBezTo>
                  <a:pt x="490" y="344"/>
                  <a:pt x="474" y="327"/>
                  <a:pt x="454" y="327"/>
                </a:cubicBezTo>
                <a:cubicBezTo>
                  <a:pt x="433" y="327"/>
                  <a:pt x="417" y="344"/>
                  <a:pt x="417" y="364"/>
                </a:cubicBezTo>
                <a:cubicBezTo>
                  <a:pt x="417" y="385"/>
                  <a:pt x="433" y="401"/>
                  <a:pt x="454" y="401"/>
                </a:cubicBezTo>
                <a:close/>
                <a:moveTo>
                  <a:pt x="454" y="351"/>
                </a:moveTo>
                <a:cubicBezTo>
                  <a:pt x="461" y="351"/>
                  <a:pt x="466" y="357"/>
                  <a:pt x="466" y="364"/>
                </a:cubicBezTo>
                <a:cubicBezTo>
                  <a:pt x="466" y="371"/>
                  <a:pt x="461" y="377"/>
                  <a:pt x="454" y="377"/>
                </a:cubicBezTo>
                <a:cubicBezTo>
                  <a:pt x="446" y="377"/>
                  <a:pt x="441" y="371"/>
                  <a:pt x="441" y="364"/>
                </a:cubicBezTo>
                <a:cubicBezTo>
                  <a:pt x="441" y="357"/>
                  <a:pt x="446" y="351"/>
                  <a:pt x="454" y="351"/>
                </a:cubicBezTo>
                <a:close/>
                <a:moveTo>
                  <a:pt x="107" y="364"/>
                </a:moveTo>
                <a:cubicBezTo>
                  <a:pt x="107" y="356"/>
                  <a:pt x="113" y="349"/>
                  <a:pt x="122" y="349"/>
                </a:cubicBezTo>
                <a:cubicBezTo>
                  <a:pt x="130" y="349"/>
                  <a:pt x="137" y="356"/>
                  <a:pt x="137" y="364"/>
                </a:cubicBezTo>
                <a:cubicBezTo>
                  <a:pt x="137" y="373"/>
                  <a:pt x="130" y="379"/>
                  <a:pt x="122" y="379"/>
                </a:cubicBezTo>
                <a:cubicBezTo>
                  <a:pt x="113" y="379"/>
                  <a:pt x="107" y="373"/>
                  <a:pt x="107" y="364"/>
                </a:cubicBezTo>
                <a:close/>
              </a:path>
            </a:pathLst>
          </a:custGeom>
          <a:solidFill>
            <a:schemeClr val="dk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1">
              <a:solidFill>
                <a:schemeClr val="accent1"/>
              </a:solidFill>
              <a:latin typeface="Arial"/>
              <a:ea typeface="Arial"/>
              <a:cs typeface="Arial"/>
              <a:sym typeface="Arial"/>
            </a:endParaRPr>
          </a:p>
        </p:txBody>
      </p:sp>
      <p:sp>
        <p:nvSpPr>
          <p:cNvPr id="2" name="Rectangle 1">
            <a:extLst>
              <a:ext uri="{FF2B5EF4-FFF2-40B4-BE49-F238E27FC236}">
                <a16:creationId xmlns:a16="http://schemas.microsoft.com/office/drawing/2014/main" id="{69E106F8-1B3E-9362-637B-7C102288BB6A}"/>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grpSp>
        <p:nvGrpSpPr>
          <p:cNvPr id="3" name="Group 2">
            <a:extLst>
              <a:ext uri="{FF2B5EF4-FFF2-40B4-BE49-F238E27FC236}">
                <a16:creationId xmlns:a16="http://schemas.microsoft.com/office/drawing/2014/main" id="{CECEC2E9-9EBE-11AA-1177-48DC75CC998A}"/>
              </a:ext>
            </a:extLst>
          </p:cNvPr>
          <p:cNvGrpSpPr/>
          <p:nvPr/>
        </p:nvGrpSpPr>
        <p:grpSpPr>
          <a:xfrm>
            <a:off x="5862538" y="132067"/>
            <a:ext cx="5886550" cy="217488"/>
            <a:chOff x="5385234" y="132067"/>
            <a:chExt cx="5886550" cy="217488"/>
          </a:xfrm>
        </p:grpSpPr>
        <p:sp>
          <p:nvSpPr>
            <p:cNvPr id="5" name="Rectangle 4">
              <a:extLst>
                <a:ext uri="{FF2B5EF4-FFF2-40B4-BE49-F238E27FC236}">
                  <a16:creationId xmlns:a16="http://schemas.microsoft.com/office/drawing/2014/main" id="{559A2A3B-DAE3-A216-E530-09E54F357768}"/>
                </a:ext>
              </a:extLst>
            </p:cNvPr>
            <p:cNvSpPr/>
            <p:nvPr/>
          </p:nvSpPr>
          <p:spPr>
            <a:xfrm>
              <a:off x="53852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6" name="Rectangle 5">
              <a:extLst>
                <a:ext uri="{FF2B5EF4-FFF2-40B4-BE49-F238E27FC236}">
                  <a16:creationId xmlns:a16="http://schemas.microsoft.com/office/drawing/2014/main" id="{D9BCDA9F-76D8-8197-4CA6-AC17A40C5C97}"/>
                </a:ext>
              </a:extLst>
            </p:cNvPr>
            <p:cNvSpPr/>
            <p:nvPr/>
          </p:nvSpPr>
          <p:spPr>
            <a:xfrm>
              <a:off x="56270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7" name="Rectangle 6">
              <a:extLst>
                <a:ext uri="{FF2B5EF4-FFF2-40B4-BE49-F238E27FC236}">
                  <a16:creationId xmlns:a16="http://schemas.microsoft.com/office/drawing/2014/main" id="{4DD50471-432B-98CC-8190-685F34D6D5B3}"/>
                </a:ext>
              </a:extLst>
            </p:cNvPr>
            <p:cNvSpPr/>
            <p:nvPr/>
          </p:nvSpPr>
          <p:spPr>
            <a:xfrm>
              <a:off x="5868888" y="132067"/>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8" name="Rectangle 7">
              <a:extLst>
                <a:ext uri="{FF2B5EF4-FFF2-40B4-BE49-F238E27FC236}">
                  <a16:creationId xmlns:a16="http://schemas.microsoft.com/office/drawing/2014/main" id="{2CED2914-F17A-9717-46A7-8B7E43097273}"/>
                </a:ext>
              </a:extLst>
            </p:cNvPr>
            <p:cNvSpPr/>
            <p:nvPr/>
          </p:nvSpPr>
          <p:spPr>
            <a:xfrm>
              <a:off x="6352542" y="132067"/>
              <a:ext cx="4435588"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Galvenie normatīvajā regulējumā noteiktie civilās aizsardzības sistēmas darbības pamati</a:t>
              </a:r>
            </a:p>
          </p:txBody>
        </p:sp>
        <p:sp>
          <p:nvSpPr>
            <p:cNvPr id="9" name="Rectangle 8">
              <a:extLst>
                <a:ext uri="{FF2B5EF4-FFF2-40B4-BE49-F238E27FC236}">
                  <a16:creationId xmlns:a16="http://schemas.microsoft.com/office/drawing/2014/main" id="{03592AE9-1A1E-0A0C-13BE-603E40CA87A5}"/>
                </a:ext>
              </a:extLst>
            </p:cNvPr>
            <p:cNvSpPr/>
            <p:nvPr/>
          </p:nvSpPr>
          <p:spPr>
            <a:xfrm>
              <a:off x="6110715"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effectLst/>
                  <a:uLnTx/>
                  <a:uFillTx/>
                  <a:ea typeface="Georgia"/>
                  <a:cs typeface="Georgia"/>
                  <a:sym typeface="Georgia"/>
                </a:rPr>
                <a:t>3</a:t>
              </a:r>
              <a:r>
                <a:rPr kumimoji="0" lang="lv-LV" sz="800" b="1" i="0" u="none" strike="noStrike" kern="0" cap="none" spc="0" normalizeH="0" baseline="0">
                  <a:ln>
                    <a:noFill/>
                  </a:ln>
                  <a:effectLst/>
                  <a:uLnTx/>
                  <a:uFillTx/>
                  <a:ea typeface="Georgia"/>
                  <a:cs typeface="Georgia"/>
                  <a:sym typeface="Georgia"/>
                </a:rPr>
                <a:t>.4</a:t>
              </a:r>
            </a:p>
          </p:txBody>
        </p:sp>
        <p:sp>
          <p:nvSpPr>
            <p:cNvPr id="10" name="Rectangle 9">
              <a:extLst>
                <a:ext uri="{FF2B5EF4-FFF2-40B4-BE49-F238E27FC236}">
                  <a16:creationId xmlns:a16="http://schemas.microsoft.com/office/drawing/2014/main" id="{A04E618C-23F5-B03B-A7EF-120FFA441DB1}"/>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1" name="Rectangle 10">
              <a:extLst>
                <a:ext uri="{FF2B5EF4-FFF2-40B4-BE49-F238E27FC236}">
                  <a16:creationId xmlns:a16="http://schemas.microsoft.com/office/drawing/2014/main" id="{6283C801-52A2-46A9-55A1-9D1DC42A4C1E}"/>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12612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1BC587B-0998-D3AF-1342-C8447F380D4A}"/>
              </a:ext>
            </a:extLst>
          </p:cNvPr>
          <p:cNvSpPr>
            <a:spLocks noGrp="1"/>
          </p:cNvSpPr>
          <p:nvPr>
            <p:ph type="title"/>
          </p:nvPr>
        </p:nvSpPr>
        <p:spPr>
          <a:xfrm>
            <a:off x="442913" y="432001"/>
            <a:ext cx="11306175" cy="1387274"/>
          </a:xfrm>
        </p:spPr>
        <p:txBody>
          <a:bodyPr vert="horz"/>
          <a:lstStyle/>
          <a:p>
            <a:r>
              <a:rPr lang="lv-LV" dirty="0"/>
              <a:t>Civilās aizsardzības k</a:t>
            </a:r>
            <a:r>
              <a:rPr lang="en-GB" dirty="0" err="1"/>
              <a:t>oordinācijas</a:t>
            </a:r>
            <a:r>
              <a:rPr lang="en-GB" dirty="0"/>
              <a:t> </a:t>
            </a:r>
            <a:r>
              <a:rPr lang="en-GB" dirty="0" err="1"/>
              <a:t>platformas</a:t>
            </a:r>
            <a:endParaRPr lang="cs-CZ" dirty="0"/>
          </a:p>
        </p:txBody>
      </p:sp>
      <p:sp>
        <p:nvSpPr>
          <p:cNvPr id="10" name="Rectangle 9">
            <a:extLst>
              <a:ext uri="{FF2B5EF4-FFF2-40B4-BE49-F238E27FC236}">
                <a16:creationId xmlns:a16="http://schemas.microsoft.com/office/drawing/2014/main" id="{EEBF5786-2E6A-AE20-299C-B5EEE07894D2}"/>
              </a:ext>
            </a:extLst>
          </p:cNvPr>
          <p:cNvSpPr/>
          <p:nvPr/>
        </p:nvSpPr>
        <p:spPr>
          <a:xfrm>
            <a:off x="3292475" y="1819275"/>
            <a:ext cx="5602996" cy="593881"/>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p>
            <a:pPr algn="ctr">
              <a:lnSpc>
                <a:spcPct val="100000"/>
              </a:lnSpc>
            </a:pPr>
            <a:r>
              <a:rPr lang="en-US" sz="1400" b="1" dirty="0" err="1">
                <a:solidFill>
                  <a:schemeClr val="tx1"/>
                </a:solidFill>
              </a:rPr>
              <a:t>Civilās</a:t>
            </a:r>
            <a:r>
              <a:rPr lang="en-US" sz="1400" b="1" dirty="0">
                <a:solidFill>
                  <a:schemeClr val="tx1"/>
                </a:solidFill>
              </a:rPr>
              <a:t> </a:t>
            </a:r>
            <a:r>
              <a:rPr lang="en-US" sz="1400" b="1" dirty="0" err="1">
                <a:solidFill>
                  <a:schemeClr val="tx1"/>
                </a:solidFill>
              </a:rPr>
              <a:t>aizsardzības</a:t>
            </a:r>
            <a:r>
              <a:rPr lang="en-US" sz="1400" b="1" dirty="0">
                <a:solidFill>
                  <a:schemeClr val="tx1"/>
                </a:solidFill>
              </a:rPr>
              <a:t> </a:t>
            </a:r>
            <a:r>
              <a:rPr lang="en-US" sz="1400" b="1" dirty="0" err="1">
                <a:solidFill>
                  <a:schemeClr val="tx1"/>
                </a:solidFill>
              </a:rPr>
              <a:t>operacionālās</a:t>
            </a:r>
            <a:r>
              <a:rPr lang="en-US" sz="1400" b="1" dirty="0">
                <a:solidFill>
                  <a:schemeClr val="tx1"/>
                </a:solidFill>
              </a:rPr>
              <a:t> </a:t>
            </a:r>
            <a:r>
              <a:rPr lang="en-US" sz="1400" b="1" dirty="0" err="1">
                <a:solidFill>
                  <a:schemeClr val="tx1"/>
                </a:solidFill>
              </a:rPr>
              <a:t>vadības</a:t>
            </a:r>
            <a:r>
              <a:rPr lang="en-US" sz="1400" b="1" dirty="0">
                <a:solidFill>
                  <a:schemeClr val="tx1"/>
                </a:solidFill>
              </a:rPr>
              <a:t> </a:t>
            </a:r>
            <a:r>
              <a:rPr lang="en-US" sz="1400" b="1" dirty="0" err="1">
                <a:solidFill>
                  <a:schemeClr val="tx1"/>
                </a:solidFill>
              </a:rPr>
              <a:t>centrs</a:t>
            </a:r>
            <a:r>
              <a:rPr lang="en-US" sz="1400" b="1" dirty="0">
                <a:solidFill>
                  <a:schemeClr val="tx1"/>
                </a:solidFill>
              </a:rPr>
              <a:t> </a:t>
            </a:r>
          </a:p>
          <a:p>
            <a:pPr algn="ctr">
              <a:lnSpc>
                <a:spcPct val="100000"/>
              </a:lnSpc>
            </a:pPr>
            <a:r>
              <a:rPr lang="en-US" sz="1400" dirty="0">
                <a:solidFill>
                  <a:schemeClr val="tx1"/>
                </a:solidFill>
              </a:rPr>
              <a:t>(vada </a:t>
            </a:r>
            <a:r>
              <a:rPr lang="en-US" sz="1400" dirty="0" err="1">
                <a:solidFill>
                  <a:schemeClr val="tx1"/>
                </a:solidFill>
              </a:rPr>
              <a:t>Ministru</a:t>
            </a:r>
            <a:r>
              <a:rPr lang="en-US" sz="1400" dirty="0">
                <a:solidFill>
                  <a:schemeClr val="tx1"/>
                </a:solidFill>
              </a:rPr>
              <a:t> </a:t>
            </a:r>
            <a:r>
              <a:rPr lang="en-US" sz="1400" dirty="0" err="1">
                <a:solidFill>
                  <a:schemeClr val="tx1"/>
                </a:solidFill>
              </a:rPr>
              <a:t>prez</a:t>
            </a:r>
            <a:r>
              <a:rPr lang="lv-LV" sz="1400" dirty="0">
                <a:solidFill>
                  <a:schemeClr val="tx1"/>
                </a:solidFill>
              </a:rPr>
              <a:t>i</a:t>
            </a:r>
            <a:r>
              <a:rPr lang="en-US" sz="1400" dirty="0" err="1">
                <a:solidFill>
                  <a:schemeClr val="tx1"/>
                </a:solidFill>
              </a:rPr>
              <a:t>denta</a:t>
            </a:r>
            <a:r>
              <a:rPr lang="en-US" sz="1400" dirty="0">
                <a:solidFill>
                  <a:schemeClr val="tx1"/>
                </a:solidFill>
              </a:rPr>
              <a:t> </a:t>
            </a:r>
            <a:r>
              <a:rPr lang="en-US" sz="1400" dirty="0" err="1">
                <a:solidFill>
                  <a:schemeClr val="tx1"/>
                </a:solidFill>
              </a:rPr>
              <a:t>nozīmēta</a:t>
            </a:r>
            <a:r>
              <a:rPr lang="en-US" sz="1400" dirty="0">
                <a:solidFill>
                  <a:schemeClr val="tx1"/>
                </a:solidFill>
              </a:rPr>
              <a:t> </a:t>
            </a:r>
            <a:r>
              <a:rPr lang="en-US" sz="1400" dirty="0" err="1">
                <a:solidFill>
                  <a:schemeClr val="tx1"/>
                </a:solidFill>
              </a:rPr>
              <a:t>amatpersona</a:t>
            </a:r>
            <a:r>
              <a:rPr lang="en-US" sz="1400" dirty="0">
                <a:solidFill>
                  <a:schemeClr val="tx1"/>
                </a:solidFill>
              </a:rPr>
              <a:t> no </a:t>
            </a:r>
            <a:r>
              <a:rPr lang="en-US" sz="1400" dirty="0" err="1">
                <a:solidFill>
                  <a:schemeClr val="tx1"/>
                </a:solidFill>
              </a:rPr>
              <a:t>IeM</a:t>
            </a:r>
            <a:r>
              <a:rPr lang="en-US" sz="1400" dirty="0">
                <a:solidFill>
                  <a:schemeClr val="tx1"/>
                </a:solidFill>
              </a:rPr>
              <a:t>)</a:t>
            </a:r>
            <a:endParaRPr lang="cs-CZ" sz="1400" dirty="0">
              <a:solidFill>
                <a:schemeClr val="tx1"/>
              </a:solidFill>
            </a:endParaRPr>
          </a:p>
        </p:txBody>
      </p:sp>
      <p:sp>
        <p:nvSpPr>
          <p:cNvPr id="11" name="Rectangle 10">
            <a:extLst>
              <a:ext uri="{FF2B5EF4-FFF2-40B4-BE49-F238E27FC236}">
                <a16:creationId xmlns:a16="http://schemas.microsoft.com/office/drawing/2014/main" id="{0F4C3BFD-4944-308A-CCCC-AD35FC363808}"/>
              </a:ext>
            </a:extLst>
          </p:cNvPr>
          <p:cNvSpPr/>
          <p:nvPr/>
        </p:nvSpPr>
        <p:spPr>
          <a:xfrm>
            <a:off x="442913" y="1819275"/>
            <a:ext cx="2503308" cy="3513121"/>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lIns="72000" tIns="72000" rIns="72000" bIns="72000" rtlCol="0" anchor="t"/>
          <a:lstStyle/>
          <a:p>
            <a:pPr algn="ctr">
              <a:lnSpc>
                <a:spcPct val="100000"/>
              </a:lnSpc>
            </a:pPr>
            <a:endParaRPr lang="en-US" sz="1400" b="1" dirty="0"/>
          </a:p>
          <a:p>
            <a:pPr algn="ctr">
              <a:lnSpc>
                <a:spcPct val="100000"/>
              </a:lnSpc>
            </a:pPr>
            <a:endParaRPr lang="en-US" sz="1400" b="1" dirty="0"/>
          </a:p>
          <a:p>
            <a:pPr algn="ctr">
              <a:lnSpc>
                <a:spcPct val="100000"/>
              </a:lnSpc>
            </a:pPr>
            <a:endParaRPr lang="en-US" sz="1400" b="1" dirty="0"/>
          </a:p>
          <a:p>
            <a:pPr algn="ctr">
              <a:lnSpc>
                <a:spcPct val="100000"/>
              </a:lnSpc>
            </a:pPr>
            <a:endParaRPr lang="en-US" sz="1400" b="1" dirty="0"/>
          </a:p>
          <a:p>
            <a:pPr algn="ctr">
              <a:lnSpc>
                <a:spcPct val="100000"/>
              </a:lnSpc>
            </a:pPr>
            <a:r>
              <a:rPr lang="en-US" sz="1400" b="1" dirty="0" err="1"/>
              <a:t>Ministru</a:t>
            </a:r>
            <a:r>
              <a:rPr lang="en-US" sz="1400" b="1" dirty="0"/>
              <a:t> </a:t>
            </a:r>
            <a:r>
              <a:rPr lang="lv-LV" sz="1400" b="1" dirty="0"/>
              <a:t>k</a:t>
            </a:r>
            <a:r>
              <a:rPr lang="en-US" sz="1400" b="1" dirty="0" err="1"/>
              <a:t>abinets</a:t>
            </a:r>
            <a:endParaRPr lang="en-US" sz="1400" b="1" dirty="0"/>
          </a:p>
          <a:p>
            <a:pPr algn="ctr">
              <a:lnSpc>
                <a:spcPct val="100000"/>
              </a:lnSpc>
            </a:pPr>
            <a:r>
              <a:rPr lang="en-US" sz="1400" dirty="0"/>
              <a:t>(</a:t>
            </a:r>
            <a:r>
              <a:rPr lang="en-US" sz="1400" dirty="0" err="1"/>
              <a:t>atbi</a:t>
            </a:r>
            <a:r>
              <a:rPr lang="lv-LV" sz="1400" dirty="0"/>
              <a:t>l</a:t>
            </a:r>
            <a:r>
              <a:rPr lang="en-US" sz="1400" dirty="0" err="1"/>
              <a:t>stoši</a:t>
            </a:r>
            <a:r>
              <a:rPr lang="en-US" sz="1400" dirty="0"/>
              <a:t> </a:t>
            </a:r>
            <a:r>
              <a:rPr lang="en-US" sz="1400" dirty="0" err="1"/>
              <a:t>Ministru</a:t>
            </a:r>
            <a:r>
              <a:rPr lang="en-US" sz="1400" dirty="0"/>
              <a:t> </a:t>
            </a:r>
            <a:r>
              <a:rPr lang="en-US" sz="1400" dirty="0" err="1"/>
              <a:t>kabineta</a:t>
            </a:r>
            <a:r>
              <a:rPr lang="en-US" sz="1400" dirty="0"/>
              <a:t> </a:t>
            </a:r>
            <a:r>
              <a:rPr lang="en-US" sz="1400" dirty="0" err="1"/>
              <a:t>iekārtas</a:t>
            </a:r>
            <a:r>
              <a:rPr lang="en-US" sz="1400" dirty="0"/>
              <a:t> </a:t>
            </a:r>
            <a:r>
              <a:rPr lang="en-US" sz="1400" dirty="0" err="1"/>
              <a:t>likuma</a:t>
            </a:r>
            <a:r>
              <a:rPr lang="en-US" sz="1400" dirty="0"/>
              <a:t> 30.</a:t>
            </a:r>
            <a:r>
              <a:rPr lang="lv-LV" sz="1400" dirty="0"/>
              <a:t> </a:t>
            </a:r>
            <a:r>
              <a:rPr lang="en-US" sz="1400" dirty="0" err="1"/>
              <a:t>panta</a:t>
            </a:r>
            <a:r>
              <a:rPr lang="en-US" sz="1400" dirty="0"/>
              <a:t> </a:t>
            </a:r>
            <a:r>
              <a:rPr lang="en-US" sz="1400" dirty="0" err="1"/>
              <a:t>pirmajai</a:t>
            </a:r>
            <a:r>
              <a:rPr lang="en-US" sz="1400" dirty="0"/>
              <a:t> d</a:t>
            </a:r>
            <a:r>
              <a:rPr lang="lv-LV" sz="1400" dirty="0" err="1"/>
              <a:t>aļ</a:t>
            </a:r>
            <a:r>
              <a:rPr lang="en-US" sz="1400" dirty="0"/>
              <a:t>ai)</a:t>
            </a:r>
            <a:endParaRPr lang="cs-CZ" sz="1400" dirty="0"/>
          </a:p>
        </p:txBody>
      </p:sp>
      <p:sp>
        <p:nvSpPr>
          <p:cNvPr id="14" name="Rectangle 13">
            <a:extLst>
              <a:ext uri="{FF2B5EF4-FFF2-40B4-BE49-F238E27FC236}">
                <a16:creationId xmlns:a16="http://schemas.microsoft.com/office/drawing/2014/main" id="{2578A2FB-B994-82A1-5B0D-947804EA88ED}"/>
              </a:ext>
            </a:extLst>
          </p:cNvPr>
          <p:cNvSpPr/>
          <p:nvPr/>
        </p:nvSpPr>
        <p:spPr>
          <a:xfrm>
            <a:off x="9245779" y="1819275"/>
            <a:ext cx="2503308" cy="3513121"/>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lIns="72000" tIns="72000" rIns="72000" bIns="72000" rtlCol="0" anchor="t"/>
          <a:lstStyle/>
          <a:p>
            <a:pPr algn="ctr">
              <a:lnSpc>
                <a:spcPct val="100000"/>
              </a:lnSpc>
            </a:pPr>
            <a:endParaRPr lang="en-US" sz="1400" b="1"/>
          </a:p>
          <a:p>
            <a:pPr algn="ctr">
              <a:lnSpc>
                <a:spcPct val="100000"/>
              </a:lnSpc>
            </a:pPr>
            <a:endParaRPr lang="en-US" sz="1400" b="1"/>
          </a:p>
          <a:p>
            <a:pPr algn="ctr">
              <a:lnSpc>
                <a:spcPct val="100000"/>
              </a:lnSpc>
            </a:pPr>
            <a:endParaRPr lang="en-US" sz="1400" b="1"/>
          </a:p>
          <a:p>
            <a:pPr algn="ctr">
              <a:lnSpc>
                <a:spcPct val="100000"/>
              </a:lnSpc>
            </a:pPr>
            <a:endParaRPr lang="en-US" sz="1400" b="1"/>
          </a:p>
          <a:p>
            <a:pPr algn="ctr">
              <a:lnSpc>
                <a:spcPct val="100000"/>
              </a:lnSpc>
            </a:pPr>
            <a:r>
              <a:rPr lang="en-US" sz="1400" b="1" err="1"/>
              <a:t>Sadarbības</a:t>
            </a:r>
            <a:r>
              <a:rPr lang="en-US" sz="1400" b="1"/>
              <a:t> </a:t>
            </a:r>
            <a:r>
              <a:rPr lang="en-US" sz="1400" b="1" err="1"/>
              <a:t>teritoriju</a:t>
            </a:r>
            <a:r>
              <a:rPr lang="en-US" sz="1400" b="1"/>
              <a:t> </a:t>
            </a:r>
            <a:r>
              <a:rPr lang="en-US" sz="1400" b="1" err="1"/>
              <a:t>civilās</a:t>
            </a:r>
            <a:r>
              <a:rPr lang="en-US" sz="1400" b="1"/>
              <a:t> </a:t>
            </a:r>
            <a:r>
              <a:rPr lang="lv-LV" sz="1400" b="1"/>
              <a:t>a</a:t>
            </a:r>
            <a:r>
              <a:rPr lang="en-US" sz="1400" b="1" err="1"/>
              <a:t>izsardzības</a:t>
            </a:r>
            <a:r>
              <a:rPr lang="en-US" sz="1400" b="1"/>
              <a:t> </a:t>
            </a:r>
            <a:r>
              <a:rPr lang="lv-LV" sz="1400" b="1"/>
              <a:t>k</a:t>
            </a:r>
            <a:r>
              <a:rPr lang="en-US" sz="1400" b="1" err="1"/>
              <a:t>omisijas</a:t>
            </a:r>
            <a:endParaRPr lang="en-US" sz="1400" b="1"/>
          </a:p>
          <a:p>
            <a:pPr algn="ctr">
              <a:lnSpc>
                <a:spcPct val="100000"/>
              </a:lnSpc>
            </a:pPr>
            <a:r>
              <a:rPr lang="en-US" sz="1400"/>
              <a:t>(vada </a:t>
            </a:r>
            <a:r>
              <a:rPr lang="en-US" sz="1400" err="1"/>
              <a:t>attiecīgie</a:t>
            </a:r>
            <a:r>
              <a:rPr lang="en-US" sz="1400"/>
              <a:t> </a:t>
            </a:r>
            <a:r>
              <a:rPr lang="en-US" sz="1400" err="1"/>
              <a:t>domju</a:t>
            </a:r>
            <a:r>
              <a:rPr lang="en-US" sz="1400"/>
              <a:t> </a:t>
            </a:r>
            <a:r>
              <a:rPr lang="en-US" sz="1400" err="1"/>
              <a:t>priekšsēdētāji</a:t>
            </a:r>
            <a:r>
              <a:rPr lang="en-US" sz="1400"/>
              <a:t>) </a:t>
            </a:r>
            <a:endParaRPr lang="cs-CZ" sz="1400"/>
          </a:p>
        </p:txBody>
      </p:sp>
      <p:sp>
        <p:nvSpPr>
          <p:cNvPr id="22" name="L-Shape 21">
            <a:extLst>
              <a:ext uri="{FF2B5EF4-FFF2-40B4-BE49-F238E27FC236}">
                <a16:creationId xmlns:a16="http://schemas.microsoft.com/office/drawing/2014/main" id="{A23DE491-DA32-07AE-2BC8-2650EB990F3D}"/>
              </a:ext>
            </a:extLst>
          </p:cNvPr>
          <p:cNvSpPr/>
          <p:nvPr/>
        </p:nvSpPr>
        <p:spPr>
          <a:xfrm rot="8100000" flipV="1">
            <a:off x="2952735" y="2855560"/>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5" name="L-Shape 24">
            <a:extLst>
              <a:ext uri="{FF2B5EF4-FFF2-40B4-BE49-F238E27FC236}">
                <a16:creationId xmlns:a16="http://schemas.microsoft.com/office/drawing/2014/main" id="{52854D32-0A87-308D-FAD4-91E5E27C097B}"/>
              </a:ext>
            </a:extLst>
          </p:cNvPr>
          <p:cNvSpPr/>
          <p:nvPr/>
        </p:nvSpPr>
        <p:spPr>
          <a:xfrm rot="13500000" flipH="1" flipV="1">
            <a:off x="3029735" y="3986968"/>
            <a:ext cx="241090" cy="241090"/>
          </a:xfrm>
          <a:prstGeom prst="corner">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6" name="L-Shape 25">
            <a:extLst>
              <a:ext uri="{FF2B5EF4-FFF2-40B4-BE49-F238E27FC236}">
                <a16:creationId xmlns:a16="http://schemas.microsoft.com/office/drawing/2014/main" id="{33E9B9FA-E996-6643-5918-7D5967B6B363}"/>
              </a:ext>
            </a:extLst>
          </p:cNvPr>
          <p:cNvSpPr/>
          <p:nvPr/>
        </p:nvSpPr>
        <p:spPr>
          <a:xfrm rot="8100000" flipV="1">
            <a:off x="8908290" y="2849809"/>
            <a:ext cx="241090" cy="241090"/>
          </a:xfrm>
          <a:prstGeom prst="corner">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7" name="L-Shape 26">
            <a:extLst>
              <a:ext uri="{FF2B5EF4-FFF2-40B4-BE49-F238E27FC236}">
                <a16:creationId xmlns:a16="http://schemas.microsoft.com/office/drawing/2014/main" id="{C06CC62B-703D-DEBA-04B2-21F4A47C3601}"/>
              </a:ext>
            </a:extLst>
          </p:cNvPr>
          <p:cNvSpPr/>
          <p:nvPr/>
        </p:nvSpPr>
        <p:spPr>
          <a:xfrm rot="13500000" flipH="1" flipV="1">
            <a:off x="8985290" y="3981217"/>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31" name="Rectangle 30">
            <a:extLst>
              <a:ext uri="{FF2B5EF4-FFF2-40B4-BE49-F238E27FC236}">
                <a16:creationId xmlns:a16="http://schemas.microsoft.com/office/drawing/2014/main" id="{4D6D6BFC-98F2-DD6C-6B62-05C9DD8E9BEC}"/>
              </a:ext>
            </a:extLst>
          </p:cNvPr>
          <p:cNvSpPr/>
          <p:nvPr/>
        </p:nvSpPr>
        <p:spPr>
          <a:xfrm>
            <a:off x="3292475" y="2522684"/>
            <a:ext cx="2758977" cy="360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Veselības un medicīnas grupa</a:t>
            </a:r>
          </a:p>
        </p:txBody>
      </p:sp>
      <p:sp>
        <p:nvSpPr>
          <p:cNvPr id="35" name="Rectangle 34">
            <a:extLst>
              <a:ext uri="{FF2B5EF4-FFF2-40B4-BE49-F238E27FC236}">
                <a16:creationId xmlns:a16="http://schemas.microsoft.com/office/drawing/2014/main" id="{3C54A9F6-9F14-88B2-7D5D-86D235B85F90}"/>
              </a:ext>
            </a:extLst>
          </p:cNvPr>
          <p:cNvSpPr/>
          <p:nvPr/>
        </p:nvSpPr>
        <p:spPr>
          <a:xfrm>
            <a:off x="3292475" y="2991212"/>
            <a:ext cx="2758977" cy="3603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Enerģētikas grupa</a:t>
            </a:r>
          </a:p>
        </p:txBody>
      </p:sp>
      <p:sp>
        <p:nvSpPr>
          <p:cNvPr id="37" name="Rectangle 36">
            <a:extLst>
              <a:ext uri="{FF2B5EF4-FFF2-40B4-BE49-F238E27FC236}">
                <a16:creationId xmlns:a16="http://schemas.microsoft.com/office/drawing/2014/main" id="{BACC94A7-FFB8-5FBB-D4AC-04AB5EB148E6}"/>
              </a:ext>
            </a:extLst>
          </p:cNvPr>
          <p:cNvSpPr/>
          <p:nvPr/>
        </p:nvSpPr>
        <p:spPr>
          <a:xfrm>
            <a:off x="3292475" y="3460103"/>
            <a:ext cx="2758977" cy="504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Sabiedriskās kārtības un </a:t>
            </a:r>
            <a:endParaRPr lang="en-US" sz="1200">
              <a:solidFill>
                <a:schemeClr val="tx1"/>
              </a:solidFill>
            </a:endParaRPr>
          </a:p>
          <a:p>
            <a:pPr algn="ctr">
              <a:lnSpc>
                <a:spcPct val="100000"/>
              </a:lnSpc>
            </a:pPr>
            <a:r>
              <a:rPr lang="lv-LV" sz="1200">
                <a:solidFill>
                  <a:schemeClr val="tx1"/>
                </a:solidFill>
              </a:rPr>
              <a:t>drošības grupa</a:t>
            </a:r>
          </a:p>
        </p:txBody>
      </p:sp>
      <p:sp>
        <p:nvSpPr>
          <p:cNvPr id="39" name="Rectangle 38">
            <a:extLst>
              <a:ext uri="{FF2B5EF4-FFF2-40B4-BE49-F238E27FC236}">
                <a16:creationId xmlns:a16="http://schemas.microsoft.com/office/drawing/2014/main" id="{268E07CD-EFC2-C5A9-C76B-142425386EF4}"/>
              </a:ext>
            </a:extLst>
          </p:cNvPr>
          <p:cNvSpPr/>
          <p:nvPr/>
        </p:nvSpPr>
        <p:spPr>
          <a:xfrm>
            <a:off x="3292475" y="4072631"/>
            <a:ext cx="2758977" cy="50323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Cilvēku pārvietošanas </a:t>
            </a:r>
            <a:endParaRPr lang="en-US" sz="1200">
              <a:solidFill>
                <a:schemeClr val="tx1"/>
              </a:solidFill>
            </a:endParaRPr>
          </a:p>
          <a:p>
            <a:pPr algn="ctr">
              <a:lnSpc>
                <a:spcPct val="100000"/>
              </a:lnSpc>
            </a:pPr>
            <a:r>
              <a:rPr lang="lv-LV" sz="1200">
                <a:solidFill>
                  <a:schemeClr val="tx1"/>
                </a:solidFill>
              </a:rPr>
              <a:t>(evakuācijas) grupa</a:t>
            </a:r>
          </a:p>
        </p:txBody>
      </p:sp>
      <p:sp>
        <p:nvSpPr>
          <p:cNvPr id="41" name="Rectangle 40">
            <a:extLst>
              <a:ext uri="{FF2B5EF4-FFF2-40B4-BE49-F238E27FC236}">
                <a16:creationId xmlns:a16="http://schemas.microsoft.com/office/drawing/2014/main" id="{E556FEFD-432C-C352-10B0-E68312D04B63}"/>
              </a:ext>
            </a:extLst>
          </p:cNvPr>
          <p:cNvSpPr/>
          <p:nvPr/>
        </p:nvSpPr>
        <p:spPr>
          <a:xfrm>
            <a:off x="6136494" y="4072540"/>
            <a:ext cx="2758977" cy="50323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Pārtikas un ūdens </a:t>
            </a:r>
            <a:endParaRPr lang="en-US" sz="1200">
              <a:solidFill>
                <a:schemeClr val="tx1"/>
              </a:solidFill>
            </a:endParaRPr>
          </a:p>
          <a:p>
            <a:pPr algn="ctr">
              <a:lnSpc>
                <a:spcPct val="100000"/>
              </a:lnSpc>
            </a:pPr>
            <a:r>
              <a:rPr lang="lv-LV" sz="1200">
                <a:solidFill>
                  <a:schemeClr val="tx1"/>
                </a:solidFill>
              </a:rPr>
              <a:t>nodrošinājuma grupa</a:t>
            </a:r>
          </a:p>
        </p:txBody>
      </p:sp>
      <p:sp>
        <p:nvSpPr>
          <p:cNvPr id="42" name="Rectangle 41">
            <a:extLst>
              <a:ext uri="{FF2B5EF4-FFF2-40B4-BE49-F238E27FC236}">
                <a16:creationId xmlns:a16="http://schemas.microsoft.com/office/drawing/2014/main" id="{6E447855-DF68-F523-9708-EC53089269CB}"/>
              </a:ext>
            </a:extLst>
          </p:cNvPr>
          <p:cNvSpPr/>
          <p:nvPr/>
        </p:nvSpPr>
        <p:spPr>
          <a:xfrm>
            <a:off x="6136494" y="2522684"/>
            <a:ext cx="2758977" cy="360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Transporta infrastruktūras grupa</a:t>
            </a:r>
          </a:p>
        </p:txBody>
      </p:sp>
      <p:sp>
        <p:nvSpPr>
          <p:cNvPr id="43" name="Rectangle 42">
            <a:extLst>
              <a:ext uri="{FF2B5EF4-FFF2-40B4-BE49-F238E27FC236}">
                <a16:creationId xmlns:a16="http://schemas.microsoft.com/office/drawing/2014/main" id="{D15AC798-52BB-F5C8-67BE-701A149EFE5F}"/>
              </a:ext>
            </a:extLst>
          </p:cNvPr>
          <p:cNvSpPr/>
          <p:nvPr/>
        </p:nvSpPr>
        <p:spPr>
          <a:xfrm>
            <a:off x="6136494" y="2991303"/>
            <a:ext cx="2758977" cy="360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Sakaru nodrošinājuma grupa</a:t>
            </a:r>
          </a:p>
        </p:txBody>
      </p:sp>
      <p:sp>
        <p:nvSpPr>
          <p:cNvPr id="45" name="Rectangle 44">
            <a:extLst>
              <a:ext uri="{FF2B5EF4-FFF2-40B4-BE49-F238E27FC236}">
                <a16:creationId xmlns:a16="http://schemas.microsoft.com/office/drawing/2014/main" id="{3E3BC61C-9762-FA67-7C19-59F1B7239468}"/>
              </a:ext>
            </a:extLst>
          </p:cNvPr>
          <p:cNvSpPr/>
          <p:nvPr/>
        </p:nvSpPr>
        <p:spPr>
          <a:xfrm>
            <a:off x="6136494" y="3459922"/>
            <a:ext cx="2758977" cy="504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Kultūras mantojuma un arhīvu saglabāšanas grupa</a:t>
            </a:r>
          </a:p>
        </p:txBody>
      </p:sp>
      <p:sp>
        <p:nvSpPr>
          <p:cNvPr id="46" name="Rectangle 45">
            <a:extLst>
              <a:ext uri="{FF2B5EF4-FFF2-40B4-BE49-F238E27FC236}">
                <a16:creationId xmlns:a16="http://schemas.microsoft.com/office/drawing/2014/main" id="{FB80FA6E-FF4A-74ED-205A-C0D33D200D98}"/>
              </a:ext>
            </a:extLst>
          </p:cNvPr>
          <p:cNvSpPr/>
          <p:nvPr/>
        </p:nvSpPr>
        <p:spPr>
          <a:xfrm>
            <a:off x="3292475" y="4684396"/>
            <a:ext cx="2758977" cy="648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Sadarbības teritoriju civilās aizsardzības komisiju </a:t>
            </a:r>
            <a:endParaRPr lang="en-US" sz="1200">
              <a:solidFill>
                <a:schemeClr val="tx1"/>
              </a:solidFill>
            </a:endParaRPr>
          </a:p>
          <a:p>
            <a:pPr algn="ctr">
              <a:lnSpc>
                <a:spcPct val="100000"/>
              </a:lnSpc>
            </a:pPr>
            <a:r>
              <a:rPr lang="lv-LV" sz="1200">
                <a:solidFill>
                  <a:schemeClr val="tx1"/>
                </a:solidFill>
              </a:rPr>
              <a:t>koordinācijas grupa</a:t>
            </a:r>
          </a:p>
        </p:txBody>
      </p:sp>
      <p:sp>
        <p:nvSpPr>
          <p:cNvPr id="47" name="Rectangle 46">
            <a:extLst>
              <a:ext uri="{FF2B5EF4-FFF2-40B4-BE49-F238E27FC236}">
                <a16:creationId xmlns:a16="http://schemas.microsoft.com/office/drawing/2014/main" id="{14EC3B2E-40A5-362C-CFA6-7285A2699928}"/>
              </a:ext>
            </a:extLst>
          </p:cNvPr>
          <p:cNvSpPr/>
          <p:nvPr/>
        </p:nvSpPr>
        <p:spPr>
          <a:xfrm>
            <a:off x="6136494" y="4684396"/>
            <a:ext cx="2758977" cy="648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Pirmās nepieciešamības preču nodrošinājuma grupa</a:t>
            </a:r>
          </a:p>
        </p:txBody>
      </p:sp>
      <p:sp>
        <p:nvSpPr>
          <p:cNvPr id="48" name="TextBox 47">
            <a:extLst>
              <a:ext uri="{FF2B5EF4-FFF2-40B4-BE49-F238E27FC236}">
                <a16:creationId xmlns:a16="http://schemas.microsoft.com/office/drawing/2014/main" id="{8E721789-0606-5A51-1AD7-AE2C3DD7BA5F}"/>
              </a:ext>
            </a:extLst>
          </p:cNvPr>
          <p:cNvSpPr txBox="1"/>
          <p:nvPr/>
        </p:nvSpPr>
        <p:spPr>
          <a:xfrm>
            <a:off x="442913" y="5509548"/>
            <a:ext cx="2490787" cy="662651"/>
          </a:xfrm>
          <a:prstGeom prst="rect">
            <a:avLst/>
          </a:prstGeom>
          <a:noFill/>
          <a:ln w="3175">
            <a:solidFill>
              <a:schemeClr val="bg1">
                <a:lumMod val="75000"/>
              </a:schemeClr>
            </a:solidFill>
          </a:ln>
        </p:spPr>
        <p:txBody>
          <a:bodyPr wrap="square" lIns="0" tIns="0" rIns="0" bIns="0" rtlCol="0" anchor="ctr">
            <a:noAutofit/>
          </a:bodyPr>
          <a:lstStyle/>
          <a:p>
            <a:pPr algn="ctr">
              <a:lnSpc>
                <a:spcPct val="100000"/>
              </a:lnSpc>
              <a:spcAft>
                <a:spcPts val="600"/>
              </a:spcAft>
              <a:buSzPct val="100000"/>
            </a:pPr>
            <a:r>
              <a:rPr lang="lv-LV" sz="1400" b="1"/>
              <a:t>Stratēģiskais līmenis</a:t>
            </a:r>
            <a:endParaRPr lang="cs-CZ" sz="1400" b="1"/>
          </a:p>
        </p:txBody>
      </p:sp>
      <p:sp>
        <p:nvSpPr>
          <p:cNvPr id="49" name="TextBox 48">
            <a:extLst>
              <a:ext uri="{FF2B5EF4-FFF2-40B4-BE49-F238E27FC236}">
                <a16:creationId xmlns:a16="http://schemas.microsoft.com/office/drawing/2014/main" id="{CE65DA6F-9D43-7C07-EE9F-FDA0F484CC19}"/>
              </a:ext>
            </a:extLst>
          </p:cNvPr>
          <p:cNvSpPr txBox="1"/>
          <p:nvPr/>
        </p:nvSpPr>
        <p:spPr>
          <a:xfrm>
            <a:off x="3292475" y="5509548"/>
            <a:ext cx="5564170" cy="662651"/>
          </a:xfrm>
          <a:prstGeom prst="rect">
            <a:avLst/>
          </a:prstGeom>
          <a:noFill/>
          <a:ln w="3175">
            <a:solidFill>
              <a:schemeClr val="bg1">
                <a:lumMod val="75000"/>
              </a:schemeClr>
            </a:solidFill>
          </a:ln>
        </p:spPr>
        <p:txBody>
          <a:bodyPr wrap="square" lIns="0" tIns="0" rIns="0" bIns="0" rtlCol="0" anchor="ctr">
            <a:noAutofit/>
          </a:bodyPr>
          <a:lstStyle/>
          <a:p>
            <a:pPr algn="ctr">
              <a:lnSpc>
                <a:spcPct val="100000"/>
              </a:lnSpc>
              <a:spcAft>
                <a:spcPts val="600"/>
              </a:spcAft>
              <a:buSzPct val="100000"/>
            </a:pPr>
            <a:r>
              <a:rPr lang="lv-LV" sz="1400" b="1"/>
              <a:t>Operacionālais līmenis</a:t>
            </a:r>
            <a:endParaRPr lang="cs-CZ" sz="1400" b="1"/>
          </a:p>
        </p:txBody>
      </p:sp>
      <p:sp>
        <p:nvSpPr>
          <p:cNvPr id="51" name="TextBox 50">
            <a:extLst>
              <a:ext uri="{FF2B5EF4-FFF2-40B4-BE49-F238E27FC236}">
                <a16:creationId xmlns:a16="http://schemas.microsoft.com/office/drawing/2014/main" id="{84CC2273-A4B4-153A-058F-5D86DE0AB628}"/>
              </a:ext>
            </a:extLst>
          </p:cNvPr>
          <p:cNvSpPr txBox="1"/>
          <p:nvPr/>
        </p:nvSpPr>
        <p:spPr>
          <a:xfrm>
            <a:off x="9253538" y="5509548"/>
            <a:ext cx="2490787" cy="662651"/>
          </a:xfrm>
          <a:prstGeom prst="rect">
            <a:avLst/>
          </a:prstGeom>
          <a:noFill/>
          <a:ln w="3175">
            <a:solidFill>
              <a:schemeClr val="bg1">
                <a:lumMod val="75000"/>
              </a:schemeClr>
            </a:solidFill>
          </a:ln>
        </p:spPr>
        <p:txBody>
          <a:bodyPr wrap="square" lIns="0" tIns="0" rIns="0" bIns="0" rtlCol="0" anchor="ctr">
            <a:noAutofit/>
          </a:bodyPr>
          <a:lstStyle/>
          <a:p>
            <a:pPr algn="ctr">
              <a:lnSpc>
                <a:spcPct val="100000"/>
              </a:lnSpc>
              <a:spcAft>
                <a:spcPts val="600"/>
              </a:spcAft>
              <a:buSzPct val="100000"/>
            </a:pPr>
            <a:r>
              <a:rPr lang="lv-LV" sz="1400" b="1"/>
              <a:t>Taktiskais līmenis</a:t>
            </a:r>
            <a:endParaRPr lang="cs-CZ" sz="1400" b="1"/>
          </a:p>
        </p:txBody>
      </p:sp>
      <p:pic>
        <p:nvPicPr>
          <p:cNvPr id="53" name="Graphic 52">
            <a:extLst>
              <a:ext uri="{FF2B5EF4-FFF2-40B4-BE49-F238E27FC236}">
                <a16:creationId xmlns:a16="http://schemas.microsoft.com/office/drawing/2014/main" id="{DA6551F7-D68B-F6FE-240C-A1D993C5A17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30945" y="4079525"/>
            <a:ext cx="714722" cy="714722"/>
          </a:xfrm>
          <a:prstGeom prst="rect">
            <a:avLst/>
          </a:prstGeom>
        </p:spPr>
      </p:pic>
      <p:sp>
        <p:nvSpPr>
          <p:cNvPr id="55" name="Freeform 65">
            <a:extLst>
              <a:ext uri="{FF2B5EF4-FFF2-40B4-BE49-F238E27FC236}">
                <a16:creationId xmlns:a16="http://schemas.microsoft.com/office/drawing/2014/main" id="{DFFB22B8-5CAA-ED33-2ECC-97E2DCF957DF}"/>
              </a:ext>
            </a:extLst>
          </p:cNvPr>
          <p:cNvSpPr>
            <a:spLocks noChangeAspect="1" noEditPoints="1"/>
          </p:cNvSpPr>
          <p:nvPr/>
        </p:nvSpPr>
        <p:spPr bwMode="auto">
          <a:xfrm>
            <a:off x="10154718" y="4078284"/>
            <a:ext cx="715963" cy="715963"/>
          </a:xfrm>
          <a:custGeom>
            <a:avLst/>
            <a:gdLst>
              <a:gd name="T0" fmla="*/ 576 w 576"/>
              <a:gd name="T1" fmla="*/ 0 h 576"/>
              <a:gd name="T2" fmla="*/ 540 w 576"/>
              <a:gd name="T3" fmla="*/ 401 h 576"/>
              <a:gd name="T4" fmla="*/ 472 w 576"/>
              <a:gd name="T5" fmla="*/ 398 h 576"/>
              <a:gd name="T6" fmla="*/ 404 w 576"/>
              <a:gd name="T7" fmla="*/ 401 h 576"/>
              <a:gd name="T8" fmla="*/ 319 w 576"/>
              <a:gd name="T9" fmla="*/ 388 h 576"/>
              <a:gd name="T10" fmla="*/ 257 w 576"/>
              <a:gd name="T11" fmla="*/ 388 h 576"/>
              <a:gd name="T12" fmla="*/ 172 w 576"/>
              <a:gd name="T13" fmla="*/ 401 h 576"/>
              <a:gd name="T14" fmla="*/ 104 w 576"/>
              <a:gd name="T15" fmla="*/ 398 h 576"/>
              <a:gd name="T16" fmla="*/ 36 w 576"/>
              <a:gd name="T17" fmla="*/ 401 h 576"/>
              <a:gd name="T18" fmla="*/ 208 w 576"/>
              <a:gd name="T19" fmla="*/ 471 h 576"/>
              <a:gd name="T20" fmla="*/ 264 w 576"/>
              <a:gd name="T21" fmla="*/ 411 h 576"/>
              <a:gd name="T22" fmla="*/ 348 w 576"/>
              <a:gd name="T23" fmla="*/ 424 h 576"/>
              <a:gd name="T24" fmla="*/ 208 w 576"/>
              <a:gd name="T25" fmla="*/ 552 h 576"/>
              <a:gd name="T26" fmla="*/ 44 w 576"/>
              <a:gd name="T27" fmla="*/ 424 h 576"/>
              <a:gd name="T28" fmla="*/ 128 w 576"/>
              <a:gd name="T29" fmla="*/ 411 h 576"/>
              <a:gd name="T30" fmla="*/ 184 w 576"/>
              <a:gd name="T31" fmla="*/ 471 h 576"/>
              <a:gd name="T32" fmla="*/ 392 w 576"/>
              <a:gd name="T33" fmla="*/ 552 h 576"/>
              <a:gd name="T34" fmla="*/ 447 w 576"/>
              <a:gd name="T35" fmla="*/ 412 h 576"/>
              <a:gd name="T36" fmla="*/ 496 w 576"/>
              <a:gd name="T37" fmla="*/ 412 h 576"/>
              <a:gd name="T38" fmla="*/ 551 w 576"/>
              <a:gd name="T39" fmla="*/ 552 h 576"/>
              <a:gd name="T40" fmla="*/ 147 w 576"/>
              <a:gd name="T41" fmla="*/ 328 h 576"/>
              <a:gd name="T42" fmla="*/ 136 w 576"/>
              <a:gd name="T43" fmla="*/ 235 h 576"/>
              <a:gd name="T44" fmla="*/ 220 w 576"/>
              <a:gd name="T45" fmla="*/ 223 h 576"/>
              <a:gd name="T46" fmla="*/ 275 w 576"/>
              <a:gd name="T47" fmla="*/ 279 h 576"/>
              <a:gd name="T48" fmla="*/ 288 w 576"/>
              <a:gd name="T49" fmla="*/ 387 h 576"/>
              <a:gd name="T50" fmla="*/ 304 w 576"/>
              <a:gd name="T51" fmla="*/ 252 h 576"/>
              <a:gd name="T52" fmla="*/ 380 w 576"/>
              <a:gd name="T53" fmla="*/ 234 h 576"/>
              <a:gd name="T54" fmla="*/ 455 w 576"/>
              <a:gd name="T55" fmla="*/ 252 h 576"/>
              <a:gd name="T56" fmla="*/ 472 w 576"/>
              <a:gd name="T57" fmla="*/ 387 h 576"/>
              <a:gd name="T58" fmla="*/ 484 w 576"/>
              <a:gd name="T59" fmla="*/ 278 h 576"/>
              <a:gd name="T60" fmla="*/ 411 w 576"/>
              <a:gd name="T61" fmla="*/ 200 h 576"/>
              <a:gd name="T62" fmla="*/ 348 w 576"/>
              <a:gd name="T63" fmla="*/ 200 h 576"/>
              <a:gd name="T64" fmla="*/ 264 w 576"/>
              <a:gd name="T65" fmla="*/ 212 h 576"/>
              <a:gd name="T66" fmla="*/ 196 w 576"/>
              <a:gd name="T67" fmla="*/ 209 h 576"/>
              <a:gd name="T68" fmla="*/ 128 w 576"/>
              <a:gd name="T69" fmla="*/ 212 h 576"/>
              <a:gd name="T70" fmla="*/ 62 w 576"/>
              <a:gd name="T71" fmla="*/ 328 h 576"/>
              <a:gd name="T72" fmla="*/ 472 w 576"/>
              <a:gd name="T73" fmla="*/ 362 h 576"/>
              <a:gd name="T74" fmla="*/ 472 w 576"/>
              <a:gd name="T75" fmla="*/ 301 h 576"/>
              <a:gd name="T76" fmla="*/ 288 w 576"/>
              <a:gd name="T77" fmla="*/ 362 h 576"/>
              <a:gd name="T78" fmla="*/ 288 w 576"/>
              <a:gd name="T79" fmla="*/ 301 h 576"/>
              <a:gd name="T80" fmla="*/ 92 w 576"/>
              <a:gd name="T81" fmla="*/ 307 h 576"/>
              <a:gd name="T82" fmla="*/ 122 w 576"/>
              <a:gd name="T83" fmla="*/ 326 h 576"/>
              <a:gd name="T84" fmla="*/ 92 w 576"/>
              <a:gd name="T85" fmla="*/ 307 h 576"/>
              <a:gd name="T86" fmla="*/ 227 w 576"/>
              <a:gd name="T87" fmla="*/ 102 h 576"/>
              <a:gd name="T88" fmla="*/ 154 w 576"/>
              <a:gd name="T89" fmla="*/ 140 h 576"/>
              <a:gd name="T90" fmla="*/ 197 w 576"/>
              <a:gd name="T91" fmla="*/ 112 h 576"/>
              <a:gd name="T92" fmla="*/ 196 w 576"/>
              <a:gd name="T93" fmla="*/ 173 h 576"/>
              <a:gd name="T94" fmla="*/ 380 w 576"/>
              <a:gd name="T95" fmla="*/ 198 h 576"/>
              <a:gd name="T96" fmla="*/ 380 w 576"/>
              <a:gd name="T97" fmla="*/ 88 h 576"/>
              <a:gd name="T98" fmla="*/ 368 w 576"/>
              <a:gd name="T99" fmla="*/ 118 h 576"/>
              <a:gd name="T100" fmla="*/ 398 w 576"/>
              <a:gd name="T101" fmla="*/ 138 h 576"/>
              <a:gd name="T102" fmla="*/ 368 w 576"/>
              <a:gd name="T103" fmla="*/ 118 h 5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6" h="576">
                <a:moveTo>
                  <a:pt x="0" y="0"/>
                </a:moveTo>
                <a:cubicBezTo>
                  <a:pt x="0" y="576"/>
                  <a:pt x="0" y="576"/>
                  <a:pt x="0" y="576"/>
                </a:cubicBezTo>
                <a:cubicBezTo>
                  <a:pt x="576" y="576"/>
                  <a:pt x="576" y="576"/>
                  <a:pt x="576" y="576"/>
                </a:cubicBezTo>
                <a:cubicBezTo>
                  <a:pt x="576" y="0"/>
                  <a:pt x="576" y="0"/>
                  <a:pt x="576" y="0"/>
                </a:cubicBezTo>
                <a:lnTo>
                  <a:pt x="0" y="0"/>
                </a:lnTo>
                <a:close/>
                <a:moveTo>
                  <a:pt x="551" y="25"/>
                </a:moveTo>
                <a:cubicBezTo>
                  <a:pt x="551" y="406"/>
                  <a:pt x="551" y="406"/>
                  <a:pt x="551" y="406"/>
                </a:cubicBezTo>
                <a:cubicBezTo>
                  <a:pt x="548" y="404"/>
                  <a:pt x="544" y="402"/>
                  <a:pt x="540" y="401"/>
                </a:cubicBezTo>
                <a:cubicBezTo>
                  <a:pt x="531" y="397"/>
                  <a:pt x="519" y="393"/>
                  <a:pt x="504" y="388"/>
                </a:cubicBezTo>
                <a:cubicBezTo>
                  <a:pt x="503" y="388"/>
                  <a:pt x="503" y="388"/>
                  <a:pt x="503" y="388"/>
                </a:cubicBezTo>
                <a:cubicBezTo>
                  <a:pt x="489" y="383"/>
                  <a:pt x="481" y="390"/>
                  <a:pt x="477" y="396"/>
                </a:cubicBezTo>
                <a:cubicBezTo>
                  <a:pt x="476" y="397"/>
                  <a:pt x="475" y="398"/>
                  <a:pt x="472" y="398"/>
                </a:cubicBezTo>
                <a:cubicBezTo>
                  <a:pt x="469" y="398"/>
                  <a:pt x="468" y="397"/>
                  <a:pt x="467" y="396"/>
                </a:cubicBezTo>
                <a:cubicBezTo>
                  <a:pt x="463" y="390"/>
                  <a:pt x="455" y="383"/>
                  <a:pt x="440" y="388"/>
                </a:cubicBezTo>
                <a:cubicBezTo>
                  <a:pt x="439" y="388"/>
                  <a:pt x="439" y="388"/>
                  <a:pt x="439" y="388"/>
                </a:cubicBezTo>
                <a:cubicBezTo>
                  <a:pt x="425" y="393"/>
                  <a:pt x="413" y="397"/>
                  <a:pt x="404" y="401"/>
                </a:cubicBezTo>
                <a:cubicBezTo>
                  <a:pt x="394" y="404"/>
                  <a:pt x="386" y="410"/>
                  <a:pt x="380" y="418"/>
                </a:cubicBezTo>
                <a:cubicBezTo>
                  <a:pt x="374" y="410"/>
                  <a:pt x="366" y="404"/>
                  <a:pt x="356" y="401"/>
                </a:cubicBezTo>
                <a:cubicBezTo>
                  <a:pt x="347" y="397"/>
                  <a:pt x="335" y="393"/>
                  <a:pt x="320" y="388"/>
                </a:cubicBezTo>
                <a:cubicBezTo>
                  <a:pt x="319" y="388"/>
                  <a:pt x="319" y="388"/>
                  <a:pt x="319" y="388"/>
                </a:cubicBezTo>
                <a:cubicBezTo>
                  <a:pt x="305" y="383"/>
                  <a:pt x="297" y="390"/>
                  <a:pt x="293" y="396"/>
                </a:cubicBezTo>
                <a:cubicBezTo>
                  <a:pt x="292" y="397"/>
                  <a:pt x="291" y="398"/>
                  <a:pt x="288" y="398"/>
                </a:cubicBezTo>
                <a:cubicBezTo>
                  <a:pt x="285" y="398"/>
                  <a:pt x="284" y="397"/>
                  <a:pt x="283" y="396"/>
                </a:cubicBezTo>
                <a:cubicBezTo>
                  <a:pt x="279" y="390"/>
                  <a:pt x="271" y="383"/>
                  <a:pt x="257" y="388"/>
                </a:cubicBezTo>
                <a:cubicBezTo>
                  <a:pt x="256" y="388"/>
                  <a:pt x="256" y="388"/>
                  <a:pt x="256" y="388"/>
                </a:cubicBezTo>
                <a:cubicBezTo>
                  <a:pt x="241" y="393"/>
                  <a:pt x="229" y="397"/>
                  <a:pt x="220" y="401"/>
                </a:cubicBezTo>
                <a:cubicBezTo>
                  <a:pt x="210" y="404"/>
                  <a:pt x="202" y="410"/>
                  <a:pt x="196" y="418"/>
                </a:cubicBezTo>
                <a:cubicBezTo>
                  <a:pt x="190" y="410"/>
                  <a:pt x="182" y="404"/>
                  <a:pt x="172" y="401"/>
                </a:cubicBezTo>
                <a:cubicBezTo>
                  <a:pt x="163" y="397"/>
                  <a:pt x="151" y="393"/>
                  <a:pt x="136" y="388"/>
                </a:cubicBezTo>
                <a:cubicBezTo>
                  <a:pt x="136" y="388"/>
                  <a:pt x="136" y="388"/>
                  <a:pt x="136" y="388"/>
                </a:cubicBezTo>
                <a:cubicBezTo>
                  <a:pt x="121" y="383"/>
                  <a:pt x="113" y="390"/>
                  <a:pt x="109" y="396"/>
                </a:cubicBezTo>
                <a:cubicBezTo>
                  <a:pt x="108" y="397"/>
                  <a:pt x="107" y="398"/>
                  <a:pt x="104" y="398"/>
                </a:cubicBezTo>
                <a:cubicBezTo>
                  <a:pt x="101" y="398"/>
                  <a:pt x="100" y="397"/>
                  <a:pt x="100" y="396"/>
                </a:cubicBezTo>
                <a:cubicBezTo>
                  <a:pt x="95" y="390"/>
                  <a:pt x="87" y="383"/>
                  <a:pt x="73" y="388"/>
                </a:cubicBezTo>
                <a:cubicBezTo>
                  <a:pt x="72" y="388"/>
                  <a:pt x="72" y="388"/>
                  <a:pt x="72" y="388"/>
                </a:cubicBezTo>
                <a:cubicBezTo>
                  <a:pt x="58" y="393"/>
                  <a:pt x="45" y="397"/>
                  <a:pt x="36" y="401"/>
                </a:cubicBezTo>
                <a:cubicBezTo>
                  <a:pt x="32" y="402"/>
                  <a:pt x="28" y="404"/>
                  <a:pt x="25" y="406"/>
                </a:cubicBezTo>
                <a:cubicBezTo>
                  <a:pt x="25" y="25"/>
                  <a:pt x="25" y="25"/>
                  <a:pt x="25" y="25"/>
                </a:cubicBezTo>
                <a:lnTo>
                  <a:pt x="551" y="25"/>
                </a:lnTo>
                <a:close/>
                <a:moveTo>
                  <a:pt x="208" y="471"/>
                </a:moveTo>
                <a:cubicBezTo>
                  <a:pt x="209" y="467"/>
                  <a:pt x="211" y="450"/>
                  <a:pt x="213" y="440"/>
                </a:cubicBezTo>
                <a:cubicBezTo>
                  <a:pt x="213" y="435"/>
                  <a:pt x="218" y="428"/>
                  <a:pt x="228" y="424"/>
                </a:cubicBezTo>
                <a:cubicBezTo>
                  <a:pt x="237" y="421"/>
                  <a:pt x="249" y="417"/>
                  <a:pt x="264" y="412"/>
                </a:cubicBezTo>
                <a:cubicBezTo>
                  <a:pt x="264" y="411"/>
                  <a:pt x="264" y="411"/>
                  <a:pt x="264" y="411"/>
                </a:cubicBezTo>
                <a:cubicBezTo>
                  <a:pt x="270" y="419"/>
                  <a:pt x="278" y="422"/>
                  <a:pt x="288" y="422"/>
                </a:cubicBezTo>
                <a:cubicBezTo>
                  <a:pt x="298" y="422"/>
                  <a:pt x="306" y="419"/>
                  <a:pt x="312" y="411"/>
                </a:cubicBezTo>
                <a:cubicBezTo>
                  <a:pt x="313" y="412"/>
                  <a:pt x="313" y="412"/>
                  <a:pt x="313" y="412"/>
                </a:cubicBezTo>
                <a:cubicBezTo>
                  <a:pt x="327" y="417"/>
                  <a:pt x="339" y="421"/>
                  <a:pt x="348" y="424"/>
                </a:cubicBezTo>
                <a:cubicBezTo>
                  <a:pt x="358" y="428"/>
                  <a:pt x="363" y="435"/>
                  <a:pt x="364" y="440"/>
                </a:cubicBezTo>
                <a:cubicBezTo>
                  <a:pt x="365" y="450"/>
                  <a:pt x="367" y="467"/>
                  <a:pt x="368" y="471"/>
                </a:cubicBezTo>
                <a:cubicBezTo>
                  <a:pt x="368" y="552"/>
                  <a:pt x="368" y="552"/>
                  <a:pt x="368" y="552"/>
                </a:cubicBezTo>
                <a:cubicBezTo>
                  <a:pt x="208" y="552"/>
                  <a:pt x="208" y="552"/>
                  <a:pt x="208" y="552"/>
                </a:cubicBezTo>
                <a:lnTo>
                  <a:pt x="208" y="471"/>
                </a:lnTo>
                <a:close/>
                <a:moveTo>
                  <a:pt x="25" y="471"/>
                </a:moveTo>
                <a:cubicBezTo>
                  <a:pt x="25" y="467"/>
                  <a:pt x="28" y="450"/>
                  <a:pt x="29" y="440"/>
                </a:cubicBezTo>
                <a:cubicBezTo>
                  <a:pt x="29" y="435"/>
                  <a:pt x="34" y="428"/>
                  <a:pt x="44" y="424"/>
                </a:cubicBezTo>
                <a:cubicBezTo>
                  <a:pt x="51" y="422"/>
                  <a:pt x="62" y="418"/>
                  <a:pt x="80" y="412"/>
                </a:cubicBezTo>
                <a:cubicBezTo>
                  <a:pt x="80" y="411"/>
                  <a:pt x="80" y="411"/>
                  <a:pt x="80" y="411"/>
                </a:cubicBezTo>
                <a:cubicBezTo>
                  <a:pt x="86" y="419"/>
                  <a:pt x="94" y="422"/>
                  <a:pt x="104" y="422"/>
                </a:cubicBezTo>
                <a:cubicBezTo>
                  <a:pt x="114" y="422"/>
                  <a:pt x="122" y="419"/>
                  <a:pt x="128" y="411"/>
                </a:cubicBezTo>
                <a:cubicBezTo>
                  <a:pt x="129" y="412"/>
                  <a:pt x="129" y="412"/>
                  <a:pt x="129" y="412"/>
                </a:cubicBezTo>
                <a:cubicBezTo>
                  <a:pt x="143" y="417"/>
                  <a:pt x="155" y="421"/>
                  <a:pt x="164" y="424"/>
                </a:cubicBezTo>
                <a:cubicBezTo>
                  <a:pt x="175" y="428"/>
                  <a:pt x="179" y="435"/>
                  <a:pt x="180" y="440"/>
                </a:cubicBezTo>
                <a:cubicBezTo>
                  <a:pt x="181" y="450"/>
                  <a:pt x="183" y="467"/>
                  <a:pt x="184" y="471"/>
                </a:cubicBezTo>
                <a:cubicBezTo>
                  <a:pt x="184" y="552"/>
                  <a:pt x="184" y="552"/>
                  <a:pt x="184" y="552"/>
                </a:cubicBezTo>
                <a:cubicBezTo>
                  <a:pt x="25" y="552"/>
                  <a:pt x="25" y="552"/>
                  <a:pt x="25" y="552"/>
                </a:cubicBezTo>
                <a:lnTo>
                  <a:pt x="25" y="471"/>
                </a:lnTo>
                <a:close/>
                <a:moveTo>
                  <a:pt x="392" y="552"/>
                </a:moveTo>
                <a:cubicBezTo>
                  <a:pt x="392" y="471"/>
                  <a:pt x="392" y="471"/>
                  <a:pt x="392" y="471"/>
                </a:cubicBezTo>
                <a:cubicBezTo>
                  <a:pt x="393" y="467"/>
                  <a:pt x="395" y="450"/>
                  <a:pt x="396" y="440"/>
                </a:cubicBezTo>
                <a:cubicBezTo>
                  <a:pt x="397" y="435"/>
                  <a:pt x="401" y="428"/>
                  <a:pt x="412" y="424"/>
                </a:cubicBezTo>
                <a:cubicBezTo>
                  <a:pt x="421" y="421"/>
                  <a:pt x="433" y="417"/>
                  <a:pt x="447" y="412"/>
                </a:cubicBezTo>
                <a:cubicBezTo>
                  <a:pt x="448" y="411"/>
                  <a:pt x="448" y="411"/>
                  <a:pt x="448" y="411"/>
                </a:cubicBezTo>
                <a:cubicBezTo>
                  <a:pt x="454" y="419"/>
                  <a:pt x="462" y="422"/>
                  <a:pt x="472" y="422"/>
                </a:cubicBezTo>
                <a:cubicBezTo>
                  <a:pt x="482" y="422"/>
                  <a:pt x="490" y="419"/>
                  <a:pt x="496" y="411"/>
                </a:cubicBezTo>
                <a:cubicBezTo>
                  <a:pt x="496" y="412"/>
                  <a:pt x="496" y="412"/>
                  <a:pt x="496" y="412"/>
                </a:cubicBezTo>
                <a:cubicBezTo>
                  <a:pt x="511" y="417"/>
                  <a:pt x="523" y="421"/>
                  <a:pt x="532" y="424"/>
                </a:cubicBezTo>
                <a:cubicBezTo>
                  <a:pt x="542" y="428"/>
                  <a:pt x="547" y="435"/>
                  <a:pt x="547" y="440"/>
                </a:cubicBezTo>
                <a:cubicBezTo>
                  <a:pt x="548" y="450"/>
                  <a:pt x="551" y="467"/>
                  <a:pt x="551" y="471"/>
                </a:cubicBezTo>
                <a:cubicBezTo>
                  <a:pt x="551" y="552"/>
                  <a:pt x="551" y="552"/>
                  <a:pt x="551" y="552"/>
                </a:cubicBezTo>
                <a:lnTo>
                  <a:pt x="392" y="552"/>
                </a:lnTo>
                <a:close/>
                <a:moveTo>
                  <a:pt x="104" y="387"/>
                </a:moveTo>
                <a:cubicBezTo>
                  <a:pt x="105" y="387"/>
                  <a:pt x="105" y="387"/>
                  <a:pt x="105" y="387"/>
                </a:cubicBezTo>
                <a:cubicBezTo>
                  <a:pt x="123" y="387"/>
                  <a:pt x="144" y="369"/>
                  <a:pt x="147" y="328"/>
                </a:cubicBezTo>
                <a:cubicBezTo>
                  <a:pt x="148" y="309"/>
                  <a:pt x="141" y="297"/>
                  <a:pt x="135" y="290"/>
                </a:cubicBezTo>
                <a:cubicBezTo>
                  <a:pt x="129" y="284"/>
                  <a:pt x="123" y="281"/>
                  <a:pt x="117" y="279"/>
                </a:cubicBezTo>
                <a:cubicBezTo>
                  <a:pt x="118" y="272"/>
                  <a:pt x="120" y="260"/>
                  <a:pt x="121" y="252"/>
                </a:cubicBezTo>
                <a:cubicBezTo>
                  <a:pt x="121" y="247"/>
                  <a:pt x="126" y="239"/>
                  <a:pt x="136" y="235"/>
                </a:cubicBezTo>
                <a:cubicBezTo>
                  <a:pt x="148" y="231"/>
                  <a:pt x="164" y="226"/>
                  <a:pt x="172" y="223"/>
                </a:cubicBezTo>
                <a:cubicBezTo>
                  <a:pt x="172" y="223"/>
                  <a:pt x="172" y="223"/>
                  <a:pt x="172" y="223"/>
                </a:cubicBezTo>
                <a:cubicBezTo>
                  <a:pt x="178" y="230"/>
                  <a:pt x="186" y="234"/>
                  <a:pt x="196" y="234"/>
                </a:cubicBezTo>
                <a:cubicBezTo>
                  <a:pt x="206" y="234"/>
                  <a:pt x="214" y="230"/>
                  <a:pt x="220" y="223"/>
                </a:cubicBezTo>
                <a:cubicBezTo>
                  <a:pt x="221" y="223"/>
                  <a:pt x="221" y="223"/>
                  <a:pt x="221" y="223"/>
                </a:cubicBezTo>
                <a:cubicBezTo>
                  <a:pt x="228" y="226"/>
                  <a:pt x="244" y="231"/>
                  <a:pt x="256" y="235"/>
                </a:cubicBezTo>
                <a:cubicBezTo>
                  <a:pt x="267" y="239"/>
                  <a:pt x="271" y="247"/>
                  <a:pt x="272" y="252"/>
                </a:cubicBezTo>
                <a:cubicBezTo>
                  <a:pt x="272" y="260"/>
                  <a:pt x="274" y="272"/>
                  <a:pt x="275" y="279"/>
                </a:cubicBezTo>
                <a:cubicBezTo>
                  <a:pt x="269" y="281"/>
                  <a:pt x="263" y="285"/>
                  <a:pt x="258" y="290"/>
                </a:cubicBezTo>
                <a:cubicBezTo>
                  <a:pt x="252" y="297"/>
                  <a:pt x="245" y="309"/>
                  <a:pt x="246" y="328"/>
                </a:cubicBezTo>
                <a:cubicBezTo>
                  <a:pt x="249" y="369"/>
                  <a:pt x="269" y="387"/>
                  <a:pt x="288" y="387"/>
                </a:cubicBezTo>
                <a:cubicBezTo>
                  <a:pt x="288" y="387"/>
                  <a:pt x="288" y="387"/>
                  <a:pt x="288" y="387"/>
                </a:cubicBezTo>
                <a:cubicBezTo>
                  <a:pt x="307" y="387"/>
                  <a:pt x="327" y="369"/>
                  <a:pt x="330" y="328"/>
                </a:cubicBezTo>
                <a:cubicBezTo>
                  <a:pt x="332" y="309"/>
                  <a:pt x="325" y="297"/>
                  <a:pt x="318" y="290"/>
                </a:cubicBezTo>
                <a:cubicBezTo>
                  <a:pt x="313" y="284"/>
                  <a:pt x="307" y="281"/>
                  <a:pt x="301" y="279"/>
                </a:cubicBezTo>
                <a:cubicBezTo>
                  <a:pt x="302" y="272"/>
                  <a:pt x="304" y="260"/>
                  <a:pt x="304" y="252"/>
                </a:cubicBezTo>
                <a:cubicBezTo>
                  <a:pt x="305" y="247"/>
                  <a:pt x="309" y="239"/>
                  <a:pt x="320" y="235"/>
                </a:cubicBezTo>
                <a:cubicBezTo>
                  <a:pt x="332" y="231"/>
                  <a:pt x="348" y="226"/>
                  <a:pt x="356" y="223"/>
                </a:cubicBezTo>
                <a:cubicBezTo>
                  <a:pt x="356" y="223"/>
                  <a:pt x="356" y="223"/>
                  <a:pt x="356" y="223"/>
                </a:cubicBezTo>
                <a:cubicBezTo>
                  <a:pt x="362" y="230"/>
                  <a:pt x="370" y="234"/>
                  <a:pt x="380" y="234"/>
                </a:cubicBezTo>
                <a:cubicBezTo>
                  <a:pt x="390" y="234"/>
                  <a:pt x="398" y="230"/>
                  <a:pt x="404" y="223"/>
                </a:cubicBezTo>
                <a:cubicBezTo>
                  <a:pt x="404" y="223"/>
                  <a:pt x="404" y="223"/>
                  <a:pt x="404" y="223"/>
                </a:cubicBezTo>
                <a:cubicBezTo>
                  <a:pt x="412" y="226"/>
                  <a:pt x="428" y="231"/>
                  <a:pt x="440" y="235"/>
                </a:cubicBezTo>
                <a:cubicBezTo>
                  <a:pt x="450" y="239"/>
                  <a:pt x="455" y="247"/>
                  <a:pt x="455" y="252"/>
                </a:cubicBezTo>
                <a:cubicBezTo>
                  <a:pt x="456" y="260"/>
                  <a:pt x="458" y="272"/>
                  <a:pt x="459" y="279"/>
                </a:cubicBezTo>
                <a:cubicBezTo>
                  <a:pt x="453" y="281"/>
                  <a:pt x="447" y="285"/>
                  <a:pt x="442" y="290"/>
                </a:cubicBezTo>
                <a:cubicBezTo>
                  <a:pt x="436" y="297"/>
                  <a:pt x="428" y="309"/>
                  <a:pt x="430" y="328"/>
                </a:cubicBezTo>
                <a:cubicBezTo>
                  <a:pt x="433" y="369"/>
                  <a:pt x="453" y="387"/>
                  <a:pt x="472" y="387"/>
                </a:cubicBezTo>
                <a:cubicBezTo>
                  <a:pt x="472" y="387"/>
                  <a:pt x="472" y="387"/>
                  <a:pt x="472" y="387"/>
                </a:cubicBezTo>
                <a:cubicBezTo>
                  <a:pt x="491" y="387"/>
                  <a:pt x="511" y="369"/>
                  <a:pt x="514" y="328"/>
                </a:cubicBezTo>
                <a:cubicBezTo>
                  <a:pt x="516" y="309"/>
                  <a:pt x="509" y="297"/>
                  <a:pt x="502" y="290"/>
                </a:cubicBezTo>
                <a:cubicBezTo>
                  <a:pt x="497" y="284"/>
                  <a:pt x="490" y="280"/>
                  <a:pt x="484" y="278"/>
                </a:cubicBezTo>
                <a:cubicBezTo>
                  <a:pt x="483" y="274"/>
                  <a:pt x="481" y="258"/>
                  <a:pt x="480" y="249"/>
                </a:cubicBezTo>
                <a:cubicBezTo>
                  <a:pt x="478" y="233"/>
                  <a:pt x="466" y="219"/>
                  <a:pt x="448" y="212"/>
                </a:cubicBezTo>
                <a:cubicBezTo>
                  <a:pt x="436" y="208"/>
                  <a:pt x="420" y="203"/>
                  <a:pt x="412" y="200"/>
                </a:cubicBezTo>
                <a:cubicBezTo>
                  <a:pt x="411" y="200"/>
                  <a:pt x="411" y="200"/>
                  <a:pt x="411" y="200"/>
                </a:cubicBezTo>
                <a:cubicBezTo>
                  <a:pt x="397" y="195"/>
                  <a:pt x="389" y="201"/>
                  <a:pt x="385" y="207"/>
                </a:cubicBezTo>
                <a:cubicBezTo>
                  <a:pt x="384" y="209"/>
                  <a:pt x="383" y="209"/>
                  <a:pt x="380" y="209"/>
                </a:cubicBezTo>
                <a:cubicBezTo>
                  <a:pt x="377" y="209"/>
                  <a:pt x="376" y="209"/>
                  <a:pt x="375" y="207"/>
                </a:cubicBezTo>
                <a:cubicBezTo>
                  <a:pt x="371" y="201"/>
                  <a:pt x="363" y="195"/>
                  <a:pt x="348" y="200"/>
                </a:cubicBezTo>
                <a:cubicBezTo>
                  <a:pt x="348" y="200"/>
                  <a:pt x="348" y="200"/>
                  <a:pt x="348" y="200"/>
                </a:cubicBezTo>
                <a:cubicBezTo>
                  <a:pt x="340" y="203"/>
                  <a:pt x="324" y="208"/>
                  <a:pt x="312" y="212"/>
                </a:cubicBezTo>
                <a:cubicBezTo>
                  <a:pt x="302" y="216"/>
                  <a:pt x="294" y="222"/>
                  <a:pt x="288" y="229"/>
                </a:cubicBezTo>
                <a:cubicBezTo>
                  <a:pt x="282" y="222"/>
                  <a:pt x="274" y="216"/>
                  <a:pt x="264" y="212"/>
                </a:cubicBezTo>
                <a:cubicBezTo>
                  <a:pt x="252" y="208"/>
                  <a:pt x="236" y="203"/>
                  <a:pt x="228" y="200"/>
                </a:cubicBezTo>
                <a:cubicBezTo>
                  <a:pt x="228" y="200"/>
                  <a:pt x="228" y="200"/>
                  <a:pt x="228" y="200"/>
                </a:cubicBezTo>
                <a:cubicBezTo>
                  <a:pt x="213" y="195"/>
                  <a:pt x="205" y="201"/>
                  <a:pt x="201" y="207"/>
                </a:cubicBezTo>
                <a:cubicBezTo>
                  <a:pt x="200" y="209"/>
                  <a:pt x="199" y="209"/>
                  <a:pt x="196" y="209"/>
                </a:cubicBezTo>
                <a:cubicBezTo>
                  <a:pt x="193" y="209"/>
                  <a:pt x="192" y="209"/>
                  <a:pt x="191" y="207"/>
                </a:cubicBezTo>
                <a:cubicBezTo>
                  <a:pt x="187" y="201"/>
                  <a:pt x="179" y="195"/>
                  <a:pt x="165" y="200"/>
                </a:cubicBezTo>
                <a:cubicBezTo>
                  <a:pt x="164" y="200"/>
                  <a:pt x="164" y="200"/>
                  <a:pt x="164" y="200"/>
                </a:cubicBezTo>
                <a:cubicBezTo>
                  <a:pt x="156" y="203"/>
                  <a:pt x="140" y="208"/>
                  <a:pt x="128" y="212"/>
                </a:cubicBezTo>
                <a:cubicBezTo>
                  <a:pt x="110" y="219"/>
                  <a:pt x="98" y="233"/>
                  <a:pt x="96" y="249"/>
                </a:cubicBezTo>
                <a:cubicBezTo>
                  <a:pt x="95" y="258"/>
                  <a:pt x="93" y="274"/>
                  <a:pt x="92" y="278"/>
                </a:cubicBezTo>
                <a:cubicBezTo>
                  <a:pt x="86" y="281"/>
                  <a:pt x="80" y="284"/>
                  <a:pt x="74" y="290"/>
                </a:cubicBezTo>
                <a:cubicBezTo>
                  <a:pt x="68" y="297"/>
                  <a:pt x="61" y="309"/>
                  <a:pt x="62" y="328"/>
                </a:cubicBezTo>
                <a:cubicBezTo>
                  <a:pt x="65" y="369"/>
                  <a:pt x="85" y="387"/>
                  <a:pt x="104" y="387"/>
                </a:cubicBezTo>
                <a:close/>
                <a:moveTo>
                  <a:pt x="490" y="326"/>
                </a:moveTo>
                <a:cubicBezTo>
                  <a:pt x="488" y="351"/>
                  <a:pt x="478" y="362"/>
                  <a:pt x="472" y="362"/>
                </a:cubicBezTo>
                <a:cubicBezTo>
                  <a:pt x="472" y="362"/>
                  <a:pt x="472" y="362"/>
                  <a:pt x="472" y="362"/>
                </a:cubicBezTo>
                <a:cubicBezTo>
                  <a:pt x="466" y="362"/>
                  <a:pt x="456" y="351"/>
                  <a:pt x="454" y="326"/>
                </a:cubicBezTo>
                <a:cubicBezTo>
                  <a:pt x="454" y="318"/>
                  <a:pt x="456" y="311"/>
                  <a:pt x="460" y="307"/>
                </a:cubicBezTo>
                <a:cubicBezTo>
                  <a:pt x="464" y="302"/>
                  <a:pt x="470" y="301"/>
                  <a:pt x="472" y="301"/>
                </a:cubicBezTo>
                <a:cubicBezTo>
                  <a:pt x="472" y="301"/>
                  <a:pt x="472" y="301"/>
                  <a:pt x="472" y="301"/>
                </a:cubicBezTo>
                <a:cubicBezTo>
                  <a:pt x="474" y="301"/>
                  <a:pt x="480" y="302"/>
                  <a:pt x="484" y="307"/>
                </a:cubicBezTo>
                <a:cubicBezTo>
                  <a:pt x="489" y="311"/>
                  <a:pt x="490" y="318"/>
                  <a:pt x="490" y="326"/>
                </a:cubicBezTo>
                <a:close/>
                <a:moveTo>
                  <a:pt x="306" y="326"/>
                </a:moveTo>
                <a:cubicBezTo>
                  <a:pt x="304" y="351"/>
                  <a:pt x="295" y="362"/>
                  <a:pt x="288" y="362"/>
                </a:cubicBezTo>
                <a:cubicBezTo>
                  <a:pt x="288" y="362"/>
                  <a:pt x="288" y="362"/>
                  <a:pt x="288" y="362"/>
                </a:cubicBezTo>
                <a:cubicBezTo>
                  <a:pt x="282" y="362"/>
                  <a:pt x="272" y="351"/>
                  <a:pt x="271" y="326"/>
                </a:cubicBezTo>
                <a:cubicBezTo>
                  <a:pt x="270" y="318"/>
                  <a:pt x="272" y="311"/>
                  <a:pt x="276" y="307"/>
                </a:cubicBezTo>
                <a:cubicBezTo>
                  <a:pt x="280" y="302"/>
                  <a:pt x="286" y="301"/>
                  <a:pt x="288" y="301"/>
                </a:cubicBezTo>
                <a:cubicBezTo>
                  <a:pt x="288" y="301"/>
                  <a:pt x="288" y="301"/>
                  <a:pt x="288" y="301"/>
                </a:cubicBezTo>
                <a:cubicBezTo>
                  <a:pt x="290" y="301"/>
                  <a:pt x="296" y="302"/>
                  <a:pt x="300" y="307"/>
                </a:cubicBezTo>
                <a:cubicBezTo>
                  <a:pt x="305" y="311"/>
                  <a:pt x="306" y="318"/>
                  <a:pt x="306" y="326"/>
                </a:cubicBezTo>
                <a:close/>
                <a:moveTo>
                  <a:pt x="92" y="307"/>
                </a:moveTo>
                <a:cubicBezTo>
                  <a:pt x="96" y="302"/>
                  <a:pt x="102" y="301"/>
                  <a:pt x="104" y="301"/>
                </a:cubicBezTo>
                <a:cubicBezTo>
                  <a:pt x="105" y="301"/>
                  <a:pt x="105" y="301"/>
                  <a:pt x="105" y="301"/>
                </a:cubicBezTo>
                <a:cubicBezTo>
                  <a:pt x="107" y="301"/>
                  <a:pt x="112" y="302"/>
                  <a:pt x="117" y="307"/>
                </a:cubicBezTo>
                <a:cubicBezTo>
                  <a:pt x="121" y="311"/>
                  <a:pt x="123" y="318"/>
                  <a:pt x="122" y="326"/>
                </a:cubicBezTo>
                <a:cubicBezTo>
                  <a:pt x="120" y="351"/>
                  <a:pt x="111" y="362"/>
                  <a:pt x="105" y="362"/>
                </a:cubicBezTo>
                <a:cubicBezTo>
                  <a:pt x="104" y="362"/>
                  <a:pt x="104" y="362"/>
                  <a:pt x="104" y="362"/>
                </a:cubicBezTo>
                <a:cubicBezTo>
                  <a:pt x="98" y="362"/>
                  <a:pt x="88" y="351"/>
                  <a:pt x="87" y="326"/>
                </a:cubicBezTo>
                <a:cubicBezTo>
                  <a:pt x="86" y="318"/>
                  <a:pt x="88" y="311"/>
                  <a:pt x="92" y="307"/>
                </a:cubicBezTo>
                <a:close/>
                <a:moveTo>
                  <a:pt x="196" y="198"/>
                </a:moveTo>
                <a:cubicBezTo>
                  <a:pt x="197" y="198"/>
                  <a:pt x="197" y="198"/>
                  <a:pt x="197" y="198"/>
                </a:cubicBezTo>
                <a:cubicBezTo>
                  <a:pt x="215" y="198"/>
                  <a:pt x="236" y="180"/>
                  <a:pt x="238" y="140"/>
                </a:cubicBezTo>
                <a:cubicBezTo>
                  <a:pt x="240" y="120"/>
                  <a:pt x="233" y="108"/>
                  <a:pt x="227" y="102"/>
                </a:cubicBezTo>
                <a:cubicBezTo>
                  <a:pt x="217" y="91"/>
                  <a:pt x="204" y="88"/>
                  <a:pt x="197" y="88"/>
                </a:cubicBezTo>
                <a:cubicBezTo>
                  <a:pt x="196" y="88"/>
                  <a:pt x="196" y="88"/>
                  <a:pt x="196" y="88"/>
                </a:cubicBezTo>
                <a:cubicBezTo>
                  <a:pt x="188" y="88"/>
                  <a:pt x="176" y="91"/>
                  <a:pt x="166" y="102"/>
                </a:cubicBezTo>
                <a:cubicBezTo>
                  <a:pt x="160" y="108"/>
                  <a:pt x="153" y="120"/>
                  <a:pt x="154" y="140"/>
                </a:cubicBezTo>
                <a:cubicBezTo>
                  <a:pt x="157" y="180"/>
                  <a:pt x="177" y="198"/>
                  <a:pt x="196" y="198"/>
                </a:cubicBezTo>
                <a:close/>
                <a:moveTo>
                  <a:pt x="184" y="118"/>
                </a:moveTo>
                <a:cubicBezTo>
                  <a:pt x="188" y="114"/>
                  <a:pt x="194" y="112"/>
                  <a:pt x="196" y="112"/>
                </a:cubicBezTo>
                <a:cubicBezTo>
                  <a:pt x="197" y="112"/>
                  <a:pt x="197" y="112"/>
                  <a:pt x="197" y="112"/>
                </a:cubicBezTo>
                <a:cubicBezTo>
                  <a:pt x="198" y="112"/>
                  <a:pt x="204" y="114"/>
                  <a:pt x="209" y="118"/>
                </a:cubicBezTo>
                <a:cubicBezTo>
                  <a:pt x="213" y="123"/>
                  <a:pt x="215" y="129"/>
                  <a:pt x="214" y="138"/>
                </a:cubicBezTo>
                <a:cubicBezTo>
                  <a:pt x="212" y="162"/>
                  <a:pt x="203" y="173"/>
                  <a:pt x="197" y="173"/>
                </a:cubicBezTo>
                <a:cubicBezTo>
                  <a:pt x="196" y="173"/>
                  <a:pt x="196" y="173"/>
                  <a:pt x="196" y="173"/>
                </a:cubicBezTo>
                <a:cubicBezTo>
                  <a:pt x="190" y="173"/>
                  <a:pt x="180" y="162"/>
                  <a:pt x="179" y="138"/>
                </a:cubicBezTo>
                <a:cubicBezTo>
                  <a:pt x="178" y="129"/>
                  <a:pt x="180" y="123"/>
                  <a:pt x="184" y="118"/>
                </a:cubicBezTo>
                <a:close/>
                <a:moveTo>
                  <a:pt x="380" y="198"/>
                </a:moveTo>
                <a:cubicBezTo>
                  <a:pt x="380" y="198"/>
                  <a:pt x="380" y="198"/>
                  <a:pt x="380" y="198"/>
                </a:cubicBezTo>
                <a:cubicBezTo>
                  <a:pt x="399" y="198"/>
                  <a:pt x="419" y="180"/>
                  <a:pt x="422" y="140"/>
                </a:cubicBezTo>
                <a:cubicBezTo>
                  <a:pt x="424" y="120"/>
                  <a:pt x="417" y="108"/>
                  <a:pt x="410" y="102"/>
                </a:cubicBezTo>
                <a:cubicBezTo>
                  <a:pt x="401" y="91"/>
                  <a:pt x="388" y="88"/>
                  <a:pt x="380" y="88"/>
                </a:cubicBezTo>
                <a:cubicBezTo>
                  <a:pt x="380" y="88"/>
                  <a:pt x="380" y="88"/>
                  <a:pt x="380" y="88"/>
                </a:cubicBezTo>
                <a:cubicBezTo>
                  <a:pt x="372" y="88"/>
                  <a:pt x="359" y="91"/>
                  <a:pt x="350" y="102"/>
                </a:cubicBezTo>
                <a:cubicBezTo>
                  <a:pt x="344" y="108"/>
                  <a:pt x="337" y="120"/>
                  <a:pt x="338" y="140"/>
                </a:cubicBezTo>
                <a:cubicBezTo>
                  <a:pt x="341" y="180"/>
                  <a:pt x="361" y="198"/>
                  <a:pt x="380" y="198"/>
                </a:cubicBezTo>
                <a:close/>
                <a:moveTo>
                  <a:pt x="368" y="118"/>
                </a:moveTo>
                <a:cubicBezTo>
                  <a:pt x="372" y="114"/>
                  <a:pt x="378" y="112"/>
                  <a:pt x="380" y="112"/>
                </a:cubicBezTo>
                <a:cubicBezTo>
                  <a:pt x="380" y="112"/>
                  <a:pt x="380" y="112"/>
                  <a:pt x="380" y="112"/>
                </a:cubicBezTo>
                <a:cubicBezTo>
                  <a:pt x="382" y="112"/>
                  <a:pt x="388" y="114"/>
                  <a:pt x="392" y="118"/>
                </a:cubicBezTo>
                <a:cubicBezTo>
                  <a:pt x="397" y="123"/>
                  <a:pt x="398" y="129"/>
                  <a:pt x="398" y="138"/>
                </a:cubicBezTo>
                <a:cubicBezTo>
                  <a:pt x="396" y="162"/>
                  <a:pt x="387" y="173"/>
                  <a:pt x="380" y="173"/>
                </a:cubicBezTo>
                <a:cubicBezTo>
                  <a:pt x="380" y="173"/>
                  <a:pt x="380" y="173"/>
                  <a:pt x="380" y="173"/>
                </a:cubicBezTo>
                <a:cubicBezTo>
                  <a:pt x="374" y="173"/>
                  <a:pt x="364" y="162"/>
                  <a:pt x="362" y="138"/>
                </a:cubicBezTo>
                <a:cubicBezTo>
                  <a:pt x="362" y="129"/>
                  <a:pt x="364" y="123"/>
                  <a:pt x="368" y="11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ja-JP" altLang="en-US" sz="700">
              <a:solidFill>
                <a:schemeClr val="accent1"/>
              </a:solidFill>
            </a:endParaRPr>
          </a:p>
        </p:txBody>
      </p:sp>
      <p:sp>
        <p:nvSpPr>
          <p:cNvPr id="2" name="object 24">
            <a:extLst>
              <a:ext uri="{FF2B5EF4-FFF2-40B4-BE49-F238E27FC236}">
                <a16:creationId xmlns:a16="http://schemas.microsoft.com/office/drawing/2014/main" id="{4C5C1BE0-6814-ED81-7962-447D55F5B987}"/>
              </a:ext>
            </a:extLst>
          </p:cNvPr>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en-GB" smtClean="0"/>
              <a:pPr/>
              <a:t>27</a:t>
            </a:fld>
            <a:endParaRPr lang="en-GB"/>
          </a:p>
        </p:txBody>
      </p:sp>
      <p:sp>
        <p:nvSpPr>
          <p:cNvPr id="3" name="Rectangle 2">
            <a:extLst>
              <a:ext uri="{FF2B5EF4-FFF2-40B4-BE49-F238E27FC236}">
                <a16:creationId xmlns:a16="http://schemas.microsoft.com/office/drawing/2014/main" id="{3C51BFB5-F916-5BE2-0E6F-7E9812C79E56}"/>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grpSp>
        <p:nvGrpSpPr>
          <p:cNvPr id="4" name="Group 3">
            <a:extLst>
              <a:ext uri="{FF2B5EF4-FFF2-40B4-BE49-F238E27FC236}">
                <a16:creationId xmlns:a16="http://schemas.microsoft.com/office/drawing/2014/main" id="{1BBC90F7-45FE-5341-A1A0-E8682D73CB7D}"/>
              </a:ext>
            </a:extLst>
          </p:cNvPr>
          <p:cNvGrpSpPr/>
          <p:nvPr/>
        </p:nvGrpSpPr>
        <p:grpSpPr>
          <a:xfrm>
            <a:off x="5862538" y="132067"/>
            <a:ext cx="5886550" cy="217488"/>
            <a:chOff x="5385234" y="132067"/>
            <a:chExt cx="5886550" cy="217488"/>
          </a:xfrm>
        </p:grpSpPr>
        <p:sp>
          <p:nvSpPr>
            <p:cNvPr id="5" name="Rectangle 4">
              <a:extLst>
                <a:ext uri="{FF2B5EF4-FFF2-40B4-BE49-F238E27FC236}">
                  <a16:creationId xmlns:a16="http://schemas.microsoft.com/office/drawing/2014/main" id="{E2260977-8C1B-35F9-955D-FA6A499D00C4}"/>
                </a:ext>
              </a:extLst>
            </p:cNvPr>
            <p:cNvSpPr/>
            <p:nvPr/>
          </p:nvSpPr>
          <p:spPr>
            <a:xfrm>
              <a:off x="53852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6" name="Rectangle 5">
              <a:extLst>
                <a:ext uri="{FF2B5EF4-FFF2-40B4-BE49-F238E27FC236}">
                  <a16:creationId xmlns:a16="http://schemas.microsoft.com/office/drawing/2014/main" id="{B06FB8FB-6BE0-CB07-5758-6CEBC7908485}"/>
                </a:ext>
              </a:extLst>
            </p:cNvPr>
            <p:cNvSpPr/>
            <p:nvPr/>
          </p:nvSpPr>
          <p:spPr>
            <a:xfrm>
              <a:off x="56270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8" name="Rectangle 7">
              <a:extLst>
                <a:ext uri="{FF2B5EF4-FFF2-40B4-BE49-F238E27FC236}">
                  <a16:creationId xmlns:a16="http://schemas.microsoft.com/office/drawing/2014/main" id="{8FF7F675-0F30-D203-0581-44567E630715}"/>
                </a:ext>
              </a:extLst>
            </p:cNvPr>
            <p:cNvSpPr/>
            <p:nvPr/>
          </p:nvSpPr>
          <p:spPr>
            <a:xfrm>
              <a:off x="5868888" y="132067"/>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9" name="Rectangle 8">
              <a:extLst>
                <a:ext uri="{FF2B5EF4-FFF2-40B4-BE49-F238E27FC236}">
                  <a16:creationId xmlns:a16="http://schemas.microsoft.com/office/drawing/2014/main" id="{C60A4D5C-47CD-3421-A8D2-EC319D42BE42}"/>
                </a:ext>
              </a:extLst>
            </p:cNvPr>
            <p:cNvSpPr/>
            <p:nvPr/>
          </p:nvSpPr>
          <p:spPr>
            <a:xfrm>
              <a:off x="6352542" y="132067"/>
              <a:ext cx="4435588"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Galvenie normatīvajā regulējumā noteiktie civilās aizsardzības sistēmas darbības pamati</a:t>
              </a:r>
            </a:p>
          </p:txBody>
        </p:sp>
        <p:sp>
          <p:nvSpPr>
            <p:cNvPr id="12" name="Rectangle 11">
              <a:extLst>
                <a:ext uri="{FF2B5EF4-FFF2-40B4-BE49-F238E27FC236}">
                  <a16:creationId xmlns:a16="http://schemas.microsoft.com/office/drawing/2014/main" id="{3C748488-EB8A-F82F-2878-43696CDA49E3}"/>
                </a:ext>
              </a:extLst>
            </p:cNvPr>
            <p:cNvSpPr/>
            <p:nvPr/>
          </p:nvSpPr>
          <p:spPr>
            <a:xfrm>
              <a:off x="6110715"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effectLst/>
                  <a:uLnTx/>
                  <a:uFillTx/>
                  <a:ea typeface="Georgia"/>
                  <a:cs typeface="Georgia"/>
                  <a:sym typeface="Georgia"/>
                </a:rPr>
                <a:t>3</a:t>
              </a:r>
              <a:r>
                <a:rPr kumimoji="0" lang="lv-LV" sz="800" b="1" i="0" u="none" strike="noStrike" kern="0" cap="none" spc="0" normalizeH="0" baseline="0">
                  <a:ln>
                    <a:noFill/>
                  </a:ln>
                  <a:effectLst/>
                  <a:uLnTx/>
                  <a:uFillTx/>
                  <a:ea typeface="Georgia"/>
                  <a:cs typeface="Georgia"/>
                  <a:sym typeface="Georgia"/>
                </a:rPr>
                <a:t>.4</a:t>
              </a:r>
            </a:p>
          </p:txBody>
        </p:sp>
        <p:sp>
          <p:nvSpPr>
            <p:cNvPr id="13" name="Rectangle 12">
              <a:extLst>
                <a:ext uri="{FF2B5EF4-FFF2-40B4-BE49-F238E27FC236}">
                  <a16:creationId xmlns:a16="http://schemas.microsoft.com/office/drawing/2014/main" id="{8C5BD8FB-BBFF-FA41-8AC6-912BBA923D39}"/>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5" name="Rectangle 14">
              <a:extLst>
                <a:ext uri="{FF2B5EF4-FFF2-40B4-BE49-F238E27FC236}">
                  <a16:creationId xmlns:a16="http://schemas.microsoft.com/office/drawing/2014/main" id="{716CE431-6665-033E-8C32-B8276E1664C4}"/>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27312293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55">
            <a:extLst>
              <a:ext uri="{FF2B5EF4-FFF2-40B4-BE49-F238E27FC236}">
                <a16:creationId xmlns:a16="http://schemas.microsoft.com/office/drawing/2014/main" id="{DC123D3F-8291-84F2-B48E-02E31E278036}"/>
              </a:ext>
            </a:extLst>
          </p:cNvPr>
          <p:cNvPicPr>
            <a:picLocks noChangeAspect="1"/>
          </p:cNvPicPr>
          <p:nvPr/>
        </p:nvPicPr>
        <p:blipFill rotWithShape="1">
          <a:blip r:embed="rId3"/>
          <a:srcRect l="22964" r="22964"/>
          <a:stretch/>
        </p:blipFill>
        <p:spPr>
          <a:xfrm>
            <a:off x="442913" y="1819274"/>
            <a:ext cx="3530600" cy="4352925"/>
          </a:xfrm>
          <a:prstGeom prst="rect">
            <a:avLst/>
          </a:prstGeom>
        </p:spPr>
      </p:pic>
      <p:sp>
        <p:nvSpPr>
          <p:cNvPr id="20" name="Rectangle 19">
            <a:extLst>
              <a:ext uri="{FF2B5EF4-FFF2-40B4-BE49-F238E27FC236}">
                <a16:creationId xmlns:a16="http://schemas.microsoft.com/office/drawing/2014/main" id="{9E37260E-4A2E-237C-717D-AABF4DF78E82}"/>
              </a:ext>
            </a:extLst>
          </p:cNvPr>
          <p:cNvSpPr/>
          <p:nvPr/>
        </p:nvSpPr>
        <p:spPr>
          <a:xfrm>
            <a:off x="5007196" y="2504729"/>
            <a:ext cx="6740303" cy="792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valsts un reģionāla mēroga katastrofās, </a:t>
            </a:r>
          </a:p>
        </p:txBody>
      </p:sp>
      <p:sp>
        <p:nvSpPr>
          <p:cNvPr id="22" name="Rectangle 21">
            <a:extLst>
              <a:ext uri="{FF2B5EF4-FFF2-40B4-BE49-F238E27FC236}">
                <a16:creationId xmlns:a16="http://schemas.microsoft.com/office/drawing/2014/main" id="{4F15A08B-341B-83AB-C698-02B91A85BB91}"/>
              </a:ext>
            </a:extLst>
          </p:cNvPr>
          <p:cNvSpPr/>
          <p:nvPr/>
        </p:nvSpPr>
        <p:spPr>
          <a:xfrm>
            <a:off x="5007196" y="3463219"/>
            <a:ext cx="6740303" cy="792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katastrofas draudu gadījumā, </a:t>
            </a:r>
          </a:p>
        </p:txBody>
      </p:sp>
      <p:sp>
        <p:nvSpPr>
          <p:cNvPr id="23" name="Rectangle 22">
            <a:extLst>
              <a:ext uri="{FF2B5EF4-FFF2-40B4-BE49-F238E27FC236}">
                <a16:creationId xmlns:a16="http://schemas.microsoft.com/office/drawing/2014/main" id="{05CA1F69-6BBB-7AE7-1C27-600330A2C998}"/>
              </a:ext>
            </a:extLst>
          </p:cNvPr>
          <p:cNvSpPr/>
          <p:nvPr/>
        </p:nvSpPr>
        <p:spPr>
          <a:xfrm>
            <a:off x="5007196" y="4421709"/>
            <a:ext cx="6740303" cy="792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kara, </a:t>
            </a:r>
          </a:p>
        </p:txBody>
      </p:sp>
      <p:sp>
        <p:nvSpPr>
          <p:cNvPr id="24" name="Rectangle 23">
            <a:extLst>
              <a:ext uri="{FF2B5EF4-FFF2-40B4-BE49-F238E27FC236}">
                <a16:creationId xmlns:a16="http://schemas.microsoft.com/office/drawing/2014/main" id="{E9643F06-BFBA-83AC-3FEE-1823301E5097}"/>
              </a:ext>
            </a:extLst>
          </p:cNvPr>
          <p:cNvSpPr/>
          <p:nvPr/>
        </p:nvSpPr>
        <p:spPr>
          <a:xfrm>
            <a:off x="5007196" y="5380200"/>
            <a:ext cx="6740303" cy="792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militāra iebrukuma vai to draudu gadījumā.</a:t>
            </a:r>
          </a:p>
        </p:txBody>
      </p:sp>
      <p:grpSp>
        <p:nvGrpSpPr>
          <p:cNvPr id="38" name="Group 37">
            <a:extLst>
              <a:ext uri="{FF2B5EF4-FFF2-40B4-BE49-F238E27FC236}">
                <a16:creationId xmlns:a16="http://schemas.microsoft.com/office/drawing/2014/main" id="{9E389FCD-2D09-2C4C-F3A9-F5E02E0C9371}"/>
              </a:ext>
            </a:extLst>
          </p:cNvPr>
          <p:cNvGrpSpPr/>
          <p:nvPr/>
        </p:nvGrpSpPr>
        <p:grpSpPr>
          <a:xfrm>
            <a:off x="4327525" y="2506663"/>
            <a:ext cx="576000" cy="792163"/>
            <a:chOff x="441326" y="2506663"/>
            <a:chExt cx="576000" cy="792163"/>
          </a:xfrm>
        </p:grpSpPr>
        <p:sp>
          <p:nvSpPr>
            <p:cNvPr id="26" name="Rectangle 25">
              <a:extLst>
                <a:ext uri="{FF2B5EF4-FFF2-40B4-BE49-F238E27FC236}">
                  <a16:creationId xmlns:a16="http://schemas.microsoft.com/office/drawing/2014/main" id="{99012F6C-7A3C-5071-6733-10B80BA18197}"/>
                </a:ext>
              </a:extLst>
            </p:cNvPr>
            <p:cNvSpPr/>
            <p:nvPr/>
          </p:nvSpPr>
          <p:spPr>
            <a:xfrm>
              <a:off x="441326" y="2506663"/>
              <a:ext cx="576000" cy="7921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27" name="L-Shape 26">
              <a:extLst>
                <a:ext uri="{FF2B5EF4-FFF2-40B4-BE49-F238E27FC236}">
                  <a16:creationId xmlns:a16="http://schemas.microsoft.com/office/drawing/2014/main" id="{81904B36-FE59-B4EC-D43C-0FB0ACA94E65}"/>
                </a:ext>
              </a:extLst>
            </p:cNvPr>
            <p:cNvSpPr/>
            <p:nvPr/>
          </p:nvSpPr>
          <p:spPr>
            <a:xfrm rot="13500000">
              <a:off x="580626" y="2782199"/>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63490" name="Title 1">
            <a:extLst>
              <a:ext uri="{FF2B5EF4-FFF2-40B4-BE49-F238E27FC236}">
                <a16:creationId xmlns:a16="http://schemas.microsoft.com/office/drawing/2014/main" id="{80D7E509-D312-0E3E-6E10-105079AB376F}"/>
              </a:ext>
            </a:extLst>
          </p:cNvPr>
          <p:cNvSpPr>
            <a:spLocks noGrp="1"/>
          </p:cNvSpPr>
          <p:nvPr>
            <p:ph type="title"/>
          </p:nvPr>
        </p:nvSpPr>
        <p:spPr>
          <a:xfrm>
            <a:off x="442913" y="432001"/>
            <a:ext cx="11306175" cy="1387274"/>
          </a:xfrm>
        </p:spPr>
        <p:txBody>
          <a:bodyPr vert="horz">
            <a:normAutofit/>
          </a:bodyPr>
          <a:lstStyle/>
          <a:p>
            <a:r>
              <a:rPr lang="lv-LV" altLang="lv-LV" dirty="0"/>
              <a:t>Civilās aizsardzības operacionālās vadības centra uzdevumi</a:t>
            </a:r>
            <a:endParaRPr lang="en-US" dirty="0"/>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fld id="{A9DEB5B7-0CCF-447A-91D6-F7DB098D19F7}" type="slidenum">
              <a:rPr lang="lv-LV" altLang="en-US" noProof="0"/>
              <a:pPr lvl="0"/>
              <a:t>28</a:t>
            </a:fld>
            <a:endParaRPr lang="lv-LV" altLang="en-US" noProof="0"/>
          </a:p>
        </p:txBody>
      </p:sp>
      <p:sp>
        <p:nvSpPr>
          <p:cNvPr id="5" name="Rectangle 4">
            <a:extLst>
              <a:ext uri="{FF2B5EF4-FFF2-40B4-BE49-F238E27FC236}">
                <a16:creationId xmlns:a16="http://schemas.microsoft.com/office/drawing/2014/main" id="{59E0BC62-C563-1ABD-2B52-C1D580548F2A}"/>
              </a:ext>
            </a:extLst>
          </p:cNvPr>
          <p:cNvSpPr/>
          <p:nvPr/>
        </p:nvSpPr>
        <p:spPr>
          <a:xfrm>
            <a:off x="4327525" y="1819275"/>
            <a:ext cx="7419974" cy="576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b="1"/>
              <a:t>Koordinēt valsts civilās aizsardzības sistēmas darbību:</a:t>
            </a:r>
          </a:p>
        </p:txBody>
      </p:sp>
      <p:sp>
        <p:nvSpPr>
          <p:cNvPr id="7" name="Rectangle 6">
            <a:extLst>
              <a:ext uri="{FF2B5EF4-FFF2-40B4-BE49-F238E27FC236}">
                <a16:creationId xmlns:a16="http://schemas.microsoft.com/office/drawing/2014/main" id="{2408AF45-B07A-C4F5-E222-677CFFCAE3E8}"/>
              </a:ext>
            </a:extLst>
          </p:cNvPr>
          <p:cNvSpPr/>
          <p:nvPr/>
        </p:nvSpPr>
        <p:spPr>
          <a:xfrm>
            <a:off x="11171499" y="1819275"/>
            <a:ext cx="576000" cy="576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8" name="Rectangle 7">
            <a:extLst>
              <a:ext uri="{FF2B5EF4-FFF2-40B4-BE49-F238E27FC236}">
                <a16:creationId xmlns:a16="http://schemas.microsoft.com/office/drawing/2014/main" id="{51B62037-B422-D9BC-4FBC-E63BBACC04AB}"/>
              </a:ext>
            </a:extLst>
          </p:cNvPr>
          <p:cNvSpPr/>
          <p:nvPr/>
        </p:nvSpPr>
        <p:spPr>
          <a:xfrm>
            <a:off x="11099499" y="1819275"/>
            <a:ext cx="72000" cy="576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nvGrpSpPr>
          <p:cNvPr id="39" name="Group 38">
            <a:extLst>
              <a:ext uri="{FF2B5EF4-FFF2-40B4-BE49-F238E27FC236}">
                <a16:creationId xmlns:a16="http://schemas.microsoft.com/office/drawing/2014/main" id="{13E69BB8-0693-157A-8563-99946ACCB70B}"/>
              </a:ext>
            </a:extLst>
          </p:cNvPr>
          <p:cNvGrpSpPr/>
          <p:nvPr/>
        </p:nvGrpSpPr>
        <p:grpSpPr>
          <a:xfrm>
            <a:off x="4327525" y="3464454"/>
            <a:ext cx="576000" cy="792163"/>
            <a:chOff x="441326" y="2506663"/>
            <a:chExt cx="576000" cy="792163"/>
          </a:xfrm>
        </p:grpSpPr>
        <p:sp>
          <p:nvSpPr>
            <p:cNvPr id="40" name="Rectangle 39">
              <a:extLst>
                <a:ext uri="{FF2B5EF4-FFF2-40B4-BE49-F238E27FC236}">
                  <a16:creationId xmlns:a16="http://schemas.microsoft.com/office/drawing/2014/main" id="{78B8A44B-2AAF-414C-09F5-AD3373E86AE7}"/>
                </a:ext>
              </a:extLst>
            </p:cNvPr>
            <p:cNvSpPr/>
            <p:nvPr/>
          </p:nvSpPr>
          <p:spPr>
            <a:xfrm>
              <a:off x="441326" y="2506663"/>
              <a:ext cx="576000" cy="7921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1" name="L-Shape 40">
              <a:extLst>
                <a:ext uri="{FF2B5EF4-FFF2-40B4-BE49-F238E27FC236}">
                  <a16:creationId xmlns:a16="http://schemas.microsoft.com/office/drawing/2014/main" id="{A5CD25BD-47BA-5581-F321-80F098C3097E}"/>
                </a:ext>
              </a:extLst>
            </p:cNvPr>
            <p:cNvSpPr/>
            <p:nvPr/>
          </p:nvSpPr>
          <p:spPr>
            <a:xfrm rot="13500000">
              <a:off x="580626" y="2782199"/>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2" name="Group 41">
            <a:extLst>
              <a:ext uri="{FF2B5EF4-FFF2-40B4-BE49-F238E27FC236}">
                <a16:creationId xmlns:a16="http://schemas.microsoft.com/office/drawing/2014/main" id="{A4CA4AD9-995C-BC85-6C50-F7110CC6A28A}"/>
              </a:ext>
            </a:extLst>
          </p:cNvPr>
          <p:cNvGrpSpPr/>
          <p:nvPr/>
        </p:nvGrpSpPr>
        <p:grpSpPr>
          <a:xfrm>
            <a:off x="4327525" y="4422245"/>
            <a:ext cx="576000" cy="792163"/>
            <a:chOff x="441326" y="2506663"/>
            <a:chExt cx="576000" cy="792163"/>
          </a:xfrm>
        </p:grpSpPr>
        <p:sp>
          <p:nvSpPr>
            <p:cNvPr id="43" name="Rectangle 42">
              <a:extLst>
                <a:ext uri="{FF2B5EF4-FFF2-40B4-BE49-F238E27FC236}">
                  <a16:creationId xmlns:a16="http://schemas.microsoft.com/office/drawing/2014/main" id="{1EEE2FBF-3553-962F-24F7-B50911C799FA}"/>
                </a:ext>
              </a:extLst>
            </p:cNvPr>
            <p:cNvSpPr/>
            <p:nvPr/>
          </p:nvSpPr>
          <p:spPr>
            <a:xfrm>
              <a:off x="441326" y="2506663"/>
              <a:ext cx="576000" cy="7921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4" name="L-Shape 43">
              <a:extLst>
                <a:ext uri="{FF2B5EF4-FFF2-40B4-BE49-F238E27FC236}">
                  <a16:creationId xmlns:a16="http://schemas.microsoft.com/office/drawing/2014/main" id="{42164CCF-0F0B-2B2E-BE50-1F6CEB1F96CC}"/>
                </a:ext>
              </a:extLst>
            </p:cNvPr>
            <p:cNvSpPr/>
            <p:nvPr/>
          </p:nvSpPr>
          <p:spPr>
            <a:xfrm rot="13500000">
              <a:off x="580626" y="2782199"/>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5" name="Group 44">
            <a:extLst>
              <a:ext uri="{FF2B5EF4-FFF2-40B4-BE49-F238E27FC236}">
                <a16:creationId xmlns:a16="http://schemas.microsoft.com/office/drawing/2014/main" id="{90501613-C9C1-2796-1FE2-1AC60E0CC26D}"/>
              </a:ext>
            </a:extLst>
          </p:cNvPr>
          <p:cNvGrpSpPr/>
          <p:nvPr/>
        </p:nvGrpSpPr>
        <p:grpSpPr>
          <a:xfrm>
            <a:off x="4327525" y="5380037"/>
            <a:ext cx="576000" cy="792163"/>
            <a:chOff x="441326" y="2506663"/>
            <a:chExt cx="576000" cy="792163"/>
          </a:xfrm>
        </p:grpSpPr>
        <p:sp>
          <p:nvSpPr>
            <p:cNvPr id="46" name="Rectangle 45">
              <a:extLst>
                <a:ext uri="{FF2B5EF4-FFF2-40B4-BE49-F238E27FC236}">
                  <a16:creationId xmlns:a16="http://schemas.microsoft.com/office/drawing/2014/main" id="{4B2E6CA2-6B82-135E-C316-107E7BD89EB2}"/>
                </a:ext>
              </a:extLst>
            </p:cNvPr>
            <p:cNvSpPr/>
            <p:nvPr/>
          </p:nvSpPr>
          <p:spPr>
            <a:xfrm>
              <a:off x="441326" y="2506663"/>
              <a:ext cx="576000" cy="7921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7" name="L-Shape 46">
              <a:extLst>
                <a:ext uri="{FF2B5EF4-FFF2-40B4-BE49-F238E27FC236}">
                  <a16:creationId xmlns:a16="http://schemas.microsoft.com/office/drawing/2014/main" id="{FEC6FB97-817B-9E56-112D-81C73E9C7E69}"/>
                </a:ext>
              </a:extLst>
            </p:cNvPr>
            <p:cNvSpPr/>
            <p:nvPr/>
          </p:nvSpPr>
          <p:spPr>
            <a:xfrm rot="13500000">
              <a:off x="580626" y="2782199"/>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48" name="Rectangle 47">
            <a:extLst>
              <a:ext uri="{FF2B5EF4-FFF2-40B4-BE49-F238E27FC236}">
                <a16:creationId xmlns:a16="http://schemas.microsoft.com/office/drawing/2014/main" id="{E427FBA8-D801-1663-212D-92C41E2A1DD0}"/>
              </a:ext>
            </a:extLst>
          </p:cNvPr>
          <p:cNvSpPr/>
          <p:nvPr/>
        </p:nvSpPr>
        <p:spPr>
          <a:xfrm rot="5400000">
            <a:off x="2172494" y="4371181"/>
            <a:ext cx="71438" cy="35306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nvGrpSpPr>
          <p:cNvPr id="57" name="Google Shape;738;p79">
            <a:extLst>
              <a:ext uri="{FF2B5EF4-FFF2-40B4-BE49-F238E27FC236}">
                <a16:creationId xmlns:a16="http://schemas.microsoft.com/office/drawing/2014/main" id="{FE9C66E0-222F-F2FE-C5DE-C97F7DA8988D}"/>
              </a:ext>
            </a:extLst>
          </p:cNvPr>
          <p:cNvGrpSpPr/>
          <p:nvPr/>
        </p:nvGrpSpPr>
        <p:grpSpPr>
          <a:xfrm>
            <a:off x="11279499" y="1927275"/>
            <a:ext cx="360000" cy="360000"/>
            <a:chOff x="2538910" y="4634724"/>
            <a:chExt cx="457200" cy="457200"/>
          </a:xfrm>
          <a:solidFill>
            <a:schemeClr val="bg1"/>
          </a:solidFill>
        </p:grpSpPr>
        <p:sp>
          <p:nvSpPr>
            <p:cNvPr id="58" name="Google Shape;739;p79">
              <a:extLst>
                <a:ext uri="{FF2B5EF4-FFF2-40B4-BE49-F238E27FC236}">
                  <a16:creationId xmlns:a16="http://schemas.microsoft.com/office/drawing/2014/main" id="{0BEF674A-5D57-8606-4DDC-CD969390B3F7}"/>
                </a:ext>
              </a:extLst>
            </p:cNvPr>
            <p:cNvSpPr/>
            <p:nvPr/>
          </p:nvSpPr>
          <p:spPr>
            <a:xfrm>
              <a:off x="2538910" y="4634724"/>
              <a:ext cx="457200" cy="457200"/>
            </a:xfrm>
            <a:custGeom>
              <a:avLst/>
              <a:gdLst/>
              <a:ahLst/>
              <a:cxnLst/>
              <a:rect l="l" t="t" r="r" b="b"/>
              <a:pathLst>
                <a:path w="457200" h="457200" extrusionOk="0">
                  <a:moveTo>
                    <a:pt x="0" y="0"/>
                  </a:moveTo>
                  <a:lnTo>
                    <a:pt x="0" y="457200"/>
                  </a:lnTo>
                  <a:lnTo>
                    <a:pt x="457200" y="457200"/>
                  </a:lnTo>
                  <a:lnTo>
                    <a:pt x="457200" y="0"/>
                  </a:lnTo>
                  <a:close/>
                  <a:moveTo>
                    <a:pt x="437706" y="437706"/>
                  </a:moveTo>
                  <a:lnTo>
                    <a:pt x="19495" y="437706"/>
                  </a:lnTo>
                  <a:lnTo>
                    <a:pt x="19495" y="19495"/>
                  </a:lnTo>
                  <a:lnTo>
                    <a:pt x="437706" y="19495"/>
                  </a:ln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accent1"/>
                </a:solidFill>
                <a:latin typeface="Arial"/>
                <a:ea typeface="Arial"/>
                <a:cs typeface="Arial"/>
                <a:sym typeface="Arial"/>
              </a:endParaRPr>
            </a:p>
          </p:txBody>
        </p:sp>
        <p:sp>
          <p:nvSpPr>
            <p:cNvPr id="59" name="Google Shape;740;p79">
              <a:extLst>
                <a:ext uri="{FF2B5EF4-FFF2-40B4-BE49-F238E27FC236}">
                  <a16:creationId xmlns:a16="http://schemas.microsoft.com/office/drawing/2014/main" id="{5A84B8DE-559A-5EFC-FA1E-31C2BE36EB7D}"/>
                </a:ext>
              </a:extLst>
            </p:cNvPr>
            <p:cNvSpPr/>
            <p:nvPr/>
          </p:nvSpPr>
          <p:spPr>
            <a:xfrm>
              <a:off x="2712709" y="4812904"/>
              <a:ext cx="110204" cy="116520"/>
            </a:xfrm>
            <a:custGeom>
              <a:avLst/>
              <a:gdLst/>
              <a:ahLst/>
              <a:cxnLst/>
              <a:rect l="l" t="t" r="r" b="b"/>
              <a:pathLst>
                <a:path w="110204" h="116520" extrusionOk="0">
                  <a:moveTo>
                    <a:pt x="7175" y="86392"/>
                  </a:moveTo>
                  <a:cubicBezTo>
                    <a:pt x="19809" y="112791"/>
                    <a:pt x="51450" y="123950"/>
                    <a:pt x="77849" y="111317"/>
                  </a:cubicBezTo>
                  <a:cubicBezTo>
                    <a:pt x="88759" y="106097"/>
                    <a:pt x="97554" y="97301"/>
                    <a:pt x="102775" y="86392"/>
                  </a:cubicBezTo>
                  <a:lnTo>
                    <a:pt x="102775" y="86392"/>
                  </a:lnTo>
                  <a:lnTo>
                    <a:pt x="83503" y="77153"/>
                  </a:lnTo>
                  <a:cubicBezTo>
                    <a:pt x="75859" y="92934"/>
                    <a:pt x="56870" y="99531"/>
                    <a:pt x="41088" y="91888"/>
                  </a:cubicBezTo>
                  <a:cubicBezTo>
                    <a:pt x="34658" y="88774"/>
                    <a:pt x="29467" y="83582"/>
                    <a:pt x="26352" y="77153"/>
                  </a:cubicBezTo>
                  <a:close/>
                  <a:moveTo>
                    <a:pt x="94329" y="0"/>
                  </a:moveTo>
                  <a:cubicBezTo>
                    <a:pt x="85562" y="0"/>
                    <a:pt x="78454" y="7108"/>
                    <a:pt x="78454" y="15875"/>
                  </a:cubicBezTo>
                  <a:cubicBezTo>
                    <a:pt x="78454" y="24642"/>
                    <a:pt x="85562" y="31750"/>
                    <a:pt x="94329" y="31750"/>
                  </a:cubicBezTo>
                  <a:cubicBezTo>
                    <a:pt x="103097" y="31750"/>
                    <a:pt x="110204" y="24642"/>
                    <a:pt x="110204" y="15875"/>
                  </a:cubicBezTo>
                  <a:cubicBezTo>
                    <a:pt x="110204" y="7108"/>
                    <a:pt x="103097" y="0"/>
                    <a:pt x="94329" y="0"/>
                  </a:cubicBezTo>
                  <a:close/>
                  <a:moveTo>
                    <a:pt x="15875" y="0"/>
                  </a:moveTo>
                  <a:cubicBezTo>
                    <a:pt x="7108" y="0"/>
                    <a:pt x="0" y="7108"/>
                    <a:pt x="0" y="15875"/>
                  </a:cubicBezTo>
                  <a:cubicBezTo>
                    <a:pt x="0" y="24642"/>
                    <a:pt x="7108" y="31750"/>
                    <a:pt x="15875" y="31750"/>
                  </a:cubicBezTo>
                  <a:cubicBezTo>
                    <a:pt x="24642" y="31750"/>
                    <a:pt x="31750" y="24642"/>
                    <a:pt x="31750" y="15875"/>
                  </a:cubicBezTo>
                  <a:cubicBezTo>
                    <a:pt x="31750" y="7108"/>
                    <a:pt x="24642" y="0"/>
                    <a:pt x="15875" y="0"/>
                  </a:cubicBez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accent1"/>
                </a:solidFill>
                <a:latin typeface="Arial"/>
                <a:ea typeface="Arial"/>
                <a:cs typeface="Arial"/>
                <a:sym typeface="Arial"/>
              </a:endParaRPr>
            </a:p>
          </p:txBody>
        </p:sp>
        <p:sp>
          <p:nvSpPr>
            <p:cNvPr id="60" name="Google Shape;741;p79">
              <a:extLst>
                <a:ext uri="{FF2B5EF4-FFF2-40B4-BE49-F238E27FC236}">
                  <a16:creationId xmlns:a16="http://schemas.microsoft.com/office/drawing/2014/main" id="{B479609E-1A70-0328-CEF2-329607BA3071}"/>
                </a:ext>
              </a:extLst>
            </p:cNvPr>
            <p:cNvSpPr/>
            <p:nvPr/>
          </p:nvSpPr>
          <p:spPr>
            <a:xfrm>
              <a:off x="2619237" y="4691874"/>
              <a:ext cx="298291" cy="337375"/>
            </a:xfrm>
            <a:custGeom>
              <a:avLst/>
              <a:gdLst/>
              <a:ahLst/>
              <a:cxnLst/>
              <a:rect l="l" t="t" r="r" b="b"/>
              <a:pathLst>
                <a:path w="298291" h="337375" extrusionOk="0">
                  <a:moveTo>
                    <a:pt x="284353" y="122746"/>
                  </a:moveTo>
                  <a:lnTo>
                    <a:pt x="271431" y="122746"/>
                  </a:lnTo>
                  <a:lnTo>
                    <a:pt x="271431" y="116396"/>
                  </a:lnTo>
                  <a:cubicBezTo>
                    <a:pt x="271240" y="52192"/>
                    <a:pt x="219239" y="192"/>
                    <a:pt x="155035" y="0"/>
                  </a:cubicBezTo>
                  <a:lnTo>
                    <a:pt x="142113" y="0"/>
                  </a:lnTo>
                  <a:cubicBezTo>
                    <a:pt x="77946" y="191"/>
                    <a:pt x="25962" y="52133"/>
                    <a:pt x="25718" y="116300"/>
                  </a:cubicBezTo>
                  <a:lnTo>
                    <a:pt x="25718" y="122650"/>
                  </a:lnTo>
                  <a:lnTo>
                    <a:pt x="0" y="122650"/>
                  </a:lnTo>
                  <a:lnTo>
                    <a:pt x="0" y="215678"/>
                  </a:lnTo>
                  <a:lnTo>
                    <a:pt x="47181" y="215678"/>
                  </a:lnTo>
                  <a:lnTo>
                    <a:pt x="47181" y="116300"/>
                  </a:lnTo>
                  <a:cubicBezTo>
                    <a:pt x="47337" y="63931"/>
                    <a:pt x="89743" y="21510"/>
                    <a:pt x="142113" y="21336"/>
                  </a:cubicBezTo>
                  <a:lnTo>
                    <a:pt x="155035" y="21336"/>
                  </a:lnTo>
                  <a:cubicBezTo>
                    <a:pt x="207368" y="21563"/>
                    <a:pt x="249717" y="63967"/>
                    <a:pt x="249873" y="116300"/>
                  </a:cubicBezTo>
                  <a:lnTo>
                    <a:pt x="249873" y="204343"/>
                  </a:lnTo>
                  <a:cubicBezTo>
                    <a:pt x="249901" y="229526"/>
                    <a:pt x="239849" y="253672"/>
                    <a:pt x="221964" y="271399"/>
                  </a:cubicBezTo>
                  <a:cubicBezTo>
                    <a:pt x="208197" y="285115"/>
                    <a:pt x="190576" y="294307"/>
                    <a:pt x="171450" y="297752"/>
                  </a:cubicBezTo>
                  <a:lnTo>
                    <a:pt x="171450" y="289243"/>
                  </a:lnTo>
                  <a:lnTo>
                    <a:pt x="123381" y="289243"/>
                  </a:lnTo>
                  <a:lnTo>
                    <a:pt x="123381" y="337376"/>
                  </a:lnTo>
                  <a:lnTo>
                    <a:pt x="171545" y="337376"/>
                  </a:lnTo>
                  <a:lnTo>
                    <a:pt x="171545" y="320040"/>
                  </a:lnTo>
                  <a:lnTo>
                    <a:pt x="171545" y="320040"/>
                  </a:lnTo>
                  <a:lnTo>
                    <a:pt x="171545" y="319532"/>
                  </a:lnTo>
                  <a:lnTo>
                    <a:pt x="172053" y="319532"/>
                  </a:lnTo>
                  <a:cubicBezTo>
                    <a:pt x="224508" y="311525"/>
                    <a:pt x="264995" y="269199"/>
                    <a:pt x="270669" y="216440"/>
                  </a:cubicBezTo>
                  <a:lnTo>
                    <a:pt x="270669" y="215741"/>
                  </a:lnTo>
                  <a:lnTo>
                    <a:pt x="298291" y="215741"/>
                  </a:lnTo>
                  <a:lnTo>
                    <a:pt x="298291" y="122746"/>
                  </a:ln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accent1"/>
                </a:solidFill>
                <a:latin typeface="Arial"/>
                <a:ea typeface="Arial"/>
                <a:cs typeface="Arial"/>
                <a:sym typeface="Arial"/>
              </a:endParaRPr>
            </a:p>
          </p:txBody>
        </p:sp>
      </p:grpSp>
      <p:sp>
        <p:nvSpPr>
          <p:cNvPr id="2" name="Rectangle 1">
            <a:extLst>
              <a:ext uri="{FF2B5EF4-FFF2-40B4-BE49-F238E27FC236}">
                <a16:creationId xmlns:a16="http://schemas.microsoft.com/office/drawing/2014/main" id="{5E819559-CA8D-76F9-8402-D2EB38AA36E5}"/>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grpSp>
        <p:nvGrpSpPr>
          <p:cNvPr id="3" name="Group 2">
            <a:extLst>
              <a:ext uri="{FF2B5EF4-FFF2-40B4-BE49-F238E27FC236}">
                <a16:creationId xmlns:a16="http://schemas.microsoft.com/office/drawing/2014/main" id="{56DC0F92-61BB-1851-106C-EC75957919AE}"/>
              </a:ext>
            </a:extLst>
          </p:cNvPr>
          <p:cNvGrpSpPr/>
          <p:nvPr/>
        </p:nvGrpSpPr>
        <p:grpSpPr>
          <a:xfrm>
            <a:off x="5862538" y="132067"/>
            <a:ext cx="5886550" cy="217488"/>
            <a:chOff x="5385234" y="132067"/>
            <a:chExt cx="5886550" cy="217488"/>
          </a:xfrm>
        </p:grpSpPr>
        <p:sp>
          <p:nvSpPr>
            <p:cNvPr id="6" name="Rectangle 5">
              <a:extLst>
                <a:ext uri="{FF2B5EF4-FFF2-40B4-BE49-F238E27FC236}">
                  <a16:creationId xmlns:a16="http://schemas.microsoft.com/office/drawing/2014/main" id="{A4052F70-1926-D713-45D1-24ACCF04A55A}"/>
                </a:ext>
              </a:extLst>
            </p:cNvPr>
            <p:cNvSpPr/>
            <p:nvPr/>
          </p:nvSpPr>
          <p:spPr>
            <a:xfrm>
              <a:off x="53852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9" name="Rectangle 8">
              <a:extLst>
                <a:ext uri="{FF2B5EF4-FFF2-40B4-BE49-F238E27FC236}">
                  <a16:creationId xmlns:a16="http://schemas.microsoft.com/office/drawing/2014/main" id="{4BD9A6D4-9939-15E1-73F4-E10D599713CE}"/>
                </a:ext>
              </a:extLst>
            </p:cNvPr>
            <p:cNvSpPr/>
            <p:nvPr/>
          </p:nvSpPr>
          <p:spPr>
            <a:xfrm>
              <a:off x="56270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10" name="Rectangle 9">
              <a:extLst>
                <a:ext uri="{FF2B5EF4-FFF2-40B4-BE49-F238E27FC236}">
                  <a16:creationId xmlns:a16="http://schemas.microsoft.com/office/drawing/2014/main" id="{73DBF241-2580-3517-FC15-0F3EEE447DE2}"/>
                </a:ext>
              </a:extLst>
            </p:cNvPr>
            <p:cNvSpPr/>
            <p:nvPr/>
          </p:nvSpPr>
          <p:spPr>
            <a:xfrm>
              <a:off x="5868888" y="132067"/>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1" name="Rectangle 10">
              <a:extLst>
                <a:ext uri="{FF2B5EF4-FFF2-40B4-BE49-F238E27FC236}">
                  <a16:creationId xmlns:a16="http://schemas.microsoft.com/office/drawing/2014/main" id="{F4074E0D-D776-7765-79E9-31B2018F8CF9}"/>
                </a:ext>
              </a:extLst>
            </p:cNvPr>
            <p:cNvSpPr/>
            <p:nvPr/>
          </p:nvSpPr>
          <p:spPr>
            <a:xfrm>
              <a:off x="6352542" y="132067"/>
              <a:ext cx="4435588"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Galvenie normatīvajā regulējumā noteiktie civilās aizsardzības sistēmas darbības pamati</a:t>
              </a:r>
            </a:p>
          </p:txBody>
        </p:sp>
        <p:sp>
          <p:nvSpPr>
            <p:cNvPr id="12" name="Rectangle 11">
              <a:extLst>
                <a:ext uri="{FF2B5EF4-FFF2-40B4-BE49-F238E27FC236}">
                  <a16:creationId xmlns:a16="http://schemas.microsoft.com/office/drawing/2014/main" id="{9EC89F6A-37B2-BB9C-2B95-40AC786BE915}"/>
                </a:ext>
              </a:extLst>
            </p:cNvPr>
            <p:cNvSpPr/>
            <p:nvPr/>
          </p:nvSpPr>
          <p:spPr>
            <a:xfrm>
              <a:off x="6110715"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effectLst/>
                  <a:uLnTx/>
                  <a:uFillTx/>
                  <a:ea typeface="Georgia"/>
                  <a:cs typeface="Georgia"/>
                  <a:sym typeface="Georgia"/>
                </a:rPr>
                <a:t>3</a:t>
              </a:r>
              <a:r>
                <a:rPr kumimoji="0" lang="lv-LV" sz="800" b="1" i="0" u="none" strike="noStrike" kern="0" cap="none" spc="0" normalizeH="0" baseline="0">
                  <a:ln>
                    <a:noFill/>
                  </a:ln>
                  <a:effectLst/>
                  <a:uLnTx/>
                  <a:uFillTx/>
                  <a:ea typeface="Georgia"/>
                  <a:cs typeface="Georgia"/>
                  <a:sym typeface="Georgia"/>
                </a:rPr>
                <a:t>.4</a:t>
              </a:r>
            </a:p>
          </p:txBody>
        </p:sp>
        <p:sp>
          <p:nvSpPr>
            <p:cNvPr id="13" name="Rectangle 12">
              <a:extLst>
                <a:ext uri="{FF2B5EF4-FFF2-40B4-BE49-F238E27FC236}">
                  <a16:creationId xmlns:a16="http://schemas.microsoft.com/office/drawing/2014/main" id="{4293A198-48FE-805A-09E4-292BAF1C0377}"/>
                </a:ext>
              </a:extLst>
            </p:cNvPr>
            <p:cNvSpPr/>
            <p:nvPr/>
          </p:nvSpPr>
          <p:spPr>
            <a:xfrm>
              <a:off x="1081395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4" name="Rectangle 13">
              <a:extLst>
                <a:ext uri="{FF2B5EF4-FFF2-40B4-BE49-F238E27FC236}">
                  <a16:creationId xmlns:a16="http://schemas.microsoft.com/office/drawing/2014/main" id="{F4D3F424-52D2-36D9-4ABB-409DA825971E}"/>
                </a:ext>
              </a:extLst>
            </p:cNvPr>
            <p:cNvSpPr/>
            <p:nvPr/>
          </p:nvSpPr>
          <p:spPr>
            <a:xfrm>
              <a:off x="1105578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23264459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26D02910-881C-50EE-F448-D03745506520}"/>
              </a:ext>
            </a:extLst>
          </p:cNvPr>
          <p:cNvPicPr>
            <a:picLocks noGrp="1" noChangeAspect="1"/>
          </p:cNvPicPr>
          <p:nvPr>
            <p:ph type="pic" sz="quarter" idx="10"/>
          </p:nvPr>
        </p:nvPicPr>
        <p:blipFill>
          <a:blip r:embed="rId3"/>
          <a:srcRect l="4206" r="4206"/>
          <a:stretch/>
        </p:blipFill>
        <p:spPr>
          <a:xfrm>
            <a:off x="4327525" y="0"/>
            <a:ext cx="7864475" cy="6858000"/>
          </a:xfrm>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4" name="Title 1">
            <a:extLst>
              <a:ext uri="{FF2B5EF4-FFF2-40B4-BE49-F238E27FC236}">
                <a16:creationId xmlns:a16="http://schemas.microsoft.com/office/drawing/2014/main" id="{B1CBE399-95B1-4855-23E2-3019CA5A03DE}"/>
              </a:ext>
            </a:extLst>
          </p:cNvPr>
          <p:cNvSpPr txBox="1">
            <a:spLocks/>
          </p:cNvSpPr>
          <p:nvPr/>
        </p:nvSpPr>
        <p:spPr>
          <a:xfrm>
            <a:off x="442913" y="749301"/>
            <a:ext cx="7418387" cy="3573114"/>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6000" kern="1200">
                <a:solidFill>
                  <a:schemeClr val="bg1"/>
                </a:solidFill>
                <a:latin typeface="+mj-lt"/>
                <a:ea typeface="+mj-ea"/>
                <a:cs typeface="+mj-cs"/>
              </a:defRPr>
            </a:lvl1pPr>
          </a:lstStyle>
          <a:p>
            <a:r>
              <a:rPr lang="lv-LV" sz="5400"/>
              <a:t>3.5. Civilās aizsardzības sistēmas finansēšana</a:t>
            </a:r>
          </a:p>
        </p:txBody>
      </p:sp>
    </p:spTree>
    <p:extLst>
      <p:ext uri="{BB962C8B-B14F-4D97-AF65-F5344CB8AC3E}">
        <p14:creationId xmlns:p14="http://schemas.microsoft.com/office/powerpoint/2010/main" val="59703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69CD361-E874-C519-D604-1D0E77128B4E}"/>
              </a:ext>
            </a:extLst>
          </p:cNvPr>
          <p:cNvPicPr>
            <a:picLocks noChangeAspect="1"/>
          </p:cNvPicPr>
          <p:nvPr/>
        </p:nvPicPr>
        <p:blipFill>
          <a:blip r:embed="rId3"/>
          <a:srcRect l="7337" r="7337"/>
          <a:stretch/>
        </p:blipFill>
        <p:spPr>
          <a:xfrm>
            <a:off x="6275387" y="1819274"/>
            <a:ext cx="5473700" cy="4280926"/>
          </a:xfrm>
          <a:prstGeom prst="rect">
            <a:avLst/>
          </a:prstGeom>
        </p:spPr>
      </p:pic>
      <p:sp>
        <p:nvSpPr>
          <p:cNvPr id="63490" name="Title 1">
            <a:extLst>
              <a:ext uri="{FF2B5EF4-FFF2-40B4-BE49-F238E27FC236}">
                <a16:creationId xmlns:a16="http://schemas.microsoft.com/office/drawing/2014/main" id="{80D7E509-D312-0E3E-6E10-105079AB376F}"/>
              </a:ext>
            </a:extLst>
          </p:cNvPr>
          <p:cNvSpPr>
            <a:spLocks noGrp="1"/>
          </p:cNvSpPr>
          <p:nvPr>
            <p:ph type="title"/>
          </p:nvPr>
        </p:nvSpPr>
        <p:spPr>
          <a:xfrm>
            <a:off x="442913" y="432001"/>
            <a:ext cx="11306175" cy="1387274"/>
          </a:xfrm>
        </p:spPr>
        <p:txBody>
          <a:bodyPr vert="horz">
            <a:normAutofit/>
          </a:bodyPr>
          <a:lstStyle/>
          <a:p>
            <a:r>
              <a:rPr lang="lv-LV" altLang="lv-LV" dirty="0"/>
              <a:t>Civilās aizsardzības sistēmas finansēšana</a:t>
            </a:r>
            <a:endParaRPr lang="en-US" dirty="0"/>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fld id="{A9DEB5B7-0CCF-447A-91D6-F7DB098D19F7}" type="slidenum">
              <a:rPr lang="lv-LV" altLang="en-US" noProof="0" dirty="0"/>
              <a:pPr lvl="0"/>
              <a:t>30</a:t>
            </a:fld>
            <a:endParaRPr lang="lv-LV" altLang="en-US" noProof="0"/>
          </a:p>
        </p:txBody>
      </p:sp>
      <p:sp>
        <p:nvSpPr>
          <p:cNvPr id="15" name="Rectangle 14">
            <a:extLst>
              <a:ext uri="{FF2B5EF4-FFF2-40B4-BE49-F238E27FC236}">
                <a16:creationId xmlns:a16="http://schemas.microsoft.com/office/drawing/2014/main" id="{75ADDA8D-236D-3BBF-B036-8D492DD611B5}"/>
              </a:ext>
            </a:extLst>
          </p:cNvPr>
          <p:cNvSpPr/>
          <p:nvPr/>
        </p:nvSpPr>
        <p:spPr>
          <a:xfrm>
            <a:off x="1120998" y="1819274"/>
            <a:ext cx="4795616" cy="137690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b="1" dirty="0">
                <a:solidFill>
                  <a:schemeClr val="tx1"/>
                </a:solidFill>
              </a:rPr>
              <a:t>Valsts institūcija </a:t>
            </a:r>
            <a:r>
              <a:rPr lang="lv-LV" sz="1400" dirty="0">
                <a:solidFill>
                  <a:schemeClr val="tx1"/>
                </a:solidFill>
              </a:rPr>
              <a:t>savas darbības jomai atbilstošo civilās aizsardzības uzdevumu izpildi finansē no tās budžetā šim mērķim paredzētajiem valsts budžeta līdzekļiem.</a:t>
            </a:r>
          </a:p>
        </p:txBody>
      </p:sp>
      <p:sp>
        <p:nvSpPr>
          <p:cNvPr id="16" name="Rectangle 15">
            <a:extLst>
              <a:ext uri="{FF2B5EF4-FFF2-40B4-BE49-F238E27FC236}">
                <a16:creationId xmlns:a16="http://schemas.microsoft.com/office/drawing/2014/main" id="{AA433C89-B582-E243-5C86-52D4C06B43E6}"/>
              </a:ext>
            </a:extLst>
          </p:cNvPr>
          <p:cNvSpPr/>
          <p:nvPr/>
        </p:nvSpPr>
        <p:spPr>
          <a:xfrm>
            <a:off x="1120998" y="3307449"/>
            <a:ext cx="4795616" cy="137690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b="1" dirty="0">
                <a:solidFill>
                  <a:schemeClr val="tx1"/>
                </a:solidFill>
              </a:rPr>
              <a:t>Pašvaldību institūcijas </a:t>
            </a:r>
            <a:r>
              <a:rPr lang="lv-LV" sz="1400" dirty="0">
                <a:solidFill>
                  <a:schemeClr val="tx1"/>
                </a:solidFill>
              </a:rPr>
              <a:t>– no to budžetos šim mērķim paredzētajiem līdzekļiem.</a:t>
            </a:r>
          </a:p>
        </p:txBody>
      </p:sp>
      <p:sp>
        <p:nvSpPr>
          <p:cNvPr id="17" name="Rectangle 16">
            <a:extLst>
              <a:ext uri="{FF2B5EF4-FFF2-40B4-BE49-F238E27FC236}">
                <a16:creationId xmlns:a16="http://schemas.microsoft.com/office/drawing/2014/main" id="{CF40ED12-DD54-DBF3-F09C-C6B313EA83B8}"/>
              </a:ext>
            </a:extLst>
          </p:cNvPr>
          <p:cNvSpPr/>
          <p:nvPr/>
        </p:nvSpPr>
        <p:spPr>
          <a:xfrm>
            <a:off x="1120998" y="4795624"/>
            <a:ext cx="4795616" cy="137690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b="1" dirty="0">
                <a:solidFill>
                  <a:schemeClr val="tx1"/>
                </a:solidFill>
              </a:rPr>
              <a:t>Juridiskās un fiziskās personas </a:t>
            </a:r>
            <a:r>
              <a:rPr lang="lv-LV" sz="1400" dirty="0">
                <a:solidFill>
                  <a:schemeClr val="tx1"/>
                </a:solidFill>
              </a:rPr>
              <a:t>– no saviem līdzekļiem.</a:t>
            </a:r>
          </a:p>
        </p:txBody>
      </p:sp>
      <p:sp>
        <p:nvSpPr>
          <p:cNvPr id="19" name="Rectangle 18">
            <a:extLst>
              <a:ext uri="{FF2B5EF4-FFF2-40B4-BE49-F238E27FC236}">
                <a16:creationId xmlns:a16="http://schemas.microsoft.com/office/drawing/2014/main" id="{66E30872-BEEA-6A5A-C334-8EECBA1DBA73}"/>
              </a:ext>
            </a:extLst>
          </p:cNvPr>
          <p:cNvSpPr/>
          <p:nvPr/>
        </p:nvSpPr>
        <p:spPr>
          <a:xfrm>
            <a:off x="441326" y="1824072"/>
            <a:ext cx="576000" cy="1371778"/>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22" name="Rectangle 21">
            <a:extLst>
              <a:ext uri="{FF2B5EF4-FFF2-40B4-BE49-F238E27FC236}">
                <a16:creationId xmlns:a16="http://schemas.microsoft.com/office/drawing/2014/main" id="{2B1DC38D-3879-0277-150A-CCAAE1D79E18}"/>
              </a:ext>
            </a:extLst>
          </p:cNvPr>
          <p:cNvSpPr/>
          <p:nvPr/>
        </p:nvSpPr>
        <p:spPr>
          <a:xfrm>
            <a:off x="441326" y="3312247"/>
            <a:ext cx="576000" cy="1371778"/>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25" name="Rectangle 24">
            <a:extLst>
              <a:ext uri="{FF2B5EF4-FFF2-40B4-BE49-F238E27FC236}">
                <a16:creationId xmlns:a16="http://schemas.microsoft.com/office/drawing/2014/main" id="{2C42B0CF-DA42-F87A-94A7-567B1B93DE65}"/>
              </a:ext>
            </a:extLst>
          </p:cNvPr>
          <p:cNvSpPr/>
          <p:nvPr/>
        </p:nvSpPr>
        <p:spPr>
          <a:xfrm>
            <a:off x="441326" y="4800422"/>
            <a:ext cx="576000" cy="1371778"/>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20" name="L-Shape 19">
            <a:extLst>
              <a:ext uri="{FF2B5EF4-FFF2-40B4-BE49-F238E27FC236}">
                <a16:creationId xmlns:a16="http://schemas.microsoft.com/office/drawing/2014/main" id="{2E20C8CF-6A84-FDEF-AC62-D042A84FFEE3}"/>
              </a:ext>
            </a:extLst>
          </p:cNvPr>
          <p:cNvSpPr/>
          <p:nvPr/>
        </p:nvSpPr>
        <p:spPr>
          <a:xfrm rot="13500000">
            <a:off x="562054" y="2389416"/>
            <a:ext cx="241090" cy="241090"/>
          </a:xfrm>
          <a:prstGeom prst="corner">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3" name="L-Shape 22">
            <a:extLst>
              <a:ext uri="{FF2B5EF4-FFF2-40B4-BE49-F238E27FC236}">
                <a16:creationId xmlns:a16="http://schemas.microsoft.com/office/drawing/2014/main" id="{757F7A8F-2D03-6250-9DC3-E66756BCCCF3}"/>
              </a:ext>
            </a:extLst>
          </p:cNvPr>
          <p:cNvSpPr/>
          <p:nvPr/>
        </p:nvSpPr>
        <p:spPr>
          <a:xfrm rot="13500000">
            <a:off x="562054" y="3877591"/>
            <a:ext cx="241090" cy="241090"/>
          </a:xfrm>
          <a:prstGeom prst="corner">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6" name="L-Shape 25">
            <a:extLst>
              <a:ext uri="{FF2B5EF4-FFF2-40B4-BE49-F238E27FC236}">
                <a16:creationId xmlns:a16="http://schemas.microsoft.com/office/drawing/2014/main" id="{934EE163-64D0-62CF-70D3-799D4ED4BE01}"/>
              </a:ext>
            </a:extLst>
          </p:cNvPr>
          <p:cNvSpPr/>
          <p:nvPr/>
        </p:nvSpPr>
        <p:spPr>
          <a:xfrm rot="13500000">
            <a:off x="562054" y="5365766"/>
            <a:ext cx="241090" cy="241090"/>
          </a:xfrm>
          <a:prstGeom prst="corner">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10" name="Rectangle 9">
            <a:extLst>
              <a:ext uri="{FF2B5EF4-FFF2-40B4-BE49-F238E27FC236}">
                <a16:creationId xmlns:a16="http://schemas.microsoft.com/office/drawing/2014/main" id="{F18010C7-943A-99A1-A914-A86FD24D7ABB}"/>
              </a:ext>
            </a:extLst>
          </p:cNvPr>
          <p:cNvSpPr/>
          <p:nvPr/>
        </p:nvSpPr>
        <p:spPr>
          <a:xfrm>
            <a:off x="6275388" y="6100200"/>
            <a:ext cx="54737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nvGrpSpPr>
          <p:cNvPr id="2" name="Group 1">
            <a:extLst>
              <a:ext uri="{FF2B5EF4-FFF2-40B4-BE49-F238E27FC236}">
                <a16:creationId xmlns:a16="http://schemas.microsoft.com/office/drawing/2014/main" id="{24EAA388-D3FF-1BC6-14AA-5C9E4F3B1366}"/>
              </a:ext>
            </a:extLst>
          </p:cNvPr>
          <p:cNvGrpSpPr/>
          <p:nvPr/>
        </p:nvGrpSpPr>
        <p:grpSpPr>
          <a:xfrm>
            <a:off x="8091854" y="132067"/>
            <a:ext cx="3657234" cy="217488"/>
            <a:chOff x="7513686" y="132067"/>
            <a:chExt cx="3657234" cy="217488"/>
          </a:xfrm>
        </p:grpSpPr>
        <p:sp>
          <p:nvSpPr>
            <p:cNvPr id="13" name="Rectangle 12">
              <a:extLst>
                <a:ext uri="{FF2B5EF4-FFF2-40B4-BE49-F238E27FC236}">
                  <a16:creationId xmlns:a16="http://schemas.microsoft.com/office/drawing/2014/main" id="{44861B7E-0E93-30BA-D7A2-6CE473BB6899}"/>
                </a:ext>
              </a:extLst>
            </p:cNvPr>
            <p:cNvSpPr/>
            <p:nvPr/>
          </p:nvSpPr>
          <p:spPr>
            <a:xfrm>
              <a:off x="8480994"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effectLst/>
                  <a:uLnTx/>
                  <a:uFillTx/>
                  <a:ea typeface="Georgia"/>
                  <a:cs typeface="Georgia"/>
                  <a:sym typeface="Georgia"/>
                </a:rPr>
                <a:t>3</a:t>
              </a:r>
              <a:r>
                <a:rPr kumimoji="0" lang="lv-LV" sz="800" b="1" i="0" u="none" strike="noStrike" kern="0" cap="none" spc="0" normalizeH="0" baseline="0">
                  <a:ln>
                    <a:noFill/>
                  </a:ln>
                  <a:effectLst/>
                  <a:uLnTx/>
                  <a:uFillTx/>
                  <a:ea typeface="Georgia"/>
                  <a:cs typeface="Georgia"/>
                  <a:sym typeface="Georgia"/>
                </a:rPr>
                <a:t>.</a:t>
              </a:r>
              <a:r>
                <a:rPr lang="en-US" sz="800" b="1" kern="0">
                  <a:ea typeface="Georgia"/>
                  <a:cs typeface="Georgia"/>
                  <a:sym typeface="Georgia"/>
                </a:rPr>
                <a:t>5</a:t>
              </a:r>
              <a:endParaRPr kumimoji="0" lang="lv-LV" sz="800" b="1" i="0" u="none" strike="noStrike" kern="0" cap="none" spc="0" normalizeH="0" baseline="0">
                <a:ln>
                  <a:noFill/>
                </a:ln>
                <a:effectLst/>
                <a:uLnTx/>
                <a:uFillTx/>
                <a:ea typeface="Georgia"/>
                <a:cs typeface="Georgia"/>
                <a:sym typeface="Georgia"/>
              </a:endParaRPr>
            </a:p>
          </p:txBody>
        </p:sp>
        <p:sp>
          <p:nvSpPr>
            <p:cNvPr id="14" name="Rectangle 13">
              <a:extLst>
                <a:ext uri="{FF2B5EF4-FFF2-40B4-BE49-F238E27FC236}">
                  <a16:creationId xmlns:a16="http://schemas.microsoft.com/office/drawing/2014/main" id="{329CA1CC-E98B-6BCA-EE49-61A97CA4CE01}"/>
                </a:ext>
              </a:extLst>
            </p:cNvPr>
            <p:cNvSpPr/>
            <p:nvPr/>
          </p:nvSpPr>
          <p:spPr>
            <a:xfrm>
              <a:off x="775551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18" name="Rectangle 17">
              <a:extLst>
                <a:ext uri="{FF2B5EF4-FFF2-40B4-BE49-F238E27FC236}">
                  <a16:creationId xmlns:a16="http://schemas.microsoft.com/office/drawing/2014/main" id="{FAC94382-DA5B-F414-729D-F3103641B8DA}"/>
                </a:ext>
              </a:extLst>
            </p:cNvPr>
            <p:cNvSpPr/>
            <p:nvPr/>
          </p:nvSpPr>
          <p:spPr>
            <a:xfrm>
              <a:off x="8722821" y="132067"/>
              <a:ext cx="2206272"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dirty="0">
                  <a:cs typeface="Arial"/>
                </a:rPr>
                <a:t>Civilās aizsardzības sistēmas finansēšana</a:t>
              </a:r>
            </a:p>
          </p:txBody>
        </p:sp>
        <p:sp>
          <p:nvSpPr>
            <p:cNvPr id="21" name="Rectangle 20">
              <a:extLst>
                <a:ext uri="{FF2B5EF4-FFF2-40B4-BE49-F238E27FC236}">
                  <a16:creationId xmlns:a16="http://schemas.microsoft.com/office/drawing/2014/main" id="{9C698947-DE76-182D-DFD7-B1003F100EAB}"/>
                </a:ext>
              </a:extLst>
            </p:cNvPr>
            <p:cNvSpPr/>
            <p:nvPr/>
          </p:nvSpPr>
          <p:spPr>
            <a:xfrm>
              <a:off x="799734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.3</a:t>
              </a:r>
            </a:p>
          </p:txBody>
        </p:sp>
        <p:sp>
          <p:nvSpPr>
            <p:cNvPr id="24" name="Rectangle 23">
              <a:extLst>
                <a:ext uri="{FF2B5EF4-FFF2-40B4-BE49-F238E27FC236}">
                  <a16:creationId xmlns:a16="http://schemas.microsoft.com/office/drawing/2014/main" id="{FBC36502-3424-BB2B-9F48-0A37D58A3700}"/>
                </a:ext>
              </a:extLst>
            </p:cNvPr>
            <p:cNvSpPr/>
            <p:nvPr/>
          </p:nvSpPr>
          <p:spPr>
            <a:xfrm>
              <a:off x="823916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27" name="Rectangle 26">
              <a:extLst>
                <a:ext uri="{FF2B5EF4-FFF2-40B4-BE49-F238E27FC236}">
                  <a16:creationId xmlns:a16="http://schemas.microsoft.com/office/drawing/2014/main" id="{B93E2AC6-039C-6E8D-1D82-772D46B675EB}"/>
                </a:ext>
              </a:extLst>
            </p:cNvPr>
            <p:cNvSpPr/>
            <p:nvPr/>
          </p:nvSpPr>
          <p:spPr>
            <a:xfrm>
              <a:off x="1095492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lang="en-US" sz="800" b="1" kern="0">
                  <a:solidFill>
                    <a:srgbClr val="A4A3B2"/>
                  </a:solidFill>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30" name="Rectangle 29">
              <a:extLst>
                <a:ext uri="{FF2B5EF4-FFF2-40B4-BE49-F238E27FC236}">
                  <a16:creationId xmlns:a16="http://schemas.microsoft.com/office/drawing/2014/main" id="{5B5D674B-6A42-9B33-53B4-87CFC6156FB4}"/>
                </a:ext>
              </a:extLst>
            </p:cNvPr>
            <p:cNvSpPr/>
            <p:nvPr/>
          </p:nvSpPr>
          <p:spPr>
            <a:xfrm>
              <a:off x="751368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en-US" sz="800" b="1" i="0" u="none" strike="noStrike" kern="0" cap="none" spc="0" normalizeH="0" baseline="0">
                  <a:ln>
                    <a:noFill/>
                  </a:ln>
                  <a:solidFill>
                    <a:srgbClr val="A4A3B2"/>
                  </a:solidFill>
                  <a:effectLst/>
                  <a:uLnTx/>
                  <a:uFillTx/>
                  <a:ea typeface="Georgia"/>
                  <a:cs typeface="Georgia"/>
                  <a:sym typeface="Georgia"/>
                </a:rPr>
                <a:t>3</a:t>
              </a:r>
              <a:r>
                <a:rPr kumimoji="0" lang="lv-LV" sz="800" b="1" i="0" u="none" strike="noStrike" kern="0" cap="none" spc="0" normalizeH="0" baseline="0">
                  <a:ln>
                    <a:noFill/>
                  </a:ln>
                  <a:solidFill>
                    <a:srgbClr val="A4A3B2"/>
                  </a:solidFill>
                  <a:effectLst/>
                  <a:uLnTx/>
                  <a:uFillTx/>
                  <a:ea typeface="Georgia"/>
                  <a:cs typeface="Georgia"/>
                  <a:sym typeface="Georgia"/>
                </a:rPr>
                <a:t>.</a:t>
              </a:r>
              <a:r>
                <a:rPr lang="en-US" sz="800" b="1" kern="0">
                  <a:solidFill>
                    <a:srgbClr val="A4A3B2"/>
                  </a:solidFill>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
        <p:nvSpPr>
          <p:cNvPr id="3" name="Rectangle 2">
            <a:extLst>
              <a:ext uri="{FF2B5EF4-FFF2-40B4-BE49-F238E27FC236}">
                <a16:creationId xmlns:a16="http://schemas.microsoft.com/office/drawing/2014/main" id="{7C64739B-BBAB-9B07-CCF5-1EB4AD51C2F6}"/>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20564879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26D02910-881C-50EE-F448-D03745506520}"/>
              </a:ext>
            </a:extLst>
          </p:cNvPr>
          <p:cNvPicPr>
            <a:picLocks noGrp="1" noChangeAspect="1"/>
          </p:cNvPicPr>
          <p:nvPr>
            <p:ph type="pic" sz="quarter" idx="10"/>
          </p:nvPr>
        </p:nvPicPr>
        <p:blipFill rotWithShape="1">
          <a:blip r:embed="rId3"/>
          <a:srcRect l="28412" r="-4964"/>
          <a:stretch/>
        </p:blipFill>
        <p:spPr>
          <a:xfrm flipH="1">
            <a:off x="4327525" y="0"/>
            <a:ext cx="7864475" cy="6858000"/>
          </a:xfrm>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4" name="Title 1">
            <a:extLst>
              <a:ext uri="{FF2B5EF4-FFF2-40B4-BE49-F238E27FC236}">
                <a16:creationId xmlns:a16="http://schemas.microsoft.com/office/drawing/2014/main" id="{B1CBE399-95B1-4855-23E2-3019CA5A03DE}"/>
              </a:ext>
            </a:extLst>
          </p:cNvPr>
          <p:cNvSpPr txBox="1">
            <a:spLocks/>
          </p:cNvSpPr>
          <p:nvPr/>
        </p:nvSpPr>
        <p:spPr>
          <a:xfrm>
            <a:off x="442913" y="749301"/>
            <a:ext cx="7418387" cy="3573114"/>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6000" kern="1200">
                <a:solidFill>
                  <a:schemeClr val="bg1"/>
                </a:solidFill>
                <a:latin typeface="+mj-lt"/>
                <a:ea typeface="+mj-ea"/>
                <a:cs typeface="+mj-cs"/>
              </a:defRPr>
            </a:lvl1pPr>
          </a:lstStyle>
          <a:p>
            <a:r>
              <a:rPr lang="lv-LV" sz="5400"/>
              <a:t>3.6. Īpašie </a:t>
            </a:r>
            <a:endParaRPr lang="en-US" sz="5400"/>
          </a:p>
          <a:p>
            <a:r>
              <a:rPr lang="lv-LV" sz="5400"/>
              <a:t>tiesiskie režīmi</a:t>
            </a:r>
          </a:p>
        </p:txBody>
      </p:sp>
    </p:spTree>
    <p:extLst>
      <p:ext uri="{BB962C8B-B14F-4D97-AF65-F5344CB8AC3E}">
        <p14:creationId xmlns:p14="http://schemas.microsoft.com/office/powerpoint/2010/main" val="4499929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DE74A4CA-4C1D-22E5-62BF-A832DAE4EE81}"/>
              </a:ext>
            </a:extLst>
          </p:cNvPr>
          <p:cNvSpPr/>
          <p:nvPr/>
        </p:nvSpPr>
        <p:spPr>
          <a:xfrm>
            <a:off x="6275386" y="1834493"/>
            <a:ext cx="5473700" cy="94056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dirty="0"/>
          </a:p>
        </p:txBody>
      </p:sp>
      <p:sp>
        <p:nvSpPr>
          <p:cNvPr id="39" name="Rectangle 38">
            <a:extLst>
              <a:ext uri="{FF2B5EF4-FFF2-40B4-BE49-F238E27FC236}">
                <a16:creationId xmlns:a16="http://schemas.microsoft.com/office/drawing/2014/main" id="{4EF01589-01A7-6A78-B7D2-814CD824AA04}"/>
              </a:ext>
            </a:extLst>
          </p:cNvPr>
          <p:cNvSpPr/>
          <p:nvPr/>
        </p:nvSpPr>
        <p:spPr>
          <a:xfrm>
            <a:off x="6275386" y="3182689"/>
            <a:ext cx="5473700" cy="9398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dirty="0"/>
          </a:p>
        </p:txBody>
      </p:sp>
      <p:sp>
        <p:nvSpPr>
          <p:cNvPr id="40" name="Rectangle 39">
            <a:extLst>
              <a:ext uri="{FF2B5EF4-FFF2-40B4-BE49-F238E27FC236}">
                <a16:creationId xmlns:a16="http://schemas.microsoft.com/office/drawing/2014/main" id="{0805E0AF-46E5-F09E-3FE2-7E843A4378CA}"/>
              </a:ext>
            </a:extLst>
          </p:cNvPr>
          <p:cNvSpPr/>
          <p:nvPr/>
        </p:nvSpPr>
        <p:spPr>
          <a:xfrm>
            <a:off x="6275386" y="4554972"/>
            <a:ext cx="5473700" cy="9398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dirty="0"/>
          </a:p>
        </p:txBody>
      </p:sp>
      <p:grpSp>
        <p:nvGrpSpPr>
          <p:cNvPr id="31" name="Group 30">
            <a:extLst>
              <a:ext uri="{FF2B5EF4-FFF2-40B4-BE49-F238E27FC236}">
                <a16:creationId xmlns:a16="http://schemas.microsoft.com/office/drawing/2014/main" id="{5681F1B8-205B-60A8-7B1B-2F350B526F11}"/>
              </a:ext>
            </a:extLst>
          </p:cNvPr>
          <p:cNvGrpSpPr/>
          <p:nvPr/>
        </p:nvGrpSpPr>
        <p:grpSpPr>
          <a:xfrm>
            <a:off x="6275388" y="2879316"/>
            <a:ext cx="5473700" cy="241090"/>
            <a:chOff x="6275388" y="2666162"/>
            <a:chExt cx="5473700" cy="241090"/>
          </a:xfrm>
        </p:grpSpPr>
        <p:grpSp>
          <p:nvGrpSpPr>
            <p:cNvPr id="3" name="Group 2">
              <a:extLst>
                <a:ext uri="{FF2B5EF4-FFF2-40B4-BE49-F238E27FC236}">
                  <a16:creationId xmlns:a16="http://schemas.microsoft.com/office/drawing/2014/main" id="{4FECBF1A-CBC8-F84C-8101-10827541690E}"/>
                </a:ext>
              </a:extLst>
            </p:cNvPr>
            <p:cNvGrpSpPr/>
            <p:nvPr/>
          </p:nvGrpSpPr>
          <p:grpSpPr>
            <a:xfrm>
              <a:off x="6275388" y="2693466"/>
              <a:ext cx="5473700" cy="102868"/>
              <a:chOff x="442913" y="2705100"/>
              <a:chExt cx="11306175" cy="102868"/>
            </a:xfrm>
          </p:grpSpPr>
          <p:cxnSp>
            <p:nvCxnSpPr>
              <p:cNvPr id="26" name="Straight Connector 25">
                <a:extLst>
                  <a:ext uri="{FF2B5EF4-FFF2-40B4-BE49-F238E27FC236}">
                    <a16:creationId xmlns:a16="http://schemas.microsoft.com/office/drawing/2014/main" id="{75FAFD90-67D8-B3F1-F882-2789845B4FCB}"/>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29" name="Rectangle 28">
                <a:extLst>
                  <a:ext uri="{FF2B5EF4-FFF2-40B4-BE49-F238E27FC236}">
                    <a16:creationId xmlns:a16="http://schemas.microsoft.com/office/drawing/2014/main" id="{76671187-4A67-4C73-C3F0-553C28BF15AA}"/>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25" name="L-Shape 24">
              <a:extLst>
                <a:ext uri="{FF2B5EF4-FFF2-40B4-BE49-F238E27FC236}">
                  <a16:creationId xmlns:a16="http://schemas.microsoft.com/office/drawing/2014/main" id="{9C5CF0B7-E54D-A7F1-C7C9-BE29C3DA7877}"/>
                </a:ext>
              </a:extLst>
            </p:cNvPr>
            <p:cNvSpPr/>
            <p:nvPr/>
          </p:nvSpPr>
          <p:spPr>
            <a:xfrm rot="8100000">
              <a:off x="8891693" y="2666162"/>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grpSp>
        <p:nvGrpSpPr>
          <p:cNvPr id="33" name="Group 32">
            <a:extLst>
              <a:ext uri="{FF2B5EF4-FFF2-40B4-BE49-F238E27FC236}">
                <a16:creationId xmlns:a16="http://schemas.microsoft.com/office/drawing/2014/main" id="{5EE8C27C-6BFC-92EF-B4B7-7AF1FC51FF13}"/>
              </a:ext>
            </a:extLst>
          </p:cNvPr>
          <p:cNvGrpSpPr/>
          <p:nvPr/>
        </p:nvGrpSpPr>
        <p:grpSpPr>
          <a:xfrm flipV="1">
            <a:off x="6275388" y="4164880"/>
            <a:ext cx="5473700" cy="241090"/>
            <a:chOff x="6275388" y="2666162"/>
            <a:chExt cx="5473700" cy="241090"/>
          </a:xfrm>
        </p:grpSpPr>
        <p:grpSp>
          <p:nvGrpSpPr>
            <p:cNvPr id="34" name="Group 33">
              <a:extLst>
                <a:ext uri="{FF2B5EF4-FFF2-40B4-BE49-F238E27FC236}">
                  <a16:creationId xmlns:a16="http://schemas.microsoft.com/office/drawing/2014/main" id="{E22F8D0A-CF58-9E06-A7CA-93D0FB1AA6D6}"/>
                </a:ext>
              </a:extLst>
            </p:cNvPr>
            <p:cNvGrpSpPr/>
            <p:nvPr/>
          </p:nvGrpSpPr>
          <p:grpSpPr>
            <a:xfrm>
              <a:off x="6275388" y="2693466"/>
              <a:ext cx="5473700" cy="102868"/>
              <a:chOff x="442913" y="2705100"/>
              <a:chExt cx="11306175" cy="102868"/>
            </a:xfrm>
          </p:grpSpPr>
          <p:cxnSp>
            <p:nvCxnSpPr>
              <p:cNvPr id="36" name="Straight Connector 35">
                <a:extLst>
                  <a:ext uri="{FF2B5EF4-FFF2-40B4-BE49-F238E27FC236}">
                    <a16:creationId xmlns:a16="http://schemas.microsoft.com/office/drawing/2014/main" id="{47AEC058-D581-363F-D030-5869D443CA02}"/>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37" name="Rectangle 36">
                <a:extLst>
                  <a:ext uri="{FF2B5EF4-FFF2-40B4-BE49-F238E27FC236}">
                    <a16:creationId xmlns:a16="http://schemas.microsoft.com/office/drawing/2014/main" id="{D85CBF30-CCA1-B78C-359F-567388FA8470}"/>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35" name="L-Shape 34">
              <a:extLst>
                <a:ext uri="{FF2B5EF4-FFF2-40B4-BE49-F238E27FC236}">
                  <a16:creationId xmlns:a16="http://schemas.microsoft.com/office/drawing/2014/main" id="{86AAE75C-3CE9-7C6B-A230-247136E1A045}"/>
                </a:ext>
              </a:extLst>
            </p:cNvPr>
            <p:cNvSpPr/>
            <p:nvPr/>
          </p:nvSpPr>
          <p:spPr>
            <a:xfrm rot="8100000">
              <a:off x="8891693" y="2666162"/>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32" name="Title 31">
            <a:extLst>
              <a:ext uri="{FF2B5EF4-FFF2-40B4-BE49-F238E27FC236}">
                <a16:creationId xmlns:a16="http://schemas.microsoft.com/office/drawing/2014/main" id="{87542C18-251C-22CF-EE40-41B70EC2A8E8}"/>
              </a:ext>
            </a:extLst>
          </p:cNvPr>
          <p:cNvSpPr>
            <a:spLocks noGrp="1"/>
          </p:cNvSpPr>
          <p:nvPr>
            <p:ph type="title"/>
          </p:nvPr>
        </p:nvSpPr>
        <p:spPr>
          <a:xfrm>
            <a:off x="442913" y="432001"/>
            <a:ext cx="11306175" cy="1387274"/>
          </a:xfrm>
        </p:spPr>
        <p:txBody>
          <a:bodyPr vert="horz"/>
          <a:lstStyle/>
          <a:p>
            <a:r>
              <a:rPr lang="lv-LV" dirty="0"/>
              <a:t>Ārkārtējā situācija (ĀS)</a:t>
            </a:r>
          </a:p>
        </p:txBody>
      </p:sp>
      <p:sp>
        <p:nvSpPr>
          <p:cNvPr id="24" name="object 24"/>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lv-LV" smtClean="0"/>
              <a:pPr/>
              <a:t>32</a:t>
            </a:fld>
            <a:endParaRPr lang="lv-LV" dirty="0"/>
          </a:p>
        </p:txBody>
      </p:sp>
      <p:sp>
        <p:nvSpPr>
          <p:cNvPr id="5" name="object 5"/>
          <p:cNvSpPr txBox="1"/>
          <p:nvPr/>
        </p:nvSpPr>
        <p:spPr>
          <a:xfrm>
            <a:off x="442913" y="5232400"/>
            <a:ext cx="5473700" cy="939800"/>
          </a:xfrm>
          <a:prstGeom prst="rect">
            <a:avLst/>
          </a:prstGeom>
          <a:solidFill>
            <a:srgbClr val="525A72"/>
          </a:solidFill>
          <a:ln w="19811">
            <a:noFill/>
          </a:ln>
        </p:spPr>
        <p:txBody>
          <a:bodyPr vert="horz" wrap="square" lIns="72000" tIns="72000" rIns="72000" bIns="72000" rtlCol="0" anchor="ctr">
            <a:noAutofit/>
          </a:bodyPr>
          <a:lstStyle/>
          <a:p>
            <a:r>
              <a:rPr lang="lv-LV" sz="1400" b="1" dirty="0">
                <a:solidFill>
                  <a:schemeClr val="bg1"/>
                </a:solidFill>
                <a:cs typeface="Times New Roman"/>
              </a:rPr>
              <a:t>Ārkārtas situācijas ilgums: </a:t>
            </a:r>
            <a:r>
              <a:rPr lang="lv-LV" sz="1400" dirty="0">
                <a:solidFill>
                  <a:schemeClr val="bg1"/>
                </a:solidFill>
                <a:cs typeface="Times New Roman"/>
              </a:rPr>
              <a:t>ne ilgāk par 3 mēnešiem + pagarinājums, kas nav ilgāks par 3 mēnešiem</a:t>
            </a:r>
            <a:endParaRPr lang="lv-LV" sz="1400">
              <a:solidFill>
                <a:schemeClr val="bg1"/>
              </a:solidFill>
              <a:cs typeface="Times New Roman"/>
            </a:endParaRPr>
          </a:p>
          <a:p>
            <a:pPr marR="194310">
              <a:tabLst>
                <a:tab pos="1495425" algn="l"/>
                <a:tab pos="2421255" algn="l"/>
                <a:tab pos="2882900" algn="l"/>
              </a:tabLst>
            </a:pPr>
            <a:r>
              <a:rPr lang="lv-LV" sz="1400" b="1" spc="-10" dirty="0">
                <a:solidFill>
                  <a:schemeClr val="bg1"/>
                </a:solidFill>
                <a:cs typeface="Times New Roman"/>
              </a:rPr>
              <a:t>Izsludināšanas teritorija: </a:t>
            </a:r>
            <a:r>
              <a:rPr lang="lv-LV" sz="1400" spc="-20" dirty="0">
                <a:solidFill>
                  <a:schemeClr val="bg1"/>
                </a:solidFill>
                <a:cs typeface="Times New Roman"/>
              </a:rPr>
              <a:t>visā</a:t>
            </a:r>
            <a:r>
              <a:rPr lang="lv-LV" sz="1400" dirty="0">
                <a:solidFill>
                  <a:schemeClr val="bg1"/>
                </a:solidFill>
                <a:cs typeface="Times New Roman"/>
              </a:rPr>
              <a:t>	</a:t>
            </a:r>
            <a:r>
              <a:rPr lang="lv-LV" sz="1400" spc="-10" dirty="0">
                <a:solidFill>
                  <a:schemeClr val="bg1"/>
                </a:solidFill>
                <a:cs typeface="Times New Roman"/>
              </a:rPr>
              <a:t>valstī; </a:t>
            </a:r>
            <a:r>
              <a:rPr lang="lv-LV" sz="1400" dirty="0">
                <a:solidFill>
                  <a:schemeClr val="bg1"/>
                </a:solidFill>
                <a:cs typeface="Times New Roman"/>
              </a:rPr>
              <a:t>valsts</a:t>
            </a:r>
            <a:r>
              <a:rPr lang="lv-LV" sz="1400" spc="-30" dirty="0">
                <a:solidFill>
                  <a:schemeClr val="bg1"/>
                </a:solidFill>
                <a:cs typeface="Times New Roman"/>
              </a:rPr>
              <a:t> </a:t>
            </a:r>
            <a:r>
              <a:rPr lang="lv-LV" sz="1400" dirty="0">
                <a:solidFill>
                  <a:schemeClr val="bg1"/>
                </a:solidFill>
                <a:cs typeface="Times New Roman"/>
              </a:rPr>
              <a:t>daļā;</a:t>
            </a:r>
            <a:r>
              <a:rPr lang="lv-LV" sz="1400" spc="-35" dirty="0">
                <a:solidFill>
                  <a:schemeClr val="bg1"/>
                </a:solidFill>
                <a:cs typeface="Times New Roman"/>
              </a:rPr>
              <a:t> </a:t>
            </a:r>
            <a:r>
              <a:rPr lang="lv-LV" sz="1400" dirty="0">
                <a:solidFill>
                  <a:schemeClr val="bg1"/>
                </a:solidFill>
                <a:cs typeface="Times New Roman"/>
              </a:rPr>
              <a:t>administratīvajā</a:t>
            </a:r>
            <a:r>
              <a:rPr lang="lv-LV" sz="1400" spc="310" dirty="0">
                <a:solidFill>
                  <a:schemeClr val="bg1"/>
                </a:solidFill>
                <a:cs typeface="Times New Roman"/>
              </a:rPr>
              <a:t> </a:t>
            </a:r>
            <a:r>
              <a:rPr lang="lv-LV" sz="1400" dirty="0">
                <a:solidFill>
                  <a:schemeClr val="bg1"/>
                </a:solidFill>
                <a:cs typeface="Times New Roman"/>
              </a:rPr>
              <a:t>teritorijas</a:t>
            </a:r>
            <a:r>
              <a:rPr lang="lv-LV" sz="1400" spc="-30" dirty="0">
                <a:solidFill>
                  <a:schemeClr val="bg1"/>
                </a:solidFill>
                <a:cs typeface="Times New Roman"/>
              </a:rPr>
              <a:t> </a:t>
            </a:r>
            <a:r>
              <a:rPr lang="lv-LV" sz="1400" spc="-20" dirty="0">
                <a:solidFill>
                  <a:schemeClr val="bg1"/>
                </a:solidFill>
                <a:cs typeface="Times New Roman"/>
              </a:rPr>
              <a:t>daļā</a:t>
            </a:r>
            <a:endParaRPr lang="lv-LV" sz="1400">
              <a:solidFill>
                <a:schemeClr val="bg1"/>
              </a:solidFill>
              <a:cs typeface="Times New Roman"/>
            </a:endParaRPr>
          </a:p>
        </p:txBody>
      </p:sp>
      <p:sp>
        <p:nvSpPr>
          <p:cNvPr id="10" name="object 10"/>
          <p:cNvSpPr txBox="1"/>
          <p:nvPr/>
        </p:nvSpPr>
        <p:spPr>
          <a:xfrm>
            <a:off x="6275386" y="2131047"/>
            <a:ext cx="1582453" cy="430887"/>
          </a:xfrm>
          <a:prstGeom prst="rect">
            <a:avLst/>
          </a:prstGeom>
        </p:spPr>
        <p:txBody>
          <a:bodyPr vert="horz" wrap="square" lIns="72000" tIns="0" rIns="0" bIns="0" rtlCol="0">
            <a:spAutoFit/>
          </a:bodyPr>
          <a:lstStyle/>
          <a:p>
            <a:pPr marL="12700">
              <a:spcBef>
                <a:spcPts val="100"/>
              </a:spcBef>
            </a:pPr>
            <a:r>
              <a:rPr lang="lv-LV" sz="1400" dirty="0">
                <a:cs typeface="Verdana"/>
              </a:rPr>
              <a:t>Var</a:t>
            </a:r>
            <a:r>
              <a:rPr lang="lv-LV" sz="1400" spc="-25" dirty="0">
                <a:cs typeface="Verdana"/>
              </a:rPr>
              <a:t> </a:t>
            </a:r>
            <a:r>
              <a:rPr lang="lv-LV" sz="1400" dirty="0">
                <a:solidFill>
                  <a:srgbClr val="A8192D"/>
                </a:solidFill>
                <a:cs typeface="Verdana"/>
              </a:rPr>
              <a:t>pieprasīt</a:t>
            </a:r>
            <a:r>
              <a:rPr lang="lv-LV" sz="1400" dirty="0">
                <a:solidFill>
                  <a:srgbClr val="C00000"/>
                </a:solidFill>
                <a:cs typeface="Verdana"/>
              </a:rPr>
              <a:t> </a:t>
            </a:r>
            <a:r>
              <a:rPr lang="lv-LV" sz="1400" dirty="0">
                <a:cs typeface="Verdana"/>
              </a:rPr>
              <a:t>MK</a:t>
            </a:r>
            <a:r>
              <a:rPr lang="lv-LV" sz="1400" spc="-5" dirty="0">
                <a:cs typeface="Verdana"/>
              </a:rPr>
              <a:t> </a:t>
            </a:r>
            <a:r>
              <a:rPr lang="lv-LV" sz="1400" dirty="0">
                <a:cs typeface="Verdana"/>
              </a:rPr>
              <a:t>izsludināt</a:t>
            </a:r>
            <a:r>
              <a:rPr lang="lv-LV" sz="1400" spc="-10" dirty="0">
                <a:cs typeface="Verdana"/>
              </a:rPr>
              <a:t> </a:t>
            </a:r>
            <a:r>
              <a:rPr lang="lv-LV" sz="1400" spc="-25" dirty="0">
                <a:cs typeface="Verdana"/>
              </a:rPr>
              <a:t>ĀS:</a:t>
            </a:r>
            <a:endParaRPr lang="lv-LV" sz="1400" dirty="0">
              <a:cs typeface="Verdana"/>
            </a:endParaRPr>
          </a:p>
        </p:txBody>
      </p:sp>
      <p:sp>
        <p:nvSpPr>
          <p:cNvPr id="16" name="object 16"/>
          <p:cNvSpPr txBox="1"/>
          <p:nvPr/>
        </p:nvSpPr>
        <p:spPr>
          <a:xfrm>
            <a:off x="6275386" y="3329424"/>
            <a:ext cx="1484578" cy="646331"/>
          </a:xfrm>
          <a:prstGeom prst="rect">
            <a:avLst/>
          </a:prstGeom>
        </p:spPr>
        <p:txBody>
          <a:bodyPr vert="horz" wrap="square" lIns="72000" tIns="0" rIns="0" bIns="0" rtlCol="0">
            <a:spAutoFit/>
          </a:bodyPr>
          <a:lstStyle/>
          <a:p>
            <a:pPr marL="12700">
              <a:spcBef>
                <a:spcPts val="100"/>
              </a:spcBef>
            </a:pPr>
            <a:r>
              <a:rPr lang="lv-LV" sz="1400" dirty="0">
                <a:cs typeface="Verdana"/>
              </a:rPr>
              <a:t>Var</a:t>
            </a:r>
            <a:r>
              <a:rPr lang="lv-LV" sz="1400" spc="-30" dirty="0">
                <a:cs typeface="Verdana"/>
              </a:rPr>
              <a:t> </a:t>
            </a:r>
            <a:r>
              <a:rPr lang="lv-LV" sz="1400" dirty="0">
                <a:solidFill>
                  <a:srgbClr val="A8192D"/>
                </a:solidFill>
                <a:cs typeface="Verdana"/>
              </a:rPr>
              <a:t>izsludināt</a:t>
            </a:r>
            <a:r>
              <a:rPr lang="lv-LV" sz="1400" spc="-20" dirty="0">
                <a:solidFill>
                  <a:srgbClr val="A8192D"/>
                </a:solidFill>
                <a:cs typeface="Verdana"/>
              </a:rPr>
              <a:t> </a:t>
            </a:r>
            <a:r>
              <a:rPr lang="lv-LV" sz="1400" i="1" dirty="0">
                <a:solidFill>
                  <a:srgbClr val="A8192D"/>
                </a:solidFill>
                <a:cs typeface="Verdana"/>
              </a:rPr>
              <a:t>(pieņemt</a:t>
            </a:r>
            <a:r>
              <a:rPr lang="lv-LV" sz="1400" i="1" spc="5" dirty="0">
                <a:solidFill>
                  <a:srgbClr val="A8192D"/>
                </a:solidFill>
                <a:cs typeface="Verdana"/>
              </a:rPr>
              <a:t> </a:t>
            </a:r>
            <a:r>
              <a:rPr lang="lv-LV" sz="1400" i="1" dirty="0">
                <a:solidFill>
                  <a:srgbClr val="A8192D"/>
                </a:solidFill>
                <a:cs typeface="Verdana"/>
              </a:rPr>
              <a:t>lēmumu) </a:t>
            </a:r>
            <a:r>
              <a:rPr lang="lv-LV" sz="1400" spc="-25" dirty="0">
                <a:cs typeface="Verdana"/>
              </a:rPr>
              <a:t>ĀS:</a:t>
            </a:r>
            <a:endParaRPr lang="lv-LV" sz="1400" dirty="0">
              <a:cs typeface="Verdana"/>
            </a:endParaRPr>
          </a:p>
        </p:txBody>
      </p:sp>
      <p:sp>
        <p:nvSpPr>
          <p:cNvPr id="21" name="object 21"/>
          <p:cNvSpPr txBox="1"/>
          <p:nvPr/>
        </p:nvSpPr>
        <p:spPr>
          <a:xfrm>
            <a:off x="6275385" y="4809429"/>
            <a:ext cx="1484579" cy="430887"/>
          </a:xfrm>
          <a:prstGeom prst="rect">
            <a:avLst/>
          </a:prstGeom>
        </p:spPr>
        <p:txBody>
          <a:bodyPr vert="horz" wrap="square" lIns="72000" tIns="0" rIns="0" bIns="0" rtlCol="0">
            <a:spAutoFit/>
          </a:bodyPr>
          <a:lstStyle/>
          <a:p>
            <a:pPr marL="12700">
              <a:spcBef>
                <a:spcPts val="100"/>
              </a:spcBef>
            </a:pPr>
            <a:r>
              <a:rPr lang="lv-LV" sz="1400" dirty="0">
                <a:cs typeface="Verdana"/>
              </a:rPr>
              <a:t>Var </a:t>
            </a:r>
            <a:r>
              <a:rPr lang="lv-LV" sz="1400" dirty="0">
                <a:solidFill>
                  <a:srgbClr val="A8192D"/>
                </a:solidFill>
                <a:cs typeface="Verdana"/>
              </a:rPr>
              <a:t>lemt</a:t>
            </a:r>
            <a:r>
              <a:rPr lang="lv-LV" sz="1400" dirty="0">
                <a:solidFill>
                  <a:srgbClr val="C00000"/>
                </a:solidFill>
                <a:cs typeface="Verdana"/>
              </a:rPr>
              <a:t> </a:t>
            </a:r>
            <a:r>
              <a:rPr lang="lv-LV" sz="1400" dirty="0">
                <a:solidFill>
                  <a:srgbClr val="414142"/>
                </a:solidFill>
                <a:cs typeface="Verdana"/>
              </a:rPr>
              <a:t>par ĀS</a:t>
            </a:r>
            <a:r>
              <a:rPr lang="lv-LV" sz="1400" spc="10" dirty="0">
                <a:solidFill>
                  <a:srgbClr val="414142"/>
                </a:solidFill>
                <a:cs typeface="Verdana"/>
              </a:rPr>
              <a:t> </a:t>
            </a:r>
            <a:r>
              <a:rPr lang="lv-LV" sz="1400" spc="-10" dirty="0">
                <a:solidFill>
                  <a:srgbClr val="A8192D"/>
                </a:solidFill>
                <a:cs typeface="Verdana"/>
              </a:rPr>
              <a:t>pamatotību</a:t>
            </a:r>
            <a:r>
              <a:rPr lang="lv-LV" sz="1400" spc="-10" dirty="0">
                <a:solidFill>
                  <a:srgbClr val="414142"/>
                </a:solidFill>
                <a:cs typeface="Verdana"/>
              </a:rPr>
              <a:t>:</a:t>
            </a:r>
            <a:endParaRPr lang="lv-LV" sz="1400" dirty="0">
              <a:cs typeface="Verdana"/>
            </a:endParaRPr>
          </a:p>
        </p:txBody>
      </p:sp>
      <p:sp>
        <p:nvSpPr>
          <p:cNvPr id="27" name="object 3">
            <a:extLst>
              <a:ext uri="{FF2B5EF4-FFF2-40B4-BE49-F238E27FC236}">
                <a16:creationId xmlns:a16="http://schemas.microsoft.com/office/drawing/2014/main" id="{FE4065D5-5844-92B0-D2CC-BCC509607FB4}"/>
              </a:ext>
            </a:extLst>
          </p:cNvPr>
          <p:cNvSpPr txBox="1">
            <a:spLocks/>
          </p:cNvSpPr>
          <p:nvPr/>
        </p:nvSpPr>
        <p:spPr>
          <a:xfrm>
            <a:off x="442914" y="1834493"/>
            <a:ext cx="5473700" cy="1015388"/>
          </a:xfrm>
          <a:prstGeom prst="rect">
            <a:avLst/>
          </a:prstGeom>
          <a:solidFill>
            <a:srgbClr val="A8192D"/>
          </a:solidFill>
        </p:spPr>
        <p:txBody>
          <a:bodyPr vert="horz" wrap="square" lIns="72000" tIns="72000" rIns="72000" bIns="7200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R="5080">
              <a:spcAft>
                <a:spcPts val="0"/>
              </a:spcAft>
            </a:pPr>
            <a:r>
              <a:rPr lang="lv-LV" sz="1400" dirty="0">
                <a:solidFill>
                  <a:schemeClr val="bg1"/>
                </a:solidFill>
                <a:cs typeface="Times New Roman"/>
              </a:rPr>
              <a:t>Ārkārtējā</a:t>
            </a:r>
            <a:r>
              <a:rPr lang="lv-LV" sz="1400" spc="70" dirty="0">
                <a:solidFill>
                  <a:schemeClr val="bg1"/>
                </a:solidFill>
                <a:cs typeface="Times New Roman"/>
              </a:rPr>
              <a:t>  </a:t>
            </a:r>
            <a:r>
              <a:rPr lang="lv-LV" sz="1400" dirty="0">
                <a:solidFill>
                  <a:schemeClr val="bg1"/>
                </a:solidFill>
                <a:cs typeface="Times New Roman"/>
              </a:rPr>
              <a:t>situācija</a:t>
            </a:r>
            <a:r>
              <a:rPr lang="lv-LV" sz="1400" spc="70" dirty="0">
                <a:solidFill>
                  <a:schemeClr val="bg1"/>
                </a:solidFill>
                <a:cs typeface="Times New Roman"/>
              </a:rPr>
              <a:t> </a:t>
            </a:r>
            <a:r>
              <a:rPr lang="lv-LV" sz="1400" b="0" dirty="0">
                <a:solidFill>
                  <a:schemeClr val="bg1"/>
                </a:solidFill>
                <a:cs typeface="Times New Roman"/>
              </a:rPr>
              <a:t>–</a:t>
            </a:r>
            <a:r>
              <a:rPr lang="lv-LV" sz="1400" b="0" spc="65" dirty="0">
                <a:solidFill>
                  <a:schemeClr val="bg1"/>
                </a:solidFill>
                <a:cs typeface="Times New Roman"/>
              </a:rPr>
              <a:t> </a:t>
            </a:r>
            <a:r>
              <a:rPr lang="lv-LV" sz="1400" b="0" dirty="0">
                <a:solidFill>
                  <a:schemeClr val="bg1"/>
                </a:solidFill>
                <a:cs typeface="Times New Roman"/>
              </a:rPr>
              <a:t>īpašs</a:t>
            </a:r>
            <a:r>
              <a:rPr lang="lv-LV" sz="1400" b="0" spc="65" dirty="0">
                <a:solidFill>
                  <a:schemeClr val="bg1"/>
                </a:solidFill>
                <a:cs typeface="Times New Roman"/>
              </a:rPr>
              <a:t> </a:t>
            </a:r>
            <a:r>
              <a:rPr lang="lv-LV" sz="1400" b="0" dirty="0">
                <a:solidFill>
                  <a:schemeClr val="bg1"/>
                </a:solidFill>
                <a:cs typeface="Times New Roman"/>
              </a:rPr>
              <a:t>tiesisks</a:t>
            </a:r>
            <a:r>
              <a:rPr lang="lv-LV" sz="1400" b="0" spc="65" dirty="0">
                <a:solidFill>
                  <a:schemeClr val="bg1"/>
                </a:solidFill>
                <a:cs typeface="Times New Roman"/>
              </a:rPr>
              <a:t> </a:t>
            </a:r>
            <a:r>
              <a:rPr lang="lv-LV" sz="1400" b="0" spc="-10" dirty="0">
                <a:solidFill>
                  <a:schemeClr val="bg1"/>
                </a:solidFill>
                <a:cs typeface="Times New Roman"/>
              </a:rPr>
              <a:t>režīms</a:t>
            </a:r>
            <a:r>
              <a:rPr lang="lv-LV" sz="1400" b="0" spc="-10">
                <a:solidFill>
                  <a:schemeClr val="bg1"/>
                </a:solidFill>
                <a:cs typeface="Times New Roman"/>
              </a:rPr>
              <a:t>,</a:t>
            </a:r>
            <a:r>
              <a:rPr lang="lv-LV" sz="1400" b="0" spc="-10" dirty="0">
                <a:solidFill>
                  <a:schemeClr val="bg1"/>
                </a:solidFill>
                <a:cs typeface="Times New Roman"/>
              </a:rPr>
              <a:t> </a:t>
            </a:r>
            <a:r>
              <a:rPr lang="lv-LV" sz="1400" b="0" dirty="0">
                <a:solidFill>
                  <a:schemeClr val="bg1"/>
                </a:solidFill>
              </a:rPr>
              <a:t>kura</a:t>
            </a:r>
            <a:r>
              <a:rPr lang="lv-LV" sz="1400" b="0" spc="-20" dirty="0">
                <a:solidFill>
                  <a:schemeClr val="bg1"/>
                </a:solidFill>
              </a:rPr>
              <a:t> </a:t>
            </a:r>
            <a:r>
              <a:rPr lang="lv-LV" sz="1400" b="0" dirty="0">
                <a:solidFill>
                  <a:schemeClr val="bg1"/>
                </a:solidFill>
              </a:rPr>
              <a:t>laikā</a:t>
            </a:r>
            <a:r>
              <a:rPr lang="lv-LV" sz="1400" b="0" spc="-20" dirty="0">
                <a:solidFill>
                  <a:schemeClr val="bg1"/>
                </a:solidFill>
              </a:rPr>
              <a:t> </a:t>
            </a:r>
            <a:r>
              <a:rPr lang="lv-LV" sz="1400" b="0" dirty="0">
                <a:solidFill>
                  <a:schemeClr val="bg1"/>
                </a:solidFill>
              </a:rPr>
              <a:t>MK</a:t>
            </a:r>
            <a:r>
              <a:rPr lang="lv-LV" sz="1400" b="0" spc="-20" dirty="0">
                <a:solidFill>
                  <a:schemeClr val="bg1"/>
                </a:solidFill>
              </a:rPr>
              <a:t> </a:t>
            </a:r>
            <a:r>
              <a:rPr lang="lv-LV" sz="1400" b="0" dirty="0">
                <a:solidFill>
                  <a:schemeClr val="bg1"/>
                </a:solidFill>
              </a:rPr>
              <a:t>ir</a:t>
            </a:r>
            <a:r>
              <a:rPr lang="lv-LV" sz="1400" b="0" spc="-15" dirty="0">
                <a:solidFill>
                  <a:schemeClr val="bg1"/>
                </a:solidFill>
              </a:rPr>
              <a:t> </a:t>
            </a:r>
            <a:r>
              <a:rPr lang="lv-LV" sz="1400" b="0" dirty="0">
                <a:solidFill>
                  <a:schemeClr val="bg1"/>
                </a:solidFill>
              </a:rPr>
              <a:t>tiesības</a:t>
            </a:r>
            <a:r>
              <a:rPr lang="lv-LV" sz="1400" b="0" spc="-30" dirty="0">
                <a:solidFill>
                  <a:schemeClr val="bg1"/>
                </a:solidFill>
              </a:rPr>
              <a:t> </a:t>
            </a:r>
            <a:r>
              <a:rPr lang="lv-LV" sz="1400" b="0" dirty="0">
                <a:solidFill>
                  <a:schemeClr val="bg1"/>
                </a:solidFill>
              </a:rPr>
              <a:t>noteiktajā</a:t>
            </a:r>
            <a:r>
              <a:rPr lang="lv-LV" sz="1400" b="0" spc="-20" dirty="0">
                <a:solidFill>
                  <a:schemeClr val="bg1"/>
                </a:solidFill>
              </a:rPr>
              <a:t> </a:t>
            </a:r>
            <a:r>
              <a:rPr lang="lv-LV" sz="1400" b="0" dirty="0">
                <a:solidFill>
                  <a:schemeClr val="bg1"/>
                </a:solidFill>
                <a:uFill>
                  <a:solidFill>
                    <a:srgbClr val="000000"/>
                  </a:solidFill>
                </a:uFill>
              </a:rPr>
              <a:t>kārtībā</a:t>
            </a:r>
            <a:r>
              <a:rPr lang="lv-LV" sz="1400" b="0" spc="-15" dirty="0">
                <a:solidFill>
                  <a:schemeClr val="bg1"/>
                </a:solidFill>
                <a:uFill>
                  <a:solidFill>
                    <a:srgbClr val="000000"/>
                  </a:solidFill>
                </a:uFill>
              </a:rPr>
              <a:t> </a:t>
            </a:r>
            <a:r>
              <a:rPr lang="lv-LV" sz="1400" b="0" spc="-25" dirty="0">
                <a:solidFill>
                  <a:schemeClr val="bg1"/>
                </a:solidFill>
                <a:uFill>
                  <a:solidFill>
                    <a:srgbClr val="000000"/>
                  </a:solidFill>
                </a:uFill>
              </a:rPr>
              <a:t>un </a:t>
            </a:r>
            <a:r>
              <a:rPr lang="lv-LV" sz="1400" b="0" dirty="0">
                <a:solidFill>
                  <a:schemeClr val="bg1"/>
                </a:solidFill>
                <a:uFill>
                  <a:solidFill>
                    <a:srgbClr val="000000"/>
                  </a:solidFill>
                </a:uFill>
              </a:rPr>
              <a:t>apjomā </a:t>
            </a:r>
            <a:r>
              <a:rPr lang="lv-LV" sz="1400" b="0" dirty="0">
                <a:solidFill>
                  <a:schemeClr val="bg1"/>
                </a:solidFill>
              </a:rPr>
              <a:t>ierobežot valsts pārvaldes </a:t>
            </a:r>
            <a:r>
              <a:rPr lang="lv-LV" sz="1400" b="0" spc="-25" dirty="0">
                <a:solidFill>
                  <a:schemeClr val="bg1"/>
                </a:solidFill>
              </a:rPr>
              <a:t>un </a:t>
            </a:r>
            <a:r>
              <a:rPr lang="lv-LV" sz="1400" b="0" dirty="0">
                <a:solidFill>
                  <a:schemeClr val="bg1"/>
                </a:solidFill>
              </a:rPr>
              <a:t>pašvaldību</a:t>
            </a:r>
            <a:r>
              <a:rPr lang="lv-LV" sz="1400" b="0" spc="120" dirty="0">
                <a:solidFill>
                  <a:schemeClr val="bg1"/>
                </a:solidFill>
              </a:rPr>
              <a:t> </a:t>
            </a:r>
            <a:r>
              <a:rPr lang="lv-LV" sz="1400" b="0" dirty="0">
                <a:solidFill>
                  <a:schemeClr val="bg1"/>
                </a:solidFill>
              </a:rPr>
              <a:t>institūciju,</a:t>
            </a:r>
            <a:r>
              <a:rPr lang="lv-LV" sz="1400" b="0" spc="120" dirty="0">
                <a:solidFill>
                  <a:schemeClr val="bg1"/>
                </a:solidFill>
              </a:rPr>
              <a:t> </a:t>
            </a:r>
            <a:r>
              <a:rPr lang="lv-LV" sz="1400" b="0" dirty="0">
                <a:solidFill>
                  <a:schemeClr val="bg1"/>
                </a:solidFill>
              </a:rPr>
              <a:t>fizisko</a:t>
            </a:r>
            <a:r>
              <a:rPr lang="lv-LV" sz="1400" b="0" spc="120" dirty="0">
                <a:solidFill>
                  <a:schemeClr val="bg1"/>
                </a:solidFill>
              </a:rPr>
              <a:t> </a:t>
            </a:r>
            <a:r>
              <a:rPr lang="lv-LV" sz="1400" b="0" dirty="0">
                <a:solidFill>
                  <a:schemeClr val="bg1"/>
                </a:solidFill>
              </a:rPr>
              <a:t>un</a:t>
            </a:r>
            <a:r>
              <a:rPr lang="lv-LV" sz="1400" b="0" spc="114" dirty="0">
                <a:solidFill>
                  <a:schemeClr val="bg1"/>
                </a:solidFill>
              </a:rPr>
              <a:t> </a:t>
            </a:r>
            <a:r>
              <a:rPr lang="lv-LV" sz="1400" b="0" spc="-10" dirty="0">
                <a:solidFill>
                  <a:schemeClr val="bg1"/>
                </a:solidFill>
              </a:rPr>
              <a:t>juridisko </a:t>
            </a:r>
            <a:r>
              <a:rPr lang="lv-LV" sz="1400" b="0" dirty="0">
                <a:solidFill>
                  <a:schemeClr val="bg1"/>
                </a:solidFill>
              </a:rPr>
              <a:t>personu</a:t>
            </a:r>
            <a:r>
              <a:rPr lang="lv-LV" sz="1400" b="0" spc="45" dirty="0">
                <a:solidFill>
                  <a:schemeClr val="bg1"/>
                </a:solidFill>
              </a:rPr>
              <a:t> </a:t>
            </a:r>
            <a:r>
              <a:rPr lang="lv-LV" sz="1400" b="0" dirty="0">
                <a:solidFill>
                  <a:schemeClr val="bg1"/>
                </a:solidFill>
              </a:rPr>
              <a:t>tiesības</a:t>
            </a:r>
            <a:r>
              <a:rPr lang="lv-LV" sz="1400" b="0" spc="45" dirty="0">
                <a:solidFill>
                  <a:schemeClr val="bg1"/>
                </a:solidFill>
              </a:rPr>
              <a:t> </a:t>
            </a:r>
            <a:r>
              <a:rPr lang="lv-LV" sz="1400" b="0" dirty="0">
                <a:solidFill>
                  <a:schemeClr val="bg1"/>
                </a:solidFill>
              </a:rPr>
              <a:t>un</a:t>
            </a:r>
            <a:r>
              <a:rPr lang="lv-LV" sz="1400" b="0" spc="50" dirty="0">
                <a:solidFill>
                  <a:schemeClr val="bg1"/>
                </a:solidFill>
              </a:rPr>
              <a:t> </a:t>
            </a:r>
            <a:r>
              <a:rPr lang="lv-LV" sz="1400" b="0" dirty="0">
                <a:solidFill>
                  <a:schemeClr val="bg1"/>
                </a:solidFill>
              </a:rPr>
              <a:t>brīvības,</a:t>
            </a:r>
            <a:r>
              <a:rPr lang="lv-LV" sz="1400" b="0" spc="60" dirty="0">
                <a:solidFill>
                  <a:schemeClr val="bg1"/>
                </a:solidFill>
              </a:rPr>
              <a:t> </a:t>
            </a:r>
            <a:r>
              <a:rPr lang="lv-LV" sz="1400" b="0" dirty="0">
                <a:solidFill>
                  <a:schemeClr val="bg1"/>
                </a:solidFill>
              </a:rPr>
              <a:t>kā</a:t>
            </a:r>
            <a:r>
              <a:rPr lang="lv-LV" sz="1400" b="0" spc="40" dirty="0">
                <a:solidFill>
                  <a:schemeClr val="bg1"/>
                </a:solidFill>
              </a:rPr>
              <a:t> </a:t>
            </a:r>
            <a:r>
              <a:rPr lang="lv-LV" sz="1400" b="0" dirty="0">
                <a:solidFill>
                  <a:schemeClr val="bg1"/>
                </a:solidFill>
              </a:rPr>
              <a:t>arī</a:t>
            </a:r>
            <a:r>
              <a:rPr lang="lv-LV" sz="1400" b="0" spc="50" dirty="0">
                <a:solidFill>
                  <a:schemeClr val="bg1"/>
                </a:solidFill>
              </a:rPr>
              <a:t> </a:t>
            </a:r>
            <a:r>
              <a:rPr lang="lv-LV" sz="1400" b="0" dirty="0">
                <a:solidFill>
                  <a:schemeClr val="bg1"/>
                </a:solidFill>
              </a:rPr>
              <a:t>uzlikt</a:t>
            </a:r>
            <a:r>
              <a:rPr lang="lv-LV" sz="1400" b="0" spc="45" dirty="0">
                <a:solidFill>
                  <a:schemeClr val="bg1"/>
                </a:solidFill>
              </a:rPr>
              <a:t> </a:t>
            </a:r>
            <a:r>
              <a:rPr lang="lv-LV" sz="1400" b="0" spc="-25" dirty="0">
                <a:solidFill>
                  <a:schemeClr val="bg1"/>
                </a:solidFill>
              </a:rPr>
              <a:t>tām </a:t>
            </a:r>
            <a:r>
              <a:rPr lang="lv-LV" sz="1400" b="0" dirty="0">
                <a:solidFill>
                  <a:schemeClr val="bg1"/>
                </a:solidFill>
              </a:rPr>
              <a:t>papildu pienākumus.</a:t>
            </a:r>
            <a:endParaRPr lang="lv-LV" sz="1400" b="0">
              <a:solidFill>
                <a:schemeClr val="bg1"/>
              </a:solidFill>
              <a:ea typeface="+mn-lt"/>
              <a:cs typeface="+mn-lt"/>
            </a:endParaRPr>
          </a:p>
        </p:txBody>
      </p:sp>
      <p:grpSp>
        <p:nvGrpSpPr>
          <p:cNvPr id="2" name="Group 1">
            <a:extLst>
              <a:ext uri="{FF2B5EF4-FFF2-40B4-BE49-F238E27FC236}">
                <a16:creationId xmlns:a16="http://schemas.microsoft.com/office/drawing/2014/main" id="{247F7C1D-6F39-44F5-1065-B4110986836C}"/>
              </a:ext>
            </a:extLst>
          </p:cNvPr>
          <p:cNvGrpSpPr/>
          <p:nvPr/>
        </p:nvGrpSpPr>
        <p:grpSpPr>
          <a:xfrm>
            <a:off x="9125102" y="132067"/>
            <a:ext cx="2623986" cy="217488"/>
            <a:chOff x="8641446" y="132067"/>
            <a:chExt cx="2623986" cy="217488"/>
          </a:xfrm>
        </p:grpSpPr>
        <p:sp>
          <p:nvSpPr>
            <p:cNvPr id="43" name="Rectangle 42">
              <a:extLst>
                <a:ext uri="{FF2B5EF4-FFF2-40B4-BE49-F238E27FC236}">
                  <a16:creationId xmlns:a16="http://schemas.microsoft.com/office/drawing/2014/main" id="{062F8418-DF01-4DEB-DD86-BFE5C35728DB}"/>
                </a:ext>
              </a:extLst>
            </p:cNvPr>
            <p:cNvSpPr/>
            <p:nvPr/>
          </p:nvSpPr>
          <p:spPr>
            <a:xfrm>
              <a:off x="985058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3.6</a:t>
              </a:r>
            </a:p>
          </p:txBody>
        </p:sp>
        <p:sp>
          <p:nvSpPr>
            <p:cNvPr id="44" name="Rectangle 43">
              <a:extLst>
                <a:ext uri="{FF2B5EF4-FFF2-40B4-BE49-F238E27FC236}">
                  <a16:creationId xmlns:a16="http://schemas.microsoft.com/office/drawing/2014/main" id="{B5C75262-5B73-0D6D-2784-7C4146FFCE0D}"/>
                </a:ext>
              </a:extLst>
            </p:cNvPr>
            <p:cNvSpPr/>
            <p:nvPr/>
          </p:nvSpPr>
          <p:spPr>
            <a:xfrm>
              <a:off x="888327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3.2</a:t>
              </a:r>
            </a:p>
          </p:txBody>
        </p:sp>
        <p:sp>
          <p:nvSpPr>
            <p:cNvPr id="45" name="Rectangle 44">
              <a:extLst>
                <a:ext uri="{FF2B5EF4-FFF2-40B4-BE49-F238E27FC236}">
                  <a16:creationId xmlns:a16="http://schemas.microsoft.com/office/drawing/2014/main" id="{9E02E08B-068B-6BCA-2917-BF7553C28BDA}"/>
                </a:ext>
              </a:extLst>
            </p:cNvPr>
            <p:cNvSpPr/>
            <p:nvPr/>
          </p:nvSpPr>
          <p:spPr>
            <a:xfrm>
              <a:off x="10092408" y="132067"/>
              <a:ext cx="117302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dirty="0">
                  <a:cs typeface="Arial"/>
                </a:rPr>
                <a:t>Īpašie tiesiskie režīmi</a:t>
              </a:r>
              <a:endParaRPr kumimoji="0" lang="lv-LV" sz="800" b="1" i="0" u="none" strike="noStrike" kern="0" cap="none" spc="0" normalizeH="0" baseline="0" dirty="0">
                <a:ln>
                  <a:noFill/>
                </a:ln>
                <a:effectLst/>
                <a:uLnTx/>
                <a:uFillTx/>
                <a:ea typeface="Georgia"/>
                <a:cs typeface="Georgia"/>
                <a:sym typeface="Georgia"/>
              </a:endParaRPr>
            </a:p>
          </p:txBody>
        </p:sp>
        <p:sp>
          <p:nvSpPr>
            <p:cNvPr id="46" name="Rectangle 45">
              <a:extLst>
                <a:ext uri="{FF2B5EF4-FFF2-40B4-BE49-F238E27FC236}">
                  <a16:creationId xmlns:a16="http://schemas.microsoft.com/office/drawing/2014/main" id="{D3984ABA-C280-1233-6275-A6FFB82AC7C6}"/>
                </a:ext>
              </a:extLst>
            </p:cNvPr>
            <p:cNvSpPr/>
            <p:nvPr/>
          </p:nvSpPr>
          <p:spPr>
            <a:xfrm>
              <a:off x="912510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47" name="Rectangle 46">
              <a:extLst>
                <a:ext uri="{FF2B5EF4-FFF2-40B4-BE49-F238E27FC236}">
                  <a16:creationId xmlns:a16="http://schemas.microsoft.com/office/drawing/2014/main" id="{22420D02-673E-A1D3-B38E-73257965E943}"/>
                </a:ext>
              </a:extLst>
            </p:cNvPr>
            <p:cNvSpPr/>
            <p:nvPr/>
          </p:nvSpPr>
          <p:spPr>
            <a:xfrm>
              <a:off x="936692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48" name="Rectangle 47">
              <a:extLst>
                <a:ext uri="{FF2B5EF4-FFF2-40B4-BE49-F238E27FC236}">
                  <a16:creationId xmlns:a16="http://schemas.microsoft.com/office/drawing/2014/main" id="{533E4F8D-7B13-9790-8931-DFE03A2CF14A}"/>
                </a:ext>
              </a:extLst>
            </p:cNvPr>
            <p:cNvSpPr/>
            <p:nvPr/>
          </p:nvSpPr>
          <p:spPr>
            <a:xfrm>
              <a:off x="960875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51" name="Rectangle 50">
              <a:extLst>
                <a:ext uri="{FF2B5EF4-FFF2-40B4-BE49-F238E27FC236}">
                  <a16:creationId xmlns:a16="http://schemas.microsoft.com/office/drawing/2014/main" id="{81AF180C-6B8F-CA49-F52D-1B3F038B0FBD}"/>
                </a:ext>
              </a:extLst>
            </p:cNvPr>
            <p:cNvSpPr/>
            <p:nvPr/>
          </p:nvSpPr>
          <p:spPr>
            <a:xfrm>
              <a:off x="864144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a:t>
              </a:r>
              <a:r>
                <a:rPr lang="lv-LV" sz="800" b="1" kern="0" dirty="0">
                  <a:solidFill>
                    <a:srgbClr val="A4A3B2"/>
                  </a:solidFill>
                  <a:ea typeface="Georgia"/>
                  <a:cs typeface="Georgia"/>
                  <a:sym typeface="Georgia"/>
                </a:rPr>
                <a:t>1</a:t>
              </a:r>
              <a:endParaRPr kumimoji="0" lang="lv-LV" sz="800" b="1" i="0" u="none" strike="noStrike" kern="0" cap="none" spc="0" normalizeH="0" baseline="0" dirty="0">
                <a:ln>
                  <a:noFill/>
                </a:ln>
                <a:solidFill>
                  <a:srgbClr val="A4A3B2"/>
                </a:solidFill>
                <a:effectLst/>
                <a:uLnTx/>
                <a:uFillTx/>
                <a:ea typeface="Georgia"/>
                <a:cs typeface="Georgia"/>
                <a:sym typeface="Georgia"/>
              </a:endParaRPr>
            </a:p>
          </p:txBody>
        </p:sp>
      </p:grpSp>
      <p:pic>
        <p:nvPicPr>
          <p:cNvPr id="2050" name="Picture 2" descr="Ārlietu ministrija">
            <a:extLst>
              <a:ext uri="{FF2B5EF4-FFF2-40B4-BE49-F238E27FC236}">
                <a16:creationId xmlns:a16="http://schemas.microsoft.com/office/drawing/2014/main" id="{B7DACA1A-0743-07AE-9DF1-3C4CA230EC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9040561" y="1854795"/>
            <a:ext cx="658840" cy="560100"/>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1F6F023A-4A4D-1841-BACD-F72EB03805DD}"/>
              </a:ext>
            </a:extLst>
          </p:cNvPr>
          <p:cNvSpPr txBox="1"/>
          <p:nvPr/>
        </p:nvSpPr>
        <p:spPr>
          <a:xfrm>
            <a:off x="8891977" y="2403336"/>
            <a:ext cx="957021" cy="307777"/>
          </a:xfrm>
          <a:prstGeom prst="rect">
            <a:avLst/>
          </a:prstGeom>
          <a:noFill/>
        </p:spPr>
        <p:txBody>
          <a:bodyPr wrap="square" lIns="0" tIns="0" rIns="0" bIns="0" rtlCol="0" anchor="ctr">
            <a:spAutoFit/>
          </a:bodyPr>
          <a:lstStyle/>
          <a:p>
            <a:pPr algn="ctr">
              <a:lnSpc>
                <a:spcPct val="100000"/>
              </a:lnSpc>
              <a:spcAft>
                <a:spcPts val="600"/>
              </a:spcAft>
              <a:buSzPct val="100000"/>
            </a:pPr>
            <a:r>
              <a:rPr lang="lv-LV" sz="1000" b="1" dirty="0"/>
              <a:t>Nozares ministrija</a:t>
            </a:r>
          </a:p>
        </p:txBody>
      </p:sp>
      <p:pic>
        <p:nvPicPr>
          <p:cNvPr id="2052" name="Picture 4" descr="Ministru kabinets">
            <a:extLst>
              <a:ext uri="{FF2B5EF4-FFF2-40B4-BE49-F238E27FC236}">
                <a16:creationId xmlns:a16="http://schemas.microsoft.com/office/drawing/2014/main" id="{6181B686-6C23-3EC1-7E72-A711E542A7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8754" y="3253572"/>
            <a:ext cx="816592" cy="798034"/>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52">
            <a:extLst>
              <a:ext uri="{FF2B5EF4-FFF2-40B4-BE49-F238E27FC236}">
                <a16:creationId xmlns:a16="http://schemas.microsoft.com/office/drawing/2014/main" id="{21AA6D6B-603E-58F7-4197-37DE4D33D8C8}"/>
              </a:ext>
            </a:extLst>
          </p:cNvPr>
          <p:cNvPicPr>
            <a:picLocks noChangeAspect="1"/>
          </p:cNvPicPr>
          <p:nvPr/>
        </p:nvPicPr>
        <p:blipFill>
          <a:blip r:embed="rId5"/>
          <a:stretch>
            <a:fillRect/>
          </a:stretch>
        </p:blipFill>
        <p:spPr>
          <a:xfrm>
            <a:off x="9618054" y="4611674"/>
            <a:ext cx="776812" cy="826396"/>
          </a:xfrm>
          <a:prstGeom prst="rect">
            <a:avLst/>
          </a:prstGeom>
        </p:spPr>
      </p:pic>
      <p:sp>
        <p:nvSpPr>
          <p:cNvPr id="22" name="object 22"/>
          <p:cNvSpPr txBox="1"/>
          <p:nvPr/>
        </p:nvSpPr>
        <p:spPr>
          <a:xfrm>
            <a:off x="10127228" y="2397245"/>
            <a:ext cx="1196740" cy="319959"/>
          </a:xfrm>
          <a:prstGeom prst="rect">
            <a:avLst/>
          </a:prstGeom>
        </p:spPr>
        <p:txBody>
          <a:bodyPr vert="horz" wrap="square" lIns="0" tIns="12065" rIns="0" bIns="0" rtlCol="0" anchor="ctr">
            <a:spAutoFit/>
          </a:bodyPr>
          <a:lstStyle/>
          <a:p>
            <a:pPr marL="12700" algn="ctr">
              <a:spcBef>
                <a:spcPts val="95"/>
              </a:spcBef>
            </a:pPr>
            <a:r>
              <a:rPr lang="lv-LV" sz="1000" b="1">
                <a:cs typeface="Verdana"/>
              </a:rPr>
              <a:t>Krīzes</a:t>
            </a:r>
            <a:r>
              <a:rPr lang="lv-LV" sz="1000" b="1" spc="-40">
                <a:cs typeface="Verdana"/>
              </a:rPr>
              <a:t> </a:t>
            </a:r>
            <a:r>
              <a:rPr lang="lv-LV" sz="1000" b="1" spc="-10">
                <a:cs typeface="Verdana"/>
              </a:rPr>
              <a:t>vadības </a:t>
            </a:r>
            <a:r>
              <a:rPr lang="lv-LV" sz="1000" b="1">
                <a:cs typeface="Verdana"/>
              </a:rPr>
              <a:t>padome</a:t>
            </a:r>
            <a:r>
              <a:rPr lang="lv-LV" sz="1000" b="1" spc="-55">
                <a:cs typeface="Verdana"/>
              </a:rPr>
              <a:t> </a:t>
            </a:r>
            <a:r>
              <a:rPr lang="lv-LV" sz="1000" b="1" spc="-10">
                <a:cs typeface="Verdana"/>
              </a:rPr>
              <a:t>(KVP)</a:t>
            </a:r>
            <a:endParaRPr lang="lv-LV" sz="1000">
              <a:cs typeface="Verdana"/>
            </a:endParaRPr>
          </a:p>
        </p:txBody>
      </p:sp>
      <p:pic>
        <p:nvPicPr>
          <p:cNvPr id="54" name="Picture 2" descr="Ārlietu ministrija">
            <a:extLst>
              <a:ext uri="{FF2B5EF4-FFF2-40B4-BE49-F238E27FC236}">
                <a16:creationId xmlns:a16="http://schemas.microsoft.com/office/drawing/2014/main" id="{2624FDFD-C0C8-4044-401B-C77C6CDE0E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10396177" y="1854795"/>
            <a:ext cx="658841" cy="560101"/>
          </a:xfrm>
          <a:prstGeom prst="rect">
            <a:avLst/>
          </a:prstGeom>
          <a:noFill/>
          <a:extLst>
            <a:ext uri="{909E8E84-426E-40DD-AFC4-6F175D3DCCD1}">
              <a14:hiddenFill xmlns:a14="http://schemas.microsoft.com/office/drawing/2010/main">
                <a:solidFill>
                  <a:srgbClr val="FFFFFF"/>
                </a:solidFill>
              </a14:hiddenFill>
            </a:ext>
          </a:extLst>
        </p:spPr>
      </p:pic>
      <p:sp>
        <p:nvSpPr>
          <p:cNvPr id="62" name="TextBox 61">
            <a:extLst>
              <a:ext uri="{FF2B5EF4-FFF2-40B4-BE49-F238E27FC236}">
                <a16:creationId xmlns:a16="http://schemas.microsoft.com/office/drawing/2014/main" id="{587F8174-78B8-BCDF-9314-F8892430D915}"/>
              </a:ext>
            </a:extLst>
          </p:cNvPr>
          <p:cNvSpPr txBox="1"/>
          <p:nvPr/>
        </p:nvSpPr>
        <p:spPr>
          <a:xfrm>
            <a:off x="7729628" y="2480280"/>
            <a:ext cx="957021" cy="153888"/>
          </a:xfrm>
          <a:prstGeom prst="rect">
            <a:avLst/>
          </a:prstGeom>
          <a:noFill/>
        </p:spPr>
        <p:txBody>
          <a:bodyPr wrap="square" lIns="0" tIns="0" rIns="0" bIns="0" rtlCol="0" anchor="ctr">
            <a:spAutoFit/>
          </a:bodyPr>
          <a:lstStyle/>
          <a:p>
            <a:pPr algn="ctr">
              <a:lnSpc>
                <a:spcPct val="100000"/>
              </a:lnSpc>
              <a:spcAft>
                <a:spcPts val="600"/>
              </a:spcAft>
              <a:buSzPct val="100000"/>
            </a:pPr>
            <a:r>
              <a:rPr lang="lv-LV" sz="1000" b="1" dirty="0"/>
              <a:t>Pašvaldība</a:t>
            </a:r>
          </a:p>
        </p:txBody>
      </p:sp>
      <p:pic>
        <p:nvPicPr>
          <p:cNvPr id="63" name="Picture 62">
            <a:extLst>
              <a:ext uri="{FF2B5EF4-FFF2-40B4-BE49-F238E27FC236}">
                <a16:creationId xmlns:a16="http://schemas.microsoft.com/office/drawing/2014/main" id="{E86FDF20-D216-7D08-7DD5-13FE47DA8098}"/>
              </a:ext>
            </a:extLst>
          </p:cNvPr>
          <p:cNvPicPr>
            <a:picLocks noChangeAspect="1"/>
          </p:cNvPicPr>
          <p:nvPr/>
        </p:nvPicPr>
        <p:blipFill>
          <a:blip r:embed="rId6"/>
          <a:stretch>
            <a:fillRect/>
          </a:stretch>
        </p:blipFill>
        <p:spPr>
          <a:xfrm>
            <a:off x="7993479" y="1924245"/>
            <a:ext cx="429317" cy="495068"/>
          </a:xfrm>
          <a:prstGeom prst="rect">
            <a:avLst/>
          </a:prstGeom>
        </p:spPr>
      </p:pic>
      <p:sp>
        <p:nvSpPr>
          <p:cNvPr id="11" name="TextBox 10">
            <a:extLst>
              <a:ext uri="{FF2B5EF4-FFF2-40B4-BE49-F238E27FC236}">
                <a16:creationId xmlns:a16="http://schemas.microsoft.com/office/drawing/2014/main" id="{F73F1304-6535-C49D-4525-7E631DC4AD5A}"/>
              </a:ext>
            </a:extLst>
          </p:cNvPr>
          <p:cNvSpPr txBox="1"/>
          <p:nvPr/>
        </p:nvSpPr>
        <p:spPr>
          <a:xfrm>
            <a:off x="442912" y="2981601"/>
            <a:ext cx="5480301" cy="2119080"/>
          </a:xfrm>
          <a:prstGeom prst="rect">
            <a:avLst/>
          </a:prstGeom>
          <a:solidFill>
            <a:srgbClr val="CFD6E8"/>
          </a:solidFill>
        </p:spPr>
        <p:txBody>
          <a:bodyPr wrap="square" lIns="72000" tIns="72000" rIns="72000" bIns="72000">
            <a:noAutofit/>
          </a:bodyPr>
          <a:lstStyle/>
          <a:p>
            <a:pPr marR="5080"/>
            <a:r>
              <a:rPr lang="lv-LV" sz="1400" b="1" spc="-10" dirty="0">
                <a:ea typeface="+mn-lt"/>
                <a:cs typeface="+mn-lt"/>
              </a:rPr>
              <a:t>Ārkārtējo situāciju var izsludināt tāda valsts apdraudējuma gadījumā, kas saistīts ar:</a:t>
            </a:r>
            <a:endParaRPr lang="lv-LV" sz="1400" b="1" spc="-10">
              <a:ea typeface="+mn-lt"/>
              <a:cs typeface="+mn-lt"/>
            </a:endParaRPr>
          </a:p>
          <a:p>
            <a:pPr marR="5080"/>
            <a:endParaRPr lang="lv-LV" sz="1400">
              <a:ea typeface="+mn-lt"/>
              <a:cs typeface="+mn-lt"/>
            </a:endParaRPr>
          </a:p>
        </p:txBody>
      </p:sp>
      <p:grpSp>
        <p:nvGrpSpPr>
          <p:cNvPr id="2059" name="Group 2058">
            <a:extLst>
              <a:ext uri="{FF2B5EF4-FFF2-40B4-BE49-F238E27FC236}">
                <a16:creationId xmlns:a16="http://schemas.microsoft.com/office/drawing/2014/main" id="{B88E9876-4F31-A8CE-C9FB-6EF5D7991881}"/>
              </a:ext>
            </a:extLst>
          </p:cNvPr>
          <p:cNvGrpSpPr/>
          <p:nvPr/>
        </p:nvGrpSpPr>
        <p:grpSpPr>
          <a:xfrm>
            <a:off x="559119" y="3534000"/>
            <a:ext cx="5349874" cy="360000"/>
            <a:chOff x="559119" y="3534000"/>
            <a:chExt cx="5349874" cy="360000"/>
          </a:xfrm>
        </p:grpSpPr>
        <p:sp>
          <p:nvSpPr>
            <p:cNvPr id="9" name="Rectangle 8">
              <a:extLst>
                <a:ext uri="{FF2B5EF4-FFF2-40B4-BE49-F238E27FC236}">
                  <a16:creationId xmlns:a16="http://schemas.microsoft.com/office/drawing/2014/main" id="{62995D05-3D43-D541-4A36-425124723511}"/>
                </a:ext>
              </a:extLst>
            </p:cNvPr>
            <p:cNvSpPr/>
            <p:nvPr/>
          </p:nvSpPr>
          <p:spPr>
            <a:xfrm>
              <a:off x="1238789" y="3534000"/>
              <a:ext cx="4670204" cy="360000"/>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katastrofu, </a:t>
              </a:r>
            </a:p>
          </p:txBody>
        </p:sp>
        <p:sp>
          <p:nvSpPr>
            <p:cNvPr id="13" name="Rectangle 12">
              <a:extLst>
                <a:ext uri="{FF2B5EF4-FFF2-40B4-BE49-F238E27FC236}">
                  <a16:creationId xmlns:a16="http://schemas.microsoft.com/office/drawing/2014/main" id="{92FAE0C2-39F2-FA6A-6FBA-23D9A15404CD}"/>
                </a:ext>
              </a:extLst>
            </p:cNvPr>
            <p:cNvSpPr/>
            <p:nvPr/>
          </p:nvSpPr>
          <p:spPr>
            <a:xfrm>
              <a:off x="559119" y="3534000"/>
              <a:ext cx="576000" cy="360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4" name="L-Shape 13">
              <a:extLst>
                <a:ext uri="{FF2B5EF4-FFF2-40B4-BE49-F238E27FC236}">
                  <a16:creationId xmlns:a16="http://schemas.microsoft.com/office/drawing/2014/main" id="{4A86F91A-7A8D-B1FC-5AD4-E5C7BEBDBA64}"/>
                </a:ext>
              </a:extLst>
            </p:cNvPr>
            <p:cNvSpPr/>
            <p:nvPr/>
          </p:nvSpPr>
          <p:spPr>
            <a:xfrm rot="13500000">
              <a:off x="710285" y="3605321"/>
              <a:ext cx="217358" cy="217358"/>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2058" name="Group 2057">
            <a:extLst>
              <a:ext uri="{FF2B5EF4-FFF2-40B4-BE49-F238E27FC236}">
                <a16:creationId xmlns:a16="http://schemas.microsoft.com/office/drawing/2014/main" id="{2521CB5D-77C0-1DD9-17C5-A9D042FCBA87}"/>
              </a:ext>
            </a:extLst>
          </p:cNvPr>
          <p:cNvGrpSpPr/>
          <p:nvPr/>
        </p:nvGrpSpPr>
        <p:grpSpPr>
          <a:xfrm>
            <a:off x="559119" y="3949684"/>
            <a:ext cx="5349874" cy="360000"/>
            <a:chOff x="559119" y="3945434"/>
            <a:chExt cx="5349874" cy="360000"/>
          </a:xfrm>
        </p:grpSpPr>
        <p:sp>
          <p:nvSpPr>
            <p:cNvPr id="18" name="Rectangle 17">
              <a:extLst>
                <a:ext uri="{FF2B5EF4-FFF2-40B4-BE49-F238E27FC236}">
                  <a16:creationId xmlns:a16="http://schemas.microsoft.com/office/drawing/2014/main" id="{88E54120-5CC8-B947-8D87-92AECE4C0AA3}"/>
                </a:ext>
              </a:extLst>
            </p:cNvPr>
            <p:cNvSpPr/>
            <p:nvPr/>
          </p:nvSpPr>
          <p:spPr>
            <a:xfrm>
              <a:off x="1238789" y="3945434"/>
              <a:ext cx="4670204" cy="360000"/>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tās draudiem vai </a:t>
              </a:r>
            </a:p>
          </p:txBody>
        </p:sp>
        <p:sp>
          <p:nvSpPr>
            <p:cNvPr id="19" name="Rectangle 18">
              <a:extLst>
                <a:ext uri="{FF2B5EF4-FFF2-40B4-BE49-F238E27FC236}">
                  <a16:creationId xmlns:a16="http://schemas.microsoft.com/office/drawing/2014/main" id="{3AFE3744-CA60-44A3-8A4D-43DFDD299734}"/>
                </a:ext>
              </a:extLst>
            </p:cNvPr>
            <p:cNvSpPr/>
            <p:nvPr/>
          </p:nvSpPr>
          <p:spPr>
            <a:xfrm>
              <a:off x="559119" y="3945434"/>
              <a:ext cx="576000" cy="360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20" name="L-Shape 19">
              <a:extLst>
                <a:ext uri="{FF2B5EF4-FFF2-40B4-BE49-F238E27FC236}">
                  <a16:creationId xmlns:a16="http://schemas.microsoft.com/office/drawing/2014/main" id="{4A11C254-949B-DE14-A25D-58CFF1346DA4}"/>
                </a:ext>
              </a:extLst>
            </p:cNvPr>
            <p:cNvSpPr/>
            <p:nvPr/>
          </p:nvSpPr>
          <p:spPr>
            <a:xfrm rot="13500000">
              <a:off x="710285" y="4016755"/>
              <a:ext cx="217358" cy="217358"/>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2060" name="Group 2059">
            <a:extLst>
              <a:ext uri="{FF2B5EF4-FFF2-40B4-BE49-F238E27FC236}">
                <a16:creationId xmlns:a16="http://schemas.microsoft.com/office/drawing/2014/main" id="{C3EF24DA-8DB8-C590-192C-D34CC9502B47}"/>
              </a:ext>
            </a:extLst>
          </p:cNvPr>
          <p:cNvGrpSpPr/>
          <p:nvPr/>
        </p:nvGrpSpPr>
        <p:grpSpPr>
          <a:xfrm>
            <a:off x="559119" y="4365369"/>
            <a:ext cx="5349874" cy="659799"/>
            <a:chOff x="559119" y="4365369"/>
            <a:chExt cx="5349874" cy="659799"/>
          </a:xfrm>
        </p:grpSpPr>
        <p:sp>
          <p:nvSpPr>
            <p:cNvPr id="42" name="Rectangle 41">
              <a:extLst>
                <a:ext uri="{FF2B5EF4-FFF2-40B4-BE49-F238E27FC236}">
                  <a16:creationId xmlns:a16="http://schemas.microsoft.com/office/drawing/2014/main" id="{34D595CF-9DA2-588B-1387-A541F43C597D}"/>
                </a:ext>
              </a:extLst>
            </p:cNvPr>
            <p:cNvSpPr/>
            <p:nvPr/>
          </p:nvSpPr>
          <p:spPr>
            <a:xfrm>
              <a:off x="1238789" y="4365664"/>
              <a:ext cx="4670204" cy="659208"/>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kritiskās infrastruktūras apdraudējumu, ja būtiski apdraudēta valsts, sabiedrības, vides, saimnieciskās darbības drošība vai cilvēku veselība un dzīvība.</a:t>
              </a:r>
            </a:p>
          </p:txBody>
        </p:sp>
        <p:sp>
          <p:nvSpPr>
            <p:cNvPr id="55" name="Rectangle 54">
              <a:extLst>
                <a:ext uri="{FF2B5EF4-FFF2-40B4-BE49-F238E27FC236}">
                  <a16:creationId xmlns:a16="http://schemas.microsoft.com/office/drawing/2014/main" id="{02F44E44-D4D2-84B9-81A3-6F7F06E9CD04}"/>
                </a:ext>
              </a:extLst>
            </p:cNvPr>
            <p:cNvSpPr/>
            <p:nvPr/>
          </p:nvSpPr>
          <p:spPr>
            <a:xfrm>
              <a:off x="559119" y="4365369"/>
              <a:ext cx="576000" cy="659799"/>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56" name="L-Shape 55">
              <a:extLst>
                <a:ext uri="{FF2B5EF4-FFF2-40B4-BE49-F238E27FC236}">
                  <a16:creationId xmlns:a16="http://schemas.microsoft.com/office/drawing/2014/main" id="{CEA53ACF-990B-24FA-759E-03799BDA1F48}"/>
                </a:ext>
              </a:extLst>
            </p:cNvPr>
            <p:cNvSpPr/>
            <p:nvPr/>
          </p:nvSpPr>
          <p:spPr>
            <a:xfrm rot="13500000">
              <a:off x="710285" y="4586589"/>
              <a:ext cx="217358" cy="217358"/>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cxnSp>
        <p:nvCxnSpPr>
          <p:cNvPr id="2048" name="Straight Connector 2047">
            <a:extLst>
              <a:ext uri="{FF2B5EF4-FFF2-40B4-BE49-F238E27FC236}">
                <a16:creationId xmlns:a16="http://schemas.microsoft.com/office/drawing/2014/main" id="{DA709264-D157-A64D-78F3-6582000E8EA4}"/>
              </a:ext>
            </a:extLst>
          </p:cNvPr>
          <p:cNvCxnSpPr>
            <a:cxnSpLocks/>
          </p:cNvCxnSpPr>
          <p:nvPr/>
        </p:nvCxnSpPr>
        <p:spPr>
          <a:xfrm>
            <a:off x="1238789" y="3918923"/>
            <a:ext cx="4552411" cy="1588"/>
          </a:xfrm>
          <a:prstGeom prst="line">
            <a:avLst/>
          </a:prstGeom>
          <a:ln w="3175" cap="sq">
            <a:solidFill>
              <a:srgbClr val="525A72"/>
            </a:solidFill>
          </a:ln>
        </p:spPr>
        <p:style>
          <a:lnRef idx="1">
            <a:schemeClr val="accent1"/>
          </a:lnRef>
          <a:fillRef idx="0">
            <a:schemeClr val="accent1"/>
          </a:fillRef>
          <a:effectRef idx="0">
            <a:schemeClr val="dk1"/>
          </a:effectRef>
          <a:fontRef idx="minor">
            <a:schemeClr val="lt1"/>
          </a:fontRef>
        </p:style>
      </p:cxnSp>
      <p:cxnSp>
        <p:nvCxnSpPr>
          <p:cNvPr id="2051" name="Straight Connector 2050">
            <a:extLst>
              <a:ext uri="{FF2B5EF4-FFF2-40B4-BE49-F238E27FC236}">
                <a16:creationId xmlns:a16="http://schemas.microsoft.com/office/drawing/2014/main" id="{4629FA8E-2A5A-5F1F-EFC9-8C0143413C50}"/>
              </a:ext>
            </a:extLst>
          </p:cNvPr>
          <p:cNvCxnSpPr>
            <a:cxnSpLocks/>
          </p:cNvCxnSpPr>
          <p:nvPr/>
        </p:nvCxnSpPr>
        <p:spPr>
          <a:xfrm>
            <a:off x="1238789" y="4334608"/>
            <a:ext cx="4552411" cy="1588"/>
          </a:xfrm>
          <a:prstGeom prst="line">
            <a:avLst/>
          </a:prstGeom>
          <a:ln w="3175" cap="sq">
            <a:solidFill>
              <a:srgbClr val="525A72"/>
            </a:solidFill>
          </a:ln>
        </p:spPr>
        <p:style>
          <a:lnRef idx="1">
            <a:schemeClr val="accent1"/>
          </a:lnRef>
          <a:fillRef idx="0">
            <a:schemeClr val="accent1"/>
          </a:fillRef>
          <a:effectRef idx="0">
            <a:schemeClr val="dk1"/>
          </a:effectRef>
          <a:fontRef idx="minor">
            <a:schemeClr val="lt1"/>
          </a:fontRef>
        </p:style>
      </p:cxnSp>
      <p:sp>
        <p:nvSpPr>
          <p:cNvPr id="2054" name="Rectangle 2053">
            <a:extLst>
              <a:ext uri="{FF2B5EF4-FFF2-40B4-BE49-F238E27FC236}">
                <a16:creationId xmlns:a16="http://schemas.microsoft.com/office/drawing/2014/main" id="{1BF2EDEF-E89A-C7CA-3FC7-47AABDFD59BE}"/>
              </a:ext>
            </a:extLst>
          </p:cNvPr>
          <p:cNvSpPr/>
          <p:nvPr/>
        </p:nvSpPr>
        <p:spPr>
          <a:xfrm>
            <a:off x="6280524" y="5671078"/>
            <a:ext cx="5481638" cy="501122"/>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055" name="Freeform 50">
            <a:extLst>
              <a:ext uri="{FF2B5EF4-FFF2-40B4-BE49-F238E27FC236}">
                <a16:creationId xmlns:a16="http://schemas.microsoft.com/office/drawing/2014/main" id="{A896D36C-3AB5-1A1F-22BF-6C50EC4AD455}"/>
              </a:ext>
            </a:extLst>
          </p:cNvPr>
          <p:cNvSpPr>
            <a:spLocks noChangeAspect="1"/>
          </p:cNvSpPr>
          <p:nvPr/>
        </p:nvSpPr>
        <p:spPr bwMode="auto">
          <a:xfrm>
            <a:off x="6411123" y="5780030"/>
            <a:ext cx="281354" cy="283218"/>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2056" name="Google Shape;2685;p25">
            <a:extLst>
              <a:ext uri="{FF2B5EF4-FFF2-40B4-BE49-F238E27FC236}">
                <a16:creationId xmlns:a16="http://schemas.microsoft.com/office/drawing/2014/main" id="{770B72B2-7D90-50CE-3BC9-993F0EC1B866}"/>
              </a:ext>
            </a:extLst>
          </p:cNvPr>
          <p:cNvSpPr txBox="1"/>
          <p:nvPr/>
        </p:nvSpPr>
        <p:spPr>
          <a:xfrm>
            <a:off x="6870756" y="5829306"/>
            <a:ext cx="4742622" cy="184666"/>
          </a:xfrm>
          <a:prstGeom prst="rect">
            <a:avLst/>
          </a:prstGeom>
          <a:noFill/>
          <a:ln>
            <a:noFill/>
          </a:ln>
        </p:spPr>
        <p:txBody>
          <a:bodyPr spcFirstLastPara="1" wrap="square" lIns="0" tIns="0" rIns="72000" bIns="0" anchor="ctr" anchorCtr="0">
            <a:spAutoFit/>
          </a:bodyPr>
          <a:lstStyle/>
          <a:p>
            <a:r>
              <a:rPr lang="lv-LV" sz="1200" i="0">
                <a:effectLst/>
                <a:hlinkClick r:id="rId7">
                  <a:extLst>
                    <a:ext uri="{A12FA001-AC4F-418D-AE19-62706E023703}">
                      <ahyp:hlinkClr xmlns:ahyp="http://schemas.microsoft.com/office/drawing/2018/hyperlinkcolor" val="tx"/>
                    </a:ext>
                  </a:extLst>
                </a:hlinkClick>
              </a:rPr>
              <a:t>Par ārkārtējo situāciju un izņēmuma stāvokli</a:t>
            </a:r>
            <a:endParaRPr lang="lv-LV" sz="1200" i="0">
              <a:effectLst/>
            </a:endParaRPr>
          </a:p>
        </p:txBody>
      </p:sp>
      <p:sp>
        <p:nvSpPr>
          <p:cNvPr id="4" name="Rectangle 3">
            <a:extLst>
              <a:ext uri="{FF2B5EF4-FFF2-40B4-BE49-F238E27FC236}">
                <a16:creationId xmlns:a16="http://schemas.microsoft.com/office/drawing/2014/main" id="{D2DC2135-6C91-C657-7AF3-7AE1A1FE4EA9}"/>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A56ABBE-808E-2B50-2746-01A9549F0243}"/>
              </a:ext>
            </a:extLst>
          </p:cNvPr>
          <p:cNvSpPr>
            <a:spLocks noGrp="1"/>
          </p:cNvSpPr>
          <p:nvPr>
            <p:ph type="title"/>
          </p:nvPr>
        </p:nvSpPr>
        <p:spPr>
          <a:xfrm>
            <a:off x="442913" y="432001"/>
            <a:ext cx="11306175" cy="1387274"/>
          </a:xfrm>
        </p:spPr>
        <p:txBody>
          <a:bodyPr vert="horz" lIns="0" tIns="0" rIns="0" bIns="0" rtlCol="0" anchor="t" anchorCtr="0">
            <a:noAutofit/>
          </a:bodyPr>
          <a:lstStyle/>
          <a:p>
            <a:r>
              <a:rPr lang="lv-LV" dirty="0"/>
              <a:t>Izsludinot ārkārtējo situāciju, Ministru kabinetam ir tiesības noteikt:</a:t>
            </a:r>
          </a:p>
        </p:txBody>
      </p:sp>
      <p:sp>
        <p:nvSpPr>
          <p:cNvPr id="18" name="Rectangle 17">
            <a:extLst>
              <a:ext uri="{FF2B5EF4-FFF2-40B4-BE49-F238E27FC236}">
                <a16:creationId xmlns:a16="http://schemas.microsoft.com/office/drawing/2014/main" id="{0E1A1199-7305-2CEF-748D-6F5A22855534}"/>
              </a:ext>
            </a:extLst>
          </p:cNvPr>
          <p:cNvSpPr/>
          <p:nvPr/>
        </p:nvSpPr>
        <p:spPr>
          <a:xfrm>
            <a:off x="1144242" y="1820863"/>
            <a:ext cx="4772372" cy="7143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a:t>
            </a:r>
            <a:r>
              <a:rPr lang="lv-LV" sz="1200" b="1">
                <a:solidFill>
                  <a:schemeClr val="tx1"/>
                </a:solidFill>
              </a:rPr>
              <a:t>pārvietošanās un pulcēšanās </a:t>
            </a:r>
            <a:r>
              <a:rPr lang="lv-LV" sz="1200">
                <a:solidFill>
                  <a:schemeClr val="tx1"/>
                </a:solidFill>
              </a:rPr>
              <a:t>kārtību vai pārvietošanās un pulcēšanās ierobežojumus</a:t>
            </a:r>
          </a:p>
        </p:txBody>
      </p:sp>
      <p:sp>
        <p:nvSpPr>
          <p:cNvPr id="21" name="Rectangle 20">
            <a:extLst>
              <a:ext uri="{FF2B5EF4-FFF2-40B4-BE49-F238E27FC236}">
                <a16:creationId xmlns:a16="http://schemas.microsoft.com/office/drawing/2014/main" id="{D2B8CCD4-519B-DC9C-9476-0A79B896B75D}"/>
              </a:ext>
            </a:extLst>
          </p:cNvPr>
          <p:cNvSpPr/>
          <p:nvPr/>
        </p:nvSpPr>
        <p:spPr>
          <a:xfrm>
            <a:off x="1144242" y="2695667"/>
            <a:ext cx="4772372" cy="7143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kārtību </a:t>
            </a:r>
            <a:r>
              <a:rPr lang="lv-LV" sz="1200" b="1">
                <a:solidFill>
                  <a:schemeClr val="tx1"/>
                </a:solidFill>
              </a:rPr>
              <a:t>transportlīdzekļu kustībai </a:t>
            </a:r>
            <a:r>
              <a:rPr lang="lv-LV" sz="1200">
                <a:solidFill>
                  <a:schemeClr val="tx1"/>
                </a:solidFill>
              </a:rPr>
              <a:t>vai šīs kustības ierobežojumus</a:t>
            </a:r>
          </a:p>
        </p:txBody>
      </p:sp>
      <p:sp>
        <p:nvSpPr>
          <p:cNvPr id="22" name="Rectangle 21">
            <a:extLst>
              <a:ext uri="{FF2B5EF4-FFF2-40B4-BE49-F238E27FC236}">
                <a16:creationId xmlns:a16="http://schemas.microsoft.com/office/drawing/2014/main" id="{C2E2F87E-C09F-4B30-1919-F5E2A78F3541}"/>
              </a:ext>
            </a:extLst>
          </p:cNvPr>
          <p:cNvSpPr/>
          <p:nvPr/>
        </p:nvSpPr>
        <p:spPr>
          <a:xfrm>
            <a:off x="1144242" y="3570471"/>
            <a:ext cx="4772372" cy="7143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a:t>
            </a:r>
            <a:r>
              <a:rPr lang="lv-LV" sz="1200" b="1">
                <a:solidFill>
                  <a:schemeClr val="tx1"/>
                </a:solidFill>
              </a:rPr>
              <a:t>saimnieciskās darbības </a:t>
            </a:r>
            <a:r>
              <a:rPr lang="lv-LV" sz="1200">
                <a:solidFill>
                  <a:schemeClr val="tx1"/>
                </a:solidFill>
              </a:rPr>
              <a:t>kārtību vai šīs darbības ierobežojumus</a:t>
            </a:r>
          </a:p>
        </p:txBody>
      </p:sp>
      <p:sp>
        <p:nvSpPr>
          <p:cNvPr id="23" name="Rectangle 22">
            <a:extLst>
              <a:ext uri="{FF2B5EF4-FFF2-40B4-BE49-F238E27FC236}">
                <a16:creationId xmlns:a16="http://schemas.microsoft.com/office/drawing/2014/main" id="{B285B1A9-5FD7-D286-0263-BDDA47CD84FC}"/>
              </a:ext>
            </a:extLst>
          </p:cNvPr>
          <p:cNvSpPr/>
          <p:nvPr/>
        </p:nvSpPr>
        <p:spPr>
          <a:xfrm>
            <a:off x="1144242" y="4445275"/>
            <a:ext cx="4772372" cy="7143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kārtību </a:t>
            </a:r>
            <a:r>
              <a:rPr lang="lv-LV" sz="1200" b="1">
                <a:solidFill>
                  <a:schemeClr val="tx1"/>
                </a:solidFill>
              </a:rPr>
              <a:t>preču, medikamentu, energoresursu, pakalpojumu un citu materiāltehnisko resursu pieejamībai</a:t>
            </a:r>
          </a:p>
        </p:txBody>
      </p:sp>
      <p:sp>
        <p:nvSpPr>
          <p:cNvPr id="19" name="Rectangle 18">
            <a:extLst>
              <a:ext uri="{FF2B5EF4-FFF2-40B4-BE49-F238E27FC236}">
                <a16:creationId xmlns:a16="http://schemas.microsoft.com/office/drawing/2014/main" id="{9B029BEC-72B3-C1E2-7AFC-D65ACADC991B}"/>
              </a:ext>
            </a:extLst>
          </p:cNvPr>
          <p:cNvSpPr/>
          <p:nvPr/>
        </p:nvSpPr>
        <p:spPr>
          <a:xfrm>
            <a:off x="442913" y="1821656"/>
            <a:ext cx="576000" cy="715256"/>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1</a:t>
            </a:r>
          </a:p>
        </p:txBody>
      </p:sp>
      <p:sp>
        <p:nvSpPr>
          <p:cNvPr id="41" name="Rectangle 40">
            <a:extLst>
              <a:ext uri="{FF2B5EF4-FFF2-40B4-BE49-F238E27FC236}">
                <a16:creationId xmlns:a16="http://schemas.microsoft.com/office/drawing/2014/main" id="{FE9D8B49-4A0A-7A7F-FD0C-28B19FB420B0}"/>
              </a:ext>
            </a:extLst>
          </p:cNvPr>
          <p:cNvSpPr/>
          <p:nvPr/>
        </p:nvSpPr>
        <p:spPr>
          <a:xfrm>
            <a:off x="442913" y="2695902"/>
            <a:ext cx="576000" cy="71525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2</a:t>
            </a:r>
          </a:p>
        </p:txBody>
      </p:sp>
      <p:sp>
        <p:nvSpPr>
          <p:cNvPr id="44" name="Rectangle 43">
            <a:extLst>
              <a:ext uri="{FF2B5EF4-FFF2-40B4-BE49-F238E27FC236}">
                <a16:creationId xmlns:a16="http://schemas.microsoft.com/office/drawing/2014/main" id="{3059FFBF-6C6A-4892-2611-202B20CDF34F}"/>
              </a:ext>
            </a:extLst>
          </p:cNvPr>
          <p:cNvSpPr/>
          <p:nvPr/>
        </p:nvSpPr>
        <p:spPr>
          <a:xfrm>
            <a:off x="442913" y="3570148"/>
            <a:ext cx="576000" cy="715256"/>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3</a:t>
            </a:r>
          </a:p>
        </p:txBody>
      </p:sp>
      <p:sp>
        <p:nvSpPr>
          <p:cNvPr id="47" name="Rectangle 46">
            <a:extLst>
              <a:ext uri="{FF2B5EF4-FFF2-40B4-BE49-F238E27FC236}">
                <a16:creationId xmlns:a16="http://schemas.microsoft.com/office/drawing/2014/main" id="{7CC6E599-8343-DBA8-C499-038C17FC9A02}"/>
              </a:ext>
            </a:extLst>
          </p:cNvPr>
          <p:cNvSpPr/>
          <p:nvPr/>
        </p:nvSpPr>
        <p:spPr>
          <a:xfrm>
            <a:off x="442913" y="4444394"/>
            <a:ext cx="576000" cy="71525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4</a:t>
            </a:r>
          </a:p>
        </p:txBody>
      </p:sp>
      <p:sp>
        <p:nvSpPr>
          <p:cNvPr id="24" name="Rectangle 23">
            <a:extLst>
              <a:ext uri="{FF2B5EF4-FFF2-40B4-BE49-F238E27FC236}">
                <a16:creationId xmlns:a16="http://schemas.microsoft.com/office/drawing/2014/main" id="{85A647CD-F728-A196-CBAF-3E4BB87AD2EB}"/>
              </a:ext>
            </a:extLst>
          </p:cNvPr>
          <p:cNvSpPr/>
          <p:nvPr/>
        </p:nvSpPr>
        <p:spPr>
          <a:xfrm>
            <a:off x="1144242" y="5318641"/>
            <a:ext cx="4772372" cy="85329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Valsts pārvaldes un pašvaldību institūciju tiesības pieņemt lēmumu par </a:t>
            </a:r>
            <a:r>
              <a:rPr lang="lv-LV" sz="1200" b="1">
                <a:solidFill>
                  <a:schemeClr val="tx1"/>
                </a:solidFill>
              </a:rPr>
              <a:t>iedzīvotāju un viņu kustamā īpašuma evakuāciju</a:t>
            </a:r>
            <a:r>
              <a:rPr lang="lv-LV" sz="1200">
                <a:solidFill>
                  <a:schemeClr val="tx1"/>
                </a:solidFill>
              </a:rPr>
              <a:t>, kā arī, ja nepieciešams, nodrošināt pieņemtā lēmuma izpildi ar piespiedu pārvietošanu</a:t>
            </a:r>
          </a:p>
        </p:txBody>
      </p:sp>
      <p:sp>
        <p:nvSpPr>
          <p:cNvPr id="50" name="Rectangle 49">
            <a:extLst>
              <a:ext uri="{FF2B5EF4-FFF2-40B4-BE49-F238E27FC236}">
                <a16:creationId xmlns:a16="http://schemas.microsoft.com/office/drawing/2014/main" id="{5C8EF04C-E54F-0070-5E45-D8BA791CF7BE}"/>
              </a:ext>
            </a:extLst>
          </p:cNvPr>
          <p:cNvSpPr/>
          <p:nvPr/>
        </p:nvSpPr>
        <p:spPr>
          <a:xfrm>
            <a:off x="442913" y="5318641"/>
            <a:ext cx="576000" cy="853474"/>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5</a:t>
            </a:r>
          </a:p>
        </p:txBody>
      </p:sp>
      <p:sp>
        <p:nvSpPr>
          <p:cNvPr id="52" name="Rectangle 51">
            <a:extLst>
              <a:ext uri="{FF2B5EF4-FFF2-40B4-BE49-F238E27FC236}">
                <a16:creationId xmlns:a16="http://schemas.microsoft.com/office/drawing/2014/main" id="{1A6F0133-A49C-46D0-BAE7-D428793C46FD}"/>
              </a:ext>
            </a:extLst>
          </p:cNvPr>
          <p:cNvSpPr/>
          <p:nvPr/>
        </p:nvSpPr>
        <p:spPr>
          <a:xfrm>
            <a:off x="6976717" y="1821656"/>
            <a:ext cx="4772372" cy="576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Valsts pārvaldes un pašvaldību institūciju amatpersonu </a:t>
            </a:r>
            <a:r>
              <a:rPr lang="lv-LV" sz="1200" b="1">
                <a:solidFill>
                  <a:schemeClr val="tx1"/>
                </a:solidFill>
              </a:rPr>
              <a:t>tiesības iekļūt privātā īpašumā</a:t>
            </a:r>
          </a:p>
        </p:txBody>
      </p:sp>
      <p:sp>
        <p:nvSpPr>
          <p:cNvPr id="54" name="Rectangle 53">
            <a:extLst>
              <a:ext uri="{FF2B5EF4-FFF2-40B4-BE49-F238E27FC236}">
                <a16:creationId xmlns:a16="http://schemas.microsoft.com/office/drawing/2014/main" id="{1D5212EC-CBFC-B416-1119-5B504592501B}"/>
              </a:ext>
            </a:extLst>
          </p:cNvPr>
          <p:cNvSpPr/>
          <p:nvPr/>
        </p:nvSpPr>
        <p:spPr>
          <a:xfrm>
            <a:off x="6275388" y="1821656"/>
            <a:ext cx="576000"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6</a:t>
            </a:r>
          </a:p>
        </p:txBody>
      </p:sp>
      <p:sp>
        <p:nvSpPr>
          <p:cNvPr id="56" name="Rectangle 55">
            <a:extLst>
              <a:ext uri="{FF2B5EF4-FFF2-40B4-BE49-F238E27FC236}">
                <a16:creationId xmlns:a16="http://schemas.microsoft.com/office/drawing/2014/main" id="{7AEA07A3-0C18-A843-A268-AC0CB6F31980}"/>
              </a:ext>
            </a:extLst>
          </p:cNvPr>
          <p:cNvSpPr/>
          <p:nvPr/>
        </p:nvSpPr>
        <p:spPr>
          <a:xfrm>
            <a:off x="6977063" y="2516919"/>
            <a:ext cx="4772025" cy="105991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Valsts pārvaldes un pašvaldību institūciju amatpersonām papildu tiesības </a:t>
            </a:r>
            <a:r>
              <a:rPr lang="lv-LV" sz="1200" b="1">
                <a:solidFill>
                  <a:schemeClr val="tx1"/>
                </a:solidFill>
              </a:rPr>
              <a:t>aizturēt un nodot tiesībaizsardzības institūciju amatpersonām </a:t>
            </a:r>
            <a:r>
              <a:rPr lang="lv-LV" sz="1200">
                <a:solidFill>
                  <a:schemeClr val="tx1"/>
                </a:solidFill>
              </a:rPr>
              <a:t>lēmuma pieņemšanai </a:t>
            </a:r>
            <a:r>
              <a:rPr lang="lv-LV" sz="1200" b="1">
                <a:solidFill>
                  <a:schemeClr val="tx1"/>
                </a:solidFill>
              </a:rPr>
              <a:t>personas, kuras nepakļaujas amatpersonu likumīgajām prasībām </a:t>
            </a:r>
            <a:r>
              <a:rPr lang="lv-LV" sz="1200">
                <a:solidFill>
                  <a:schemeClr val="tx1"/>
                </a:solidFill>
              </a:rPr>
              <a:t>vai izdara citus pārkāpumus</a:t>
            </a:r>
          </a:p>
        </p:txBody>
      </p:sp>
      <p:sp>
        <p:nvSpPr>
          <p:cNvPr id="61" name="Rectangle 60">
            <a:extLst>
              <a:ext uri="{FF2B5EF4-FFF2-40B4-BE49-F238E27FC236}">
                <a16:creationId xmlns:a16="http://schemas.microsoft.com/office/drawing/2014/main" id="{57317571-1017-A381-336C-D567569D729C}"/>
              </a:ext>
            </a:extLst>
          </p:cNvPr>
          <p:cNvSpPr/>
          <p:nvPr/>
        </p:nvSpPr>
        <p:spPr>
          <a:xfrm>
            <a:off x="6280524" y="2516919"/>
            <a:ext cx="576000" cy="105991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7</a:t>
            </a:r>
          </a:p>
        </p:txBody>
      </p:sp>
      <p:sp>
        <p:nvSpPr>
          <p:cNvPr id="57" name="Rectangle 56">
            <a:extLst>
              <a:ext uri="{FF2B5EF4-FFF2-40B4-BE49-F238E27FC236}">
                <a16:creationId xmlns:a16="http://schemas.microsoft.com/office/drawing/2014/main" id="{C2D01315-F971-7FFE-2E24-AD8D7102576E}"/>
              </a:ext>
            </a:extLst>
          </p:cNvPr>
          <p:cNvSpPr/>
          <p:nvPr/>
        </p:nvSpPr>
        <p:spPr>
          <a:xfrm>
            <a:off x="6977063" y="3690822"/>
            <a:ext cx="4772025" cy="76952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Valsts pārvaldes un pašvaldību institūcijām tiesības noteikt </a:t>
            </a:r>
            <a:r>
              <a:rPr lang="lv-LV" sz="1200" b="1">
                <a:solidFill>
                  <a:schemeClr val="tx1"/>
                </a:solidFill>
              </a:rPr>
              <a:t>aizliegumu personām atrasties noteiktās vietās</a:t>
            </a:r>
            <a:r>
              <a:rPr lang="lv-LV" sz="1200">
                <a:solidFill>
                  <a:schemeClr val="tx1"/>
                </a:solidFill>
              </a:rPr>
              <a:t> bez atļaujām vai personu apliecinošiem dokumentiem</a:t>
            </a:r>
          </a:p>
        </p:txBody>
      </p:sp>
      <p:sp>
        <p:nvSpPr>
          <p:cNvPr id="64" name="Rectangle 63">
            <a:extLst>
              <a:ext uri="{FF2B5EF4-FFF2-40B4-BE49-F238E27FC236}">
                <a16:creationId xmlns:a16="http://schemas.microsoft.com/office/drawing/2014/main" id="{5FF56CE1-3337-0CBD-A7C2-65C83CA6DA2E}"/>
              </a:ext>
            </a:extLst>
          </p:cNvPr>
          <p:cNvSpPr/>
          <p:nvPr/>
        </p:nvSpPr>
        <p:spPr>
          <a:xfrm>
            <a:off x="6280524" y="3690660"/>
            <a:ext cx="576000" cy="76968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en-US" sz="2000" b="1"/>
              <a:t>8</a:t>
            </a:r>
            <a:endParaRPr lang="lv-LV" sz="2000" b="1"/>
          </a:p>
        </p:txBody>
      </p:sp>
      <p:sp>
        <p:nvSpPr>
          <p:cNvPr id="58" name="Rectangle 57">
            <a:extLst>
              <a:ext uri="{FF2B5EF4-FFF2-40B4-BE49-F238E27FC236}">
                <a16:creationId xmlns:a16="http://schemas.microsoft.com/office/drawing/2014/main" id="{6665E9AF-F625-24C7-85AC-71AFED4DC103}"/>
              </a:ext>
            </a:extLst>
          </p:cNvPr>
          <p:cNvSpPr/>
          <p:nvPr/>
        </p:nvSpPr>
        <p:spPr>
          <a:xfrm>
            <a:off x="6977063" y="4583387"/>
            <a:ext cx="4772025" cy="5762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Valsts pārvaldes un pašvaldību </a:t>
            </a:r>
            <a:r>
              <a:rPr lang="lv-LV" sz="1200" b="1">
                <a:solidFill>
                  <a:schemeClr val="tx1"/>
                </a:solidFill>
              </a:rPr>
              <a:t>institūcijas, kuras sagatavo un izplata oficiālu informāciju </a:t>
            </a:r>
            <a:r>
              <a:rPr lang="lv-LV" sz="1200">
                <a:solidFill>
                  <a:schemeClr val="tx1"/>
                </a:solidFill>
              </a:rPr>
              <a:t>par ārkārtējo situāciju</a:t>
            </a:r>
          </a:p>
        </p:txBody>
      </p:sp>
      <p:sp>
        <p:nvSpPr>
          <p:cNvPr id="67" name="Rectangle 66">
            <a:extLst>
              <a:ext uri="{FF2B5EF4-FFF2-40B4-BE49-F238E27FC236}">
                <a16:creationId xmlns:a16="http://schemas.microsoft.com/office/drawing/2014/main" id="{71A71A3E-AD6D-856D-F53F-04F575C6101E}"/>
              </a:ext>
            </a:extLst>
          </p:cNvPr>
          <p:cNvSpPr/>
          <p:nvPr/>
        </p:nvSpPr>
        <p:spPr>
          <a:xfrm>
            <a:off x="6280524" y="4583387"/>
            <a:ext cx="576000" cy="576263"/>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en-US" sz="2000" b="1"/>
              <a:t>9</a:t>
            </a:r>
            <a:endParaRPr lang="lv-LV" sz="2000" b="1"/>
          </a:p>
        </p:txBody>
      </p:sp>
      <p:sp>
        <p:nvSpPr>
          <p:cNvPr id="59" name="Rectangle 58">
            <a:extLst>
              <a:ext uri="{FF2B5EF4-FFF2-40B4-BE49-F238E27FC236}">
                <a16:creationId xmlns:a16="http://schemas.microsoft.com/office/drawing/2014/main" id="{6B50B2CF-5150-1138-87C8-04385F2B498F}"/>
              </a:ext>
            </a:extLst>
          </p:cNvPr>
          <p:cNvSpPr/>
          <p:nvPr/>
        </p:nvSpPr>
        <p:spPr>
          <a:xfrm>
            <a:off x="6977063" y="5318641"/>
            <a:ext cx="4772025" cy="8540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b="1">
                <a:solidFill>
                  <a:schemeClr val="tx1"/>
                </a:solidFill>
              </a:rPr>
              <a:t>Starptautiskajos līgumos noteikto saistību izpildes pilnīgu vai daļēju apturēšanu</a:t>
            </a:r>
            <a:r>
              <a:rPr lang="lv-LV" sz="1200">
                <a:solidFill>
                  <a:schemeClr val="tx1"/>
                </a:solidFill>
              </a:rPr>
              <a:t>, ja to izpilde var negatīvi ietekmēt valsts apdraudējuma novēršanas vai pārvarēšanas spējas</a:t>
            </a:r>
          </a:p>
        </p:txBody>
      </p:sp>
      <p:sp>
        <p:nvSpPr>
          <p:cNvPr id="70" name="Rectangle 69">
            <a:extLst>
              <a:ext uri="{FF2B5EF4-FFF2-40B4-BE49-F238E27FC236}">
                <a16:creationId xmlns:a16="http://schemas.microsoft.com/office/drawing/2014/main" id="{9027457A-A81B-F937-C14C-AF852EE6A94B}"/>
              </a:ext>
            </a:extLst>
          </p:cNvPr>
          <p:cNvSpPr/>
          <p:nvPr/>
        </p:nvSpPr>
        <p:spPr>
          <a:xfrm>
            <a:off x="6280524" y="5318641"/>
            <a:ext cx="576000" cy="85407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en-US" sz="2000" b="1"/>
              <a:t>10</a:t>
            </a:r>
            <a:endParaRPr lang="lv-LV" sz="2000" b="1"/>
          </a:p>
        </p:txBody>
      </p:sp>
      <p:sp>
        <p:nvSpPr>
          <p:cNvPr id="72" name="object 24">
            <a:extLst>
              <a:ext uri="{FF2B5EF4-FFF2-40B4-BE49-F238E27FC236}">
                <a16:creationId xmlns:a16="http://schemas.microsoft.com/office/drawing/2014/main" id="{A91771DC-D1A3-5745-DF45-3AC32AB1D932}"/>
              </a:ext>
            </a:extLst>
          </p:cNvPr>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lv-LV" smtClean="0"/>
              <a:pPr/>
              <a:t>33</a:t>
            </a:fld>
            <a:endParaRPr lang="lv-LV" dirty="0"/>
          </a:p>
        </p:txBody>
      </p:sp>
      <p:sp>
        <p:nvSpPr>
          <p:cNvPr id="36" name="Rectangle 35">
            <a:extLst>
              <a:ext uri="{FF2B5EF4-FFF2-40B4-BE49-F238E27FC236}">
                <a16:creationId xmlns:a16="http://schemas.microsoft.com/office/drawing/2014/main" id="{04C71625-7DF7-41E4-DA8A-3264225FDB5D}"/>
              </a:ext>
            </a:extLst>
          </p:cNvPr>
          <p:cNvSpPr/>
          <p:nvPr/>
        </p:nvSpPr>
        <p:spPr>
          <a:xfrm>
            <a:off x="442912" y="6341400"/>
            <a:ext cx="7775575" cy="360000"/>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37" name="Freeform 50">
            <a:extLst>
              <a:ext uri="{FF2B5EF4-FFF2-40B4-BE49-F238E27FC236}">
                <a16:creationId xmlns:a16="http://schemas.microsoft.com/office/drawing/2014/main" id="{39A462D5-9AEF-DF46-F583-14CCD45BBFF6}"/>
              </a:ext>
            </a:extLst>
          </p:cNvPr>
          <p:cNvSpPr>
            <a:spLocks noChangeAspect="1"/>
          </p:cNvSpPr>
          <p:nvPr/>
        </p:nvSpPr>
        <p:spPr bwMode="auto">
          <a:xfrm>
            <a:off x="620569" y="6410325"/>
            <a:ext cx="220688" cy="222150"/>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38" name="Google Shape;2685;p25">
            <a:extLst>
              <a:ext uri="{FF2B5EF4-FFF2-40B4-BE49-F238E27FC236}">
                <a16:creationId xmlns:a16="http://schemas.microsoft.com/office/drawing/2014/main" id="{ED81CEB1-80E1-B817-014B-E0B1DC08E694}"/>
              </a:ext>
            </a:extLst>
          </p:cNvPr>
          <p:cNvSpPr txBox="1"/>
          <p:nvPr/>
        </p:nvSpPr>
        <p:spPr>
          <a:xfrm>
            <a:off x="950595" y="6444456"/>
            <a:ext cx="7192645" cy="153888"/>
          </a:xfrm>
          <a:prstGeom prst="rect">
            <a:avLst/>
          </a:prstGeom>
          <a:noFill/>
          <a:ln>
            <a:noFill/>
          </a:ln>
        </p:spPr>
        <p:txBody>
          <a:bodyPr spcFirstLastPara="1" wrap="square" lIns="0" tIns="0" rIns="72000" bIns="0" anchor="ctr" anchorCtr="0">
            <a:spAutoFit/>
          </a:bodyPr>
          <a:lstStyle/>
          <a:p>
            <a:r>
              <a:rPr lang="lv-LV" sz="1000" i="0">
                <a:effectLst/>
                <a:latin typeface="Arial" panose="020B0604020202020204" pitchFamily="34" charset="0"/>
                <a:hlinkClick r:id="rId3">
                  <a:extLst>
                    <a:ext uri="{A12FA001-AC4F-418D-AE19-62706E023703}">
                      <ahyp:hlinkClr xmlns:ahyp="http://schemas.microsoft.com/office/drawing/2018/hyperlinkcolor" val="tx"/>
                    </a:ext>
                  </a:extLst>
                </a:hlinkClick>
              </a:rPr>
              <a:t>Kārtība, kādā valsts augstākās amatpersonas apziņojamas valsts apdraudējuma gadījumā un par ārkārtas notikumiem valstī</a:t>
            </a:r>
            <a:endParaRPr lang="lv-LV" sz="1000"/>
          </a:p>
        </p:txBody>
      </p:sp>
      <p:grpSp>
        <p:nvGrpSpPr>
          <p:cNvPr id="2" name="Group 1">
            <a:extLst>
              <a:ext uri="{FF2B5EF4-FFF2-40B4-BE49-F238E27FC236}">
                <a16:creationId xmlns:a16="http://schemas.microsoft.com/office/drawing/2014/main" id="{A080E78F-7368-2E10-6BCA-1E491F130C33}"/>
              </a:ext>
            </a:extLst>
          </p:cNvPr>
          <p:cNvGrpSpPr/>
          <p:nvPr/>
        </p:nvGrpSpPr>
        <p:grpSpPr>
          <a:xfrm>
            <a:off x="9125102" y="132067"/>
            <a:ext cx="2623986" cy="217488"/>
            <a:chOff x="8641446" y="132067"/>
            <a:chExt cx="2623986" cy="217488"/>
          </a:xfrm>
        </p:grpSpPr>
        <p:sp>
          <p:nvSpPr>
            <p:cNvPr id="8" name="Rectangle 7">
              <a:extLst>
                <a:ext uri="{FF2B5EF4-FFF2-40B4-BE49-F238E27FC236}">
                  <a16:creationId xmlns:a16="http://schemas.microsoft.com/office/drawing/2014/main" id="{CAE38B26-29F8-4141-80A0-C8113BC744CE}"/>
                </a:ext>
              </a:extLst>
            </p:cNvPr>
            <p:cNvSpPr/>
            <p:nvPr/>
          </p:nvSpPr>
          <p:spPr>
            <a:xfrm>
              <a:off x="985058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3.6</a:t>
              </a:r>
            </a:p>
          </p:txBody>
        </p:sp>
        <p:sp>
          <p:nvSpPr>
            <p:cNvPr id="13" name="Rectangle 12">
              <a:extLst>
                <a:ext uri="{FF2B5EF4-FFF2-40B4-BE49-F238E27FC236}">
                  <a16:creationId xmlns:a16="http://schemas.microsoft.com/office/drawing/2014/main" id="{938697C0-1CEE-8F53-2904-5D05328F2B85}"/>
                </a:ext>
              </a:extLst>
            </p:cNvPr>
            <p:cNvSpPr/>
            <p:nvPr/>
          </p:nvSpPr>
          <p:spPr>
            <a:xfrm>
              <a:off x="888327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3.2</a:t>
              </a:r>
            </a:p>
          </p:txBody>
        </p:sp>
        <p:sp>
          <p:nvSpPr>
            <p:cNvPr id="16" name="Rectangle 15">
              <a:extLst>
                <a:ext uri="{FF2B5EF4-FFF2-40B4-BE49-F238E27FC236}">
                  <a16:creationId xmlns:a16="http://schemas.microsoft.com/office/drawing/2014/main" id="{53A8E2B2-17A8-5947-533E-653EF7CF0CC4}"/>
                </a:ext>
              </a:extLst>
            </p:cNvPr>
            <p:cNvSpPr/>
            <p:nvPr/>
          </p:nvSpPr>
          <p:spPr>
            <a:xfrm>
              <a:off x="10092408" y="132067"/>
              <a:ext cx="117302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dirty="0">
                  <a:cs typeface="Arial"/>
                </a:rPr>
                <a:t>Īpašie tiesiskie režīmi</a:t>
              </a:r>
              <a:endParaRPr kumimoji="0" lang="lv-LV" sz="800" b="1" i="0" u="none" strike="noStrike" kern="0" cap="none" spc="0" normalizeH="0" baseline="0" dirty="0">
                <a:ln>
                  <a:noFill/>
                </a:ln>
                <a:effectLst/>
                <a:uLnTx/>
                <a:uFillTx/>
                <a:ea typeface="Georgia"/>
                <a:cs typeface="Georgia"/>
                <a:sym typeface="Georgia"/>
              </a:endParaRPr>
            </a:p>
          </p:txBody>
        </p:sp>
        <p:sp>
          <p:nvSpPr>
            <p:cNvPr id="17" name="Rectangle 16">
              <a:extLst>
                <a:ext uri="{FF2B5EF4-FFF2-40B4-BE49-F238E27FC236}">
                  <a16:creationId xmlns:a16="http://schemas.microsoft.com/office/drawing/2014/main" id="{5014223C-2F46-31A3-E7EF-813A2300D4EC}"/>
                </a:ext>
              </a:extLst>
            </p:cNvPr>
            <p:cNvSpPr/>
            <p:nvPr/>
          </p:nvSpPr>
          <p:spPr>
            <a:xfrm>
              <a:off x="912510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20" name="Rectangle 19">
              <a:extLst>
                <a:ext uri="{FF2B5EF4-FFF2-40B4-BE49-F238E27FC236}">
                  <a16:creationId xmlns:a16="http://schemas.microsoft.com/office/drawing/2014/main" id="{4D95B19E-5F4E-8109-76C0-BDD8FF21C4A1}"/>
                </a:ext>
              </a:extLst>
            </p:cNvPr>
            <p:cNvSpPr/>
            <p:nvPr/>
          </p:nvSpPr>
          <p:spPr>
            <a:xfrm>
              <a:off x="936692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25" name="Rectangle 24">
              <a:extLst>
                <a:ext uri="{FF2B5EF4-FFF2-40B4-BE49-F238E27FC236}">
                  <a16:creationId xmlns:a16="http://schemas.microsoft.com/office/drawing/2014/main" id="{27B7D654-69FF-A989-D099-F81376C08087}"/>
                </a:ext>
              </a:extLst>
            </p:cNvPr>
            <p:cNvSpPr/>
            <p:nvPr/>
          </p:nvSpPr>
          <p:spPr>
            <a:xfrm>
              <a:off x="960875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26" name="Rectangle 25">
              <a:extLst>
                <a:ext uri="{FF2B5EF4-FFF2-40B4-BE49-F238E27FC236}">
                  <a16:creationId xmlns:a16="http://schemas.microsoft.com/office/drawing/2014/main" id="{234BB3CA-0A38-C689-79A3-84F5FC95752F}"/>
                </a:ext>
              </a:extLst>
            </p:cNvPr>
            <p:cNvSpPr/>
            <p:nvPr/>
          </p:nvSpPr>
          <p:spPr>
            <a:xfrm>
              <a:off x="864144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a:t>
              </a:r>
              <a:r>
                <a:rPr lang="lv-LV" sz="800" b="1" kern="0" dirty="0">
                  <a:solidFill>
                    <a:srgbClr val="A4A3B2"/>
                  </a:solidFill>
                  <a:ea typeface="Georgia"/>
                  <a:cs typeface="Georgia"/>
                  <a:sym typeface="Georgia"/>
                </a:rPr>
                <a:t>1</a:t>
              </a:r>
              <a:endParaRPr kumimoji="0" lang="lv-LV" sz="800" b="1" i="0" u="none" strike="noStrike" kern="0" cap="none" spc="0" normalizeH="0" baseline="0" dirty="0">
                <a:ln>
                  <a:noFill/>
                </a:ln>
                <a:solidFill>
                  <a:srgbClr val="A4A3B2"/>
                </a:solidFill>
                <a:effectLst/>
                <a:uLnTx/>
                <a:uFillTx/>
                <a:ea typeface="Georgia"/>
                <a:cs typeface="Georgia"/>
                <a:sym typeface="Georgia"/>
              </a:endParaRPr>
            </a:p>
          </p:txBody>
        </p:sp>
      </p:grpSp>
      <p:sp>
        <p:nvSpPr>
          <p:cNvPr id="3" name="Rectangle 2">
            <a:extLst>
              <a:ext uri="{FF2B5EF4-FFF2-40B4-BE49-F238E27FC236}">
                <a16:creationId xmlns:a16="http://schemas.microsoft.com/office/drawing/2014/main" id="{50BE8D0B-0159-6A39-A753-7CB43C7CF41D}"/>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42040945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30">
            <a:extLst>
              <a:ext uri="{FF2B5EF4-FFF2-40B4-BE49-F238E27FC236}">
                <a16:creationId xmlns:a16="http://schemas.microsoft.com/office/drawing/2014/main" id="{AC1A8412-4F65-DDBA-F381-5226A1078715}"/>
              </a:ext>
            </a:extLst>
          </p:cNvPr>
          <p:cNvSpPr>
            <a:spLocks noGrp="1"/>
          </p:cNvSpPr>
          <p:nvPr>
            <p:ph type="title"/>
          </p:nvPr>
        </p:nvSpPr>
        <p:spPr/>
        <p:txBody>
          <a:bodyPr vert="horz"/>
          <a:lstStyle/>
          <a:p>
            <a:r>
              <a:rPr lang="lv-LV" dirty="0"/>
              <a:t>Izņēmuma stāvoklis (IS)</a:t>
            </a:r>
          </a:p>
        </p:txBody>
      </p:sp>
      <p:sp>
        <p:nvSpPr>
          <p:cNvPr id="22" name="object 22"/>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lv-LV" smtClean="0"/>
              <a:pPr/>
              <a:t>34</a:t>
            </a:fld>
            <a:endParaRPr lang="lv-LV" dirty="0"/>
          </a:p>
        </p:txBody>
      </p:sp>
      <p:sp>
        <p:nvSpPr>
          <p:cNvPr id="11" name="object 5">
            <a:extLst>
              <a:ext uri="{FF2B5EF4-FFF2-40B4-BE49-F238E27FC236}">
                <a16:creationId xmlns:a16="http://schemas.microsoft.com/office/drawing/2014/main" id="{290F56A8-6522-E630-36BB-EDFB9FCA0E46}"/>
              </a:ext>
            </a:extLst>
          </p:cNvPr>
          <p:cNvSpPr txBox="1"/>
          <p:nvPr/>
        </p:nvSpPr>
        <p:spPr>
          <a:xfrm>
            <a:off x="442913" y="5038726"/>
            <a:ext cx="5473700" cy="1133473"/>
          </a:xfrm>
          <a:prstGeom prst="rect">
            <a:avLst/>
          </a:prstGeom>
          <a:solidFill>
            <a:srgbClr val="525A72"/>
          </a:solidFill>
          <a:ln w="19811">
            <a:noFill/>
          </a:ln>
        </p:spPr>
        <p:txBody>
          <a:bodyPr vert="horz" wrap="square" lIns="72000" tIns="72000" rIns="72000" bIns="72000" rtlCol="0" anchor="ctr">
            <a:noAutofit/>
          </a:bodyPr>
          <a:lstStyle/>
          <a:p>
            <a:pPr>
              <a:spcAft>
                <a:spcPts val="1200"/>
              </a:spcAft>
            </a:pPr>
            <a:r>
              <a:rPr lang="lv-LV" sz="1400" b="1" dirty="0">
                <a:solidFill>
                  <a:schemeClr val="bg1"/>
                </a:solidFill>
                <a:cs typeface="Times New Roman"/>
              </a:rPr>
              <a:t>Izņēmuma stāvokļa ilgums: </a:t>
            </a:r>
            <a:r>
              <a:rPr lang="lv-LV" sz="1400" dirty="0">
                <a:solidFill>
                  <a:schemeClr val="bg1"/>
                </a:solidFill>
                <a:cs typeface="Times New Roman"/>
              </a:rPr>
              <a:t>ne ilgāk par 6 mēnešiem + pagarinājums, kas nav ilgāks par 6 mēnešiem</a:t>
            </a:r>
          </a:p>
          <a:p>
            <a:r>
              <a:rPr lang="lv-LV" sz="1400" b="1" dirty="0">
                <a:solidFill>
                  <a:schemeClr val="bg1"/>
                </a:solidFill>
                <a:cs typeface="Times New Roman"/>
              </a:rPr>
              <a:t>Izsludināšanas teritorija: </a:t>
            </a:r>
            <a:r>
              <a:rPr lang="lv-LV" sz="1400" dirty="0">
                <a:solidFill>
                  <a:schemeClr val="bg1"/>
                </a:solidFill>
                <a:cs typeface="Times New Roman"/>
              </a:rPr>
              <a:t>visā valstī vai tās daļā</a:t>
            </a:r>
          </a:p>
        </p:txBody>
      </p:sp>
      <p:sp>
        <p:nvSpPr>
          <p:cNvPr id="4101" name="Rectangle 4100">
            <a:extLst>
              <a:ext uri="{FF2B5EF4-FFF2-40B4-BE49-F238E27FC236}">
                <a16:creationId xmlns:a16="http://schemas.microsoft.com/office/drawing/2014/main" id="{03F1F4CB-D386-BC1E-505A-3B383D164A5F}"/>
              </a:ext>
            </a:extLst>
          </p:cNvPr>
          <p:cNvSpPr/>
          <p:nvPr/>
        </p:nvSpPr>
        <p:spPr>
          <a:xfrm>
            <a:off x="6275386" y="1834493"/>
            <a:ext cx="5473700" cy="94056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sp>
        <p:nvSpPr>
          <p:cNvPr id="4102" name="Rectangle 4101">
            <a:extLst>
              <a:ext uri="{FF2B5EF4-FFF2-40B4-BE49-F238E27FC236}">
                <a16:creationId xmlns:a16="http://schemas.microsoft.com/office/drawing/2014/main" id="{832A24C4-E6FA-B24F-FED5-0D1601E6D48D}"/>
              </a:ext>
            </a:extLst>
          </p:cNvPr>
          <p:cNvSpPr/>
          <p:nvPr/>
        </p:nvSpPr>
        <p:spPr>
          <a:xfrm>
            <a:off x="6275386" y="3182689"/>
            <a:ext cx="5473700" cy="9398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sp>
        <p:nvSpPr>
          <p:cNvPr id="4103" name="Rectangle 4102">
            <a:extLst>
              <a:ext uri="{FF2B5EF4-FFF2-40B4-BE49-F238E27FC236}">
                <a16:creationId xmlns:a16="http://schemas.microsoft.com/office/drawing/2014/main" id="{44A83C43-D18D-07D9-9D43-7338978140F3}"/>
              </a:ext>
            </a:extLst>
          </p:cNvPr>
          <p:cNvSpPr/>
          <p:nvPr/>
        </p:nvSpPr>
        <p:spPr>
          <a:xfrm>
            <a:off x="6275386" y="4554972"/>
            <a:ext cx="5473700" cy="9398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nvGrpSpPr>
          <p:cNvPr id="4104" name="Group 4103">
            <a:extLst>
              <a:ext uri="{FF2B5EF4-FFF2-40B4-BE49-F238E27FC236}">
                <a16:creationId xmlns:a16="http://schemas.microsoft.com/office/drawing/2014/main" id="{9B91CE0C-F285-C23B-1E88-E2BED0D5CEDD}"/>
              </a:ext>
            </a:extLst>
          </p:cNvPr>
          <p:cNvGrpSpPr/>
          <p:nvPr/>
        </p:nvGrpSpPr>
        <p:grpSpPr>
          <a:xfrm>
            <a:off x="6275388" y="2879316"/>
            <a:ext cx="5473700" cy="241090"/>
            <a:chOff x="6275388" y="2666162"/>
            <a:chExt cx="5473700" cy="241090"/>
          </a:xfrm>
        </p:grpSpPr>
        <p:grpSp>
          <p:nvGrpSpPr>
            <p:cNvPr id="4105" name="Group 4104">
              <a:extLst>
                <a:ext uri="{FF2B5EF4-FFF2-40B4-BE49-F238E27FC236}">
                  <a16:creationId xmlns:a16="http://schemas.microsoft.com/office/drawing/2014/main" id="{97D7EC11-0D53-25FC-04AB-452B7E2D2469}"/>
                </a:ext>
              </a:extLst>
            </p:cNvPr>
            <p:cNvGrpSpPr/>
            <p:nvPr/>
          </p:nvGrpSpPr>
          <p:grpSpPr>
            <a:xfrm>
              <a:off x="6275388" y="2693466"/>
              <a:ext cx="5473700" cy="102868"/>
              <a:chOff x="442913" y="2705100"/>
              <a:chExt cx="11306175" cy="102868"/>
            </a:xfrm>
          </p:grpSpPr>
          <p:cxnSp>
            <p:nvCxnSpPr>
              <p:cNvPr id="4107" name="Straight Connector 4106">
                <a:extLst>
                  <a:ext uri="{FF2B5EF4-FFF2-40B4-BE49-F238E27FC236}">
                    <a16:creationId xmlns:a16="http://schemas.microsoft.com/office/drawing/2014/main" id="{1AFA6CC9-E3B1-61D7-0479-5989F0A05A28}"/>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4108" name="Rectangle 4107">
                <a:extLst>
                  <a:ext uri="{FF2B5EF4-FFF2-40B4-BE49-F238E27FC236}">
                    <a16:creationId xmlns:a16="http://schemas.microsoft.com/office/drawing/2014/main" id="{729D4AF8-9E2A-3239-FEB5-9E52AD9B817C}"/>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4106" name="L-Shape 4105">
              <a:extLst>
                <a:ext uri="{FF2B5EF4-FFF2-40B4-BE49-F238E27FC236}">
                  <a16:creationId xmlns:a16="http://schemas.microsoft.com/office/drawing/2014/main" id="{54AE58E5-2ED4-70FF-E0B2-44701F1CA042}"/>
                </a:ext>
              </a:extLst>
            </p:cNvPr>
            <p:cNvSpPr/>
            <p:nvPr/>
          </p:nvSpPr>
          <p:spPr>
            <a:xfrm rot="8100000">
              <a:off x="8891693" y="2666162"/>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grpSp>
        <p:nvGrpSpPr>
          <p:cNvPr id="4109" name="Group 4108">
            <a:extLst>
              <a:ext uri="{FF2B5EF4-FFF2-40B4-BE49-F238E27FC236}">
                <a16:creationId xmlns:a16="http://schemas.microsoft.com/office/drawing/2014/main" id="{15E718F9-1045-AEC7-769A-D3F821A96991}"/>
              </a:ext>
            </a:extLst>
          </p:cNvPr>
          <p:cNvGrpSpPr/>
          <p:nvPr/>
        </p:nvGrpSpPr>
        <p:grpSpPr>
          <a:xfrm flipV="1">
            <a:off x="6275388" y="4164880"/>
            <a:ext cx="5473700" cy="241090"/>
            <a:chOff x="6275388" y="2666162"/>
            <a:chExt cx="5473700" cy="241090"/>
          </a:xfrm>
        </p:grpSpPr>
        <p:grpSp>
          <p:nvGrpSpPr>
            <p:cNvPr id="4110" name="Group 4109">
              <a:extLst>
                <a:ext uri="{FF2B5EF4-FFF2-40B4-BE49-F238E27FC236}">
                  <a16:creationId xmlns:a16="http://schemas.microsoft.com/office/drawing/2014/main" id="{8FC18CA4-250E-1BF0-C0FA-530EFA11DF15}"/>
                </a:ext>
              </a:extLst>
            </p:cNvPr>
            <p:cNvGrpSpPr/>
            <p:nvPr/>
          </p:nvGrpSpPr>
          <p:grpSpPr>
            <a:xfrm>
              <a:off x="6275388" y="2693466"/>
              <a:ext cx="5473700" cy="102868"/>
              <a:chOff x="442913" y="2705100"/>
              <a:chExt cx="11306175" cy="102868"/>
            </a:xfrm>
          </p:grpSpPr>
          <p:cxnSp>
            <p:nvCxnSpPr>
              <p:cNvPr id="4112" name="Straight Connector 4111">
                <a:extLst>
                  <a:ext uri="{FF2B5EF4-FFF2-40B4-BE49-F238E27FC236}">
                    <a16:creationId xmlns:a16="http://schemas.microsoft.com/office/drawing/2014/main" id="{517486C3-8C91-B93B-8967-C85604CBF688}"/>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4113" name="Rectangle 4112">
                <a:extLst>
                  <a:ext uri="{FF2B5EF4-FFF2-40B4-BE49-F238E27FC236}">
                    <a16:creationId xmlns:a16="http://schemas.microsoft.com/office/drawing/2014/main" id="{ACA1CA86-6968-335C-7B6A-C0C86A76FB71}"/>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4111" name="L-Shape 4110">
              <a:extLst>
                <a:ext uri="{FF2B5EF4-FFF2-40B4-BE49-F238E27FC236}">
                  <a16:creationId xmlns:a16="http://schemas.microsoft.com/office/drawing/2014/main" id="{D4347655-A5EA-5A5B-FCBC-0ED4B7E3876F}"/>
                </a:ext>
              </a:extLst>
            </p:cNvPr>
            <p:cNvSpPr/>
            <p:nvPr/>
          </p:nvSpPr>
          <p:spPr>
            <a:xfrm rot="8100000">
              <a:off x="8891693" y="2666162"/>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4114" name="object 10">
            <a:extLst>
              <a:ext uri="{FF2B5EF4-FFF2-40B4-BE49-F238E27FC236}">
                <a16:creationId xmlns:a16="http://schemas.microsoft.com/office/drawing/2014/main" id="{F74E23CE-0B04-3AF6-ED5B-8AB02302EBB3}"/>
              </a:ext>
            </a:extLst>
          </p:cNvPr>
          <p:cNvSpPr txBox="1"/>
          <p:nvPr/>
        </p:nvSpPr>
        <p:spPr>
          <a:xfrm>
            <a:off x="6275386" y="2131047"/>
            <a:ext cx="1582453" cy="430887"/>
          </a:xfrm>
          <a:prstGeom prst="rect">
            <a:avLst/>
          </a:prstGeom>
        </p:spPr>
        <p:txBody>
          <a:bodyPr vert="horz" wrap="square" lIns="72000" tIns="0" rIns="0" bIns="0" rtlCol="0">
            <a:spAutoFit/>
          </a:bodyPr>
          <a:lstStyle/>
          <a:p>
            <a:pPr marL="12700">
              <a:spcBef>
                <a:spcPts val="100"/>
              </a:spcBef>
            </a:pPr>
            <a:r>
              <a:rPr lang="lv-LV" sz="1400" dirty="0">
                <a:cs typeface="Verdana"/>
              </a:rPr>
              <a:t>Ierosina MK </a:t>
            </a:r>
            <a:r>
              <a:rPr lang="lv-LV" sz="1400" dirty="0">
                <a:solidFill>
                  <a:srgbClr val="A8192D"/>
                </a:solidFill>
                <a:cs typeface="Verdana"/>
              </a:rPr>
              <a:t>izvērtēt</a:t>
            </a:r>
            <a:r>
              <a:rPr lang="lv-LV" sz="1400" dirty="0">
                <a:cs typeface="Verdana"/>
              </a:rPr>
              <a:t> IS:</a:t>
            </a:r>
          </a:p>
        </p:txBody>
      </p:sp>
      <p:sp>
        <p:nvSpPr>
          <p:cNvPr id="4115" name="object 16">
            <a:extLst>
              <a:ext uri="{FF2B5EF4-FFF2-40B4-BE49-F238E27FC236}">
                <a16:creationId xmlns:a16="http://schemas.microsoft.com/office/drawing/2014/main" id="{8A552A7C-C5C1-DBF9-CF87-8C87EA1ADE6F}"/>
              </a:ext>
            </a:extLst>
          </p:cNvPr>
          <p:cNvSpPr txBox="1"/>
          <p:nvPr/>
        </p:nvSpPr>
        <p:spPr>
          <a:xfrm>
            <a:off x="6275386" y="3329424"/>
            <a:ext cx="1484578" cy="646331"/>
          </a:xfrm>
          <a:prstGeom prst="rect">
            <a:avLst/>
          </a:prstGeom>
        </p:spPr>
        <p:txBody>
          <a:bodyPr vert="horz" wrap="square" lIns="72000" tIns="0" rIns="0" bIns="0" rtlCol="0">
            <a:spAutoFit/>
          </a:bodyPr>
          <a:lstStyle/>
          <a:p>
            <a:pPr marL="12700">
              <a:spcBef>
                <a:spcPts val="100"/>
              </a:spcBef>
            </a:pPr>
            <a:r>
              <a:rPr lang="lv-LV" sz="1400">
                <a:cs typeface="Verdana"/>
              </a:rPr>
              <a:t>Var </a:t>
            </a:r>
            <a:r>
              <a:rPr lang="lv-LV" sz="1400">
                <a:solidFill>
                  <a:srgbClr val="A8192D"/>
                </a:solidFill>
                <a:cs typeface="Verdana"/>
              </a:rPr>
              <a:t>izsludināt </a:t>
            </a:r>
            <a:r>
              <a:rPr lang="lv-LV" sz="1400" i="1">
                <a:solidFill>
                  <a:srgbClr val="A8192D"/>
                </a:solidFill>
                <a:cs typeface="Verdana"/>
              </a:rPr>
              <a:t>(pieņemt </a:t>
            </a:r>
            <a:br>
              <a:rPr lang="lv-LV" sz="1400" i="1">
                <a:solidFill>
                  <a:srgbClr val="A8192D"/>
                </a:solidFill>
                <a:cs typeface="Verdana"/>
              </a:rPr>
            </a:br>
            <a:r>
              <a:rPr lang="lv-LV" sz="1400" i="1">
                <a:solidFill>
                  <a:srgbClr val="A8192D"/>
                </a:solidFill>
                <a:cs typeface="Verdana"/>
              </a:rPr>
              <a:t>lēmumu) </a:t>
            </a:r>
            <a:r>
              <a:rPr lang="lv-LV" sz="1400">
                <a:cs typeface="Verdana"/>
              </a:rPr>
              <a:t>IS:</a:t>
            </a:r>
          </a:p>
        </p:txBody>
      </p:sp>
      <p:sp>
        <p:nvSpPr>
          <p:cNvPr id="4116" name="object 21">
            <a:extLst>
              <a:ext uri="{FF2B5EF4-FFF2-40B4-BE49-F238E27FC236}">
                <a16:creationId xmlns:a16="http://schemas.microsoft.com/office/drawing/2014/main" id="{61200748-FE47-40D4-9790-221D78895C3F}"/>
              </a:ext>
            </a:extLst>
          </p:cNvPr>
          <p:cNvSpPr txBox="1"/>
          <p:nvPr/>
        </p:nvSpPr>
        <p:spPr>
          <a:xfrm>
            <a:off x="6275385" y="4809429"/>
            <a:ext cx="1484579" cy="430887"/>
          </a:xfrm>
          <a:prstGeom prst="rect">
            <a:avLst/>
          </a:prstGeom>
        </p:spPr>
        <p:txBody>
          <a:bodyPr vert="horz" wrap="square" lIns="72000" tIns="0" rIns="0" bIns="0" rtlCol="0">
            <a:spAutoFit/>
          </a:bodyPr>
          <a:lstStyle/>
          <a:p>
            <a:pPr marL="12700">
              <a:spcBef>
                <a:spcPts val="100"/>
              </a:spcBef>
            </a:pPr>
            <a:r>
              <a:rPr lang="lv-LV" sz="1400" dirty="0">
                <a:solidFill>
                  <a:srgbClr val="A8192D"/>
                </a:solidFill>
                <a:cs typeface="Verdana"/>
              </a:rPr>
              <a:t>Lemj</a:t>
            </a:r>
            <a:r>
              <a:rPr lang="lv-LV" sz="1400" dirty="0">
                <a:solidFill>
                  <a:srgbClr val="C00000"/>
                </a:solidFill>
                <a:cs typeface="Verdana"/>
              </a:rPr>
              <a:t> </a:t>
            </a:r>
            <a:r>
              <a:rPr lang="lv-LV" sz="1400" dirty="0">
                <a:solidFill>
                  <a:srgbClr val="414142"/>
                </a:solidFill>
                <a:cs typeface="Verdana"/>
              </a:rPr>
              <a:t>par IS</a:t>
            </a:r>
            <a:r>
              <a:rPr lang="lv-LV" sz="1400" spc="10" dirty="0">
                <a:solidFill>
                  <a:srgbClr val="414142"/>
                </a:solidFill>
                <a:cs typeface="Verdana"/>
              </a:rPr>
              <a:t> </a:t>
            </a:r>
            <a:r>
              <a:rPr lang="lv-LV" sz="1400" spc="-10" dirty="0">
                <a:solidFill>
                  <a:srgbClr val="A8192D"/>
                </a:solidFill>
                <a:cs typeface="Verdana"/>
              </a:rPr>
              <a:t>pamatotību</a:t>
            </a:r>
            <a:r>
              <a:rPr lang="lv-LV" sz="1400" spc="-10" dirty="0">
                <a:solidFill>
                  <a:srgbClr val="414142"/>
                </a:solidFill>
                <a:cs typeface="Verdana"/>
              </a:rPr>
              <a:t>:</a:t>
            </a:r>
            <a:endParaRPr lang="lv-LV" sz="1400" dirty="0">
              <a:cs typeface="Verdana"/>
            </a:endParaRPr>
          </a:p>
        </p:txBody>
      </p:sp>
      <p:sp>
        <p:nvSpPr>
          <p:cNvPr id="4125" name="Rectangle 4124">
            <a:extLst>
              <a:ext uri="{FF2B5EF4-FFF2-40B4-BE49-F238E27FC236}">
                <a16:creationId xmlns:a16="http://schemas.microsoft.com/office/drawing/2014/main" id="{71E84A0B-D987-F209-8AF9-C111BF7BD3EE}"/>
              </a:ext>
            </a:extLst>
          </p:cNvPr>
          <p:cNvSpPr/>
          <p:nvPr/>
        </p:nvSpPr>
        <p:spPr>
          <a:xfrm>
            <a:off x="6280524" y="5671078"/>
            <a:ext cx="5481638" cy="501122"/>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4126" name="Freeform 50">
            <a:extLst>
              <a:ext uri="{FF2B5EF4-FFF2-40B4-BE49-F238E27FC236}">
                <a16:creationId xmlns:a16="http://schemas.microsoft.com/office/drawing/2014/main" id="{0A7906AD-F0C5-7DAB-1E83-AC59319F8513}"/>
              </a:ext>
            </a:extLst>
          </p:cNvPr>
          <p:cNvSpPr>
            <a:spLocks noChangeAspect="1"/>
          </p:cNvSpPr>
          <p:nvPr/>
        </p:nvSpPr>
        <p:spPr bwMode="auto">
          <a:xfrm>
            <a:off x="6411123" y="5780030"/>
            <a:ext cx="281354" cy="283218"/>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4127" name="Google Shape;2685;p25">
            <a:extLst>
              <a:ext uri="{FF2B5EF4-FFF2-40B4-BE49-F238E27FC236}">
                <a16:creationId xmlns:a16="http://schemas.microsoft.com/office/drawing/2014/main" id="{C1B7A38B-5EF7-37FD-3C2B-2128B5F96EAD}"/>
              </a:ext>
            </a:extLst>
          </p:cNvPr>
          <p:cNvSpPr txBox="1"/>
          <p:nvPr/>
        </p:nvSpPr>
        <p:spPr>
          <a:xfrm>
            <a:off x="6870756" y="5829306"/>
            <a:ext cx="4742622" cy="184666"/>
          </a:xfrm>
          <a:prstGeom prst="rect">
            <a:avLst/>
          </a:prstGeom>
          <a:noFill/>
          <a:ln>
            <a:noFill/>
          </a:ln>
        </p:spPr>
        <p:txBody>
          <a:bodyPr spcFirstLastPara="1" wrap="square" lIns="0" tIns="0" rIns="72000" bIns="0" anchor="ctr" anchorCtr="0">
            <a:spAutoFit/>
          </a:bodyPr>
          <a:lstStyle/>
          <a:p>
            <a:r>
              <a:rPr lang="lv-LV" sz="1200" i="0">
                <a:effectLst/>
                <a:hlinkClick r:id="rId3">
                  <a:extLst>
                    <a:ext uri="{A12FA001-AC4F-418D-AE19-62706E023703}">
                      <ahyp:hlinkClr xmlns:ahyp="http://schemas.microsoft.com/office/drawing/2018/hyperlinkcolor" val="tx"/>
                    </a:ext>
                  </a:extLst>
                </a:hlinkClick>
              </a:rPr>
              <a:t>Par ārkārtējo situāciju un izņēmuma stāvokli</a:t>
            </a:r>
            <a:endParaRPr lang="lv-LV" sz="1200" i="0">
              <a:effectLst/>
            </a:endParaRPr>
          </a:p>
        </p:txBody>
      </p:sp>
      <p:pic>
        <p:nvPicPr>
          <p:cNvPr id="23" name="Picture 4" descr="Ministru kabinets">
            <a:extLst>
              <a:ext uri="{FF2B5EF4-FFF2-40B4-BE49-F238E27FC236}">
                <a16:creationId xmlns:a16="http://schemas.microsoft.com/office/drawing/2014/main" id="{5405C980-BA08-225D-2856-1DC55C2BBF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29915" y="3245252"/>
            <a:ext cx="833621" cy="814675"/>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a:extLst>
              <a:ext uri="{FF2B5EF4-FFF2-40B4-BE49-F238E27FC236}">
                <a16:creationId xmlns:a16="http://schemas.microsoft.com/office/drawing/2014/main" id="{2B17CB0A-87A6-59CD-ACB6-DDBB312D153C}"/>
              </a:ext>
            </a:extLst>
          </p:cNvPr>
          <p:cNvPicPr>
            <a:picLocks noChangeAspect="1"/>
          </p:cNvPicPr>
          <p:nvPr/>
        </p:nvPicPr>
        <p:blipFill>
          <a:blip r:embed="rId5"/>
          <a:stretch>
            <a:fillRect/>
          </a:stretch>
        </p:blipFill>
        <p:spPr>
          <a:xfrm>
            <a:off x="9920436" y="4592389"/>
            <a:ext cx="798602" cy="849577"/>
          </a:xfrm>
          <a:prstGeom prst="rect">
            <a:avLst/>
          </a:prstGeom>
        </p:spPr>
      </p:pic>
      <p:pic>
        <p:nvPicPr>
          <p:cNvPr id="4098" name="Picture 2" descr="Iekšlietu ministrija">
            <a:extLst>
              <a:ext uri="{FF2B5EF4-FFF2-40B4-BE49-F238E27FC236}">
                <a16:creationId xmlns:a16="http://schemas.microsoft.com/office/drawing/2014/main" id="{F2D4255E-3175-5AF4-40E6-D4E4D5914E3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15557" y="1890304"/>
            <a:ext cx="890371" cy="832304"/>
          </a:xfrm>
          <a:prstGeom prst="rect">
            <a:avLst/>
          </a:prstGeom>
          <a:noFill/>
          <a:extLst>
            <a:ext uri="{909E8E84-426E-40DD-AFC4-6F175D3DCCD1}">
              <a14:hiddenFill xmlns:a14="http://schemas.microsoft.com/office/drawing/2010/main">
                <a:solidFill>
                  <a:srgbClr val="FFFFFF"/>
                </a:solidFill>
              </a14:hiddenFill>
            </a:ext>
          </a:extLst>
        </p:spPr>
      </p:pic>
      <p:grpSp>
        <p:nvGrpSpPr>
          <p:cNvPr id="53" name="Group 52">
            <a:extLst>
              <a:ext uri="{FF2B5EF4-FFF2-40B4-BE49-F238E27FC236}">
                <a16:creationId xmlns:a16="http://schemas.microsoft.com/office/drawing/2014/main" id="{97D2A114-E307-6FF9-D5F0-B0DEBFDEA73F}"/>
              </a:ext>
            </a:extLst>
          </p:cNvPr>
          <p:cNvGrpSpPr/>
          <p:nvPr/>
        </p:nvGrpSpPr>
        <p:grpSpPr>
          <a:xfrm>
            <a:off x="10311839" y="1885575"/>
            <a:ext cx="890371" cy="838408"/>
            <a:chOff x="10244662" y="1994782"/>
            <a:chExt cx="792291" cy="746051"/>
          </a:xfrm>
        </p:grpSpPr>
        <p:pic>
          <p:nvPicPr>
            <p:cNvPr id="26" name="Picture 25">
              <a:extLst>
                <a:ext uri="{FF2B5EF4-FFF2-40B4-BE49-F238E27FC236}">
                  <a16:creationId xmlns:a16="http://schemas.microsoft.com/office/drawing/2014/main" id="{3C9D5DC1-90A7-FA9F-42BB-229BE140F0D5}"/>
                </a:ext>
              </a:extLst>
            </p:cNvPr>
            <p:cNvPicPr>
              <a:picLocks noChangeAspect="1"/>
            </p:cNvPicPr>
            <p:nvPr/>
          </p:nvPicPr>
          <p:blipFill rotWithShape="1">
            <a:blip r:embed="rId7"/>
            <a:srcRect t="84093"/>
            <a:stretch/>
          </p:blipFill>
          <p:spPr>
            <a:xfrm>
              <a:off x="10270157" y="2620109"/>
              <a:ext cx="741302" cy="120724"/>
            </a:xfrm>
            <a:prstGeom prst="rect">
              <a:avLst/>
            </a:prstGeom>
          </p:spPr>
        </p:pic>
        <p:pic>
          <p:nvPicPr>
            <p:cNvPr id="52" name="Picture 2" descr="Iekšlietu ministrija">
              <a:extLst>
                <a:ext uri="{FF2B5EF4-FFF2-40B4-BE49-F238E27FC236}">
                  <a16:creationId xmlns:a16="http://schemas.microsoft.com/office/drawing/2014/main" id="{710A0315-D2D9-ACE2-AA6D-79B34CA502D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7622"/>
            <a:stretch/>
          </p:blipFill>
          <p:spPr bwMode="auto">
            <a:xfrm>
              <a:off x="10244662" y="1994782"/>
              <a:ext cx="792291" cy="610110"/>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object 3">
            <a:extLst>
              <a:ext uri="{FF2B5EF4-FFF2-40B4-BE49-F238E27FC236}">
                <a16:creationId xmlns:a16="http://schemas.microsoft.com/office/drawing/2014/main" id="{1F0214FA-217F-A1F4-9E8B-DFF75B96BA2C}"/>
              </a:ext>
            </a:extLst>
          </p:cNvPr>
          <p:cNvSpPr txBox="1">
            <a:spLocks/>
          </p:cNvSpPr>
          <p:nvPr/>
        </p:nvSpPr>
        <p:spPr>
          <a:xfrm>
            <a:off x="442914" y="1834493"/>
            <a:ext cx="5473700" cy="1015388"/>
          </a:xfrm>
          <a:prstGeom prst="rect">
            <a:avLst/>
          </a:prstGeom>
          <a:solidFill>
            <a:srgbClr val="A8192D"/>
          </a:solidFill>
        </p:spPr>
        <p:txBody>
          <a:bodyPr vert="horz" wrap="square" lIns="72000" tIns="72000" rIns="72000" bIns="7200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R="5080">
              <a:spcAft>
                <a:spcPts val="0"/>
              </a:spcAft>
            </a:pPr>
            <a:r>
              <a:rPr lang="lv-LV" sz="1400">
                <a:solidFill>
                  <a:schemeClr val="bg1"/>
                </a:solidFill>
                <a:cs typeface="Times New Roman"/>
              </a:rPr>
              <a:t>Izņēmuma stāvoklis </a:t>
            </a:r>
            <a:r>
              <a:rPr lang="lv-LV" sz="1400" b="0">
                <a:solidFill>
                  <a:schemeClr val="bg1"/>
                </a:solidFill>
                <a:cs typeface="Times New Roman"/>
              </a:rPr>
              <a:t>–</a:t>
            </a:r>
            <a:r>
              <a:rPr lang="lv-LV" sz="1400" b="0" spc="65">
                <a:solidFill>
                  <a:schemeClr val="bg1"/>
                </a:solidFill>
                <a:cs typeface="Times New Roman"/>
              </a:rPr>
              <a:t> </a:t>
            </a:r>
            <a:r>
              <a:rPr lang="lv-LV" sz="1400" b="0" dirty="0">
                <a:solidFill>
                  <a:schemeClr val="bg1"/>
                </a:solidFill>
                <a:cs typeface="Times New Roman"/>
              </a:rPr>
              <a:t>īpašs tiesiskais režīms, kas ļauj likumā noteiktajā apjomā un kārtībā ierobežot fizisko un juridisko personu tiesības un brīvības, kā arī uzlikt tām papildu pienākumus.</a:t>
            </a:r>
            <a:endParaRPr lang="lv-LV" sz="1400" b="0" dirty="0">
              <a:solidFill>
                <a:schemeClr val="bg1"/>
              </a:solidFill>
              <a:ea typeface="+mn-lt"/>
              <a:cs typeface="+mn-lt"/>
            </a:endParaRPr>
          </a:p>
        </p:txBody>
      </p:sp>
      <p:sp>
        <p:nvSpPr>
          <p:cNvPr id="4" name="TextBox 3">
            <a:extLst>
              <a:ext uri="{FF2B5EF4-FFF2-40B4-BE49-F238E27FC236}">
                <a16:creationId xmlns:a16="http://schemas.microsoft.com/office/drawing/2014/main" id="{3BA727F4-D622-2FE3-C89F-CAEDA9FEED47}"/>
              </a:ext>
            </a:extLst>
          </p:cNvPr>
          <p:cNvSpPr txBox="1"/>
          <p:nvPr/>
        </p:nvSpPr>
        <p:spPr>
          <a:xfrm>
            <a:off x="442912" y="2981601"/>
            <a:ext cx="5480301" cy="1851384"/>
          </a:xfrm>
          <a:prstGeom prst="rect">
            <a:avLst/>
          </a:prstGeom>
          <a:solidFill>
            <a:srgbClr val="CFD6E8"/>
          </a:solidFill>
        </p:spPr>
        <p:txBody>
          <a:bodyPr wrap="square" lIns="72000" tIns="72000" rIns="72000" bIns="72000">
            <a:noAutofit/>
          </a:bodyPr>
          <a:lstStyle/>
          <a:p>
            <a:pPr marR="5080"/>
            <a:r>
              <a:rPr lang="lv-LV" sz="1400" b="1" spc="-10">
                <a:ea typeface="+mn-lt"/>
                <a:cs typeface="+mn-lt"/>
              </a:rPr>
              <a:t>Izņēmuma </a:t>
            </a:r>
            <a:r>
              <a:rPr lang="lv-LV" sz="1400" b="1" spc="-10" dirty="0">
                <a:ea typeface="+mn-lt"/>
                <a:cs typeface="+mn-lt"/>
              </a:rPr>
              <a:t>stāvoklis</a:t>
            </a:r>
            <a:r>
              <a:rPr lang="lv-LV" sz="1400" b="1" spc="-10">
                <a:ea typeface="+mn-lt"/>
                <a:cs typeface="+mn-lt"/>
              </a:rPr>
              <a:t> ir izsludināms</a:t>
            </a:r>
            <a:r>
              <a:rPr lang="lv-LV" sz="1400" b="1" spc="-10" dirty="0">
                <a:ea typeface="+mn-lt"/>
                <a:cs typeface="+mn-lt"/>
              </a:rPr>
              <a:t>, </a:t>
            </a:r>
            <a:r>
              <a:rPr lang="lv-LV" sz="1400" b="1" spc="-10">
                <a:ea typeface="+mn-lt"/>
                <a:cs typeface="+mn-lt"/>
              </a:rPr>
              <a:t>ja</a:t>
            </a:r>
          </a:p>
          <a:p>
            <a:pPr marR="5080"/>
            <a:endParaRPr lang="lv-LV" sz="1400">
              <a:ea typeface="+mn-lt"/>
              <a:cs typeface="+mn-lt"/>
            </a:endParaRPr>
          </a:p>
        </p:txBody>
      </p:sp>
      <p:grpSp>
        <p:nvGrpSpPr>
          <p:cNvPr id="5" name="Group 4">
            <a:extLst>
              <a:ext uri="{FF2B5EF4-FFF2-40B4-BE49-F238E27FC236}">
                <a16:creationId xmlns:a16="http://schemas.microsoft.com/office/drawing/2014/main" id="{882C970D-1AFE-8DCA-D3F3-2C7B8DD0F765}"/>
              </a:ext>
            </a:extLst>
          </p:cNvPr>
          <p:cNvGrpSpPr/>
          <p:nvPr/>
        </p:nvGrpSpPr>
        <p:grpSpPr>
          <a:xfrm>
            <a:off x="559119" y="3534000"/>
            <a:ext cx="5349874" cy="360000"/>
            <a:chOff x="559119" y="3534000"/>
            <a:chExt cx="5349874" cy="360000"/>
          </a:xfrm>
        </p:grpSpPr>
        <p:sp>
          <p:nvSpPr>
            <p:cNvPr id="6" name="Rectangle 5">
              <a:extLst>
                <a:ext uri="{FF2B5EF4-FFF2-40B4-BE49-F238E27FC236}">
                  <a16:creationId xmlns:a16="http://schemas.microsoft.com/office/drawing/2014/main" id="{9917DBA6-24E2-6F47-2F29-AB73FE7DD9E3}"/>
                </a:ext>
              </a:extLst>
            </p:cNvPr>
            <p:cNvSpPr/>
            <p:nvPr/>
          </p:nvSpPr>
          <p:spPr>
            <a:xfrm>
              <a:off x="1238789" y="3534000"/>
              <a:ext cx="4670204" cy="360000"/>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valsti apdraud ārējais ienaidnieks,</a:t>
              </a:r>
              <a:endParaRPr lang="lv-LV" sz="1400" dirty="0">
                <a:solidFill>
                  <a:schemeClr val="tx1"/>
                </a:solidFill>
                <a:ea typeface="+mn-lt"/>
                <a:cs typeface="+mn-lt"/>
              </a:endParaRPr>
            </a:p>
          </p:txBody>
        </p:sp>
        <p:sp>
          <p:nvSpPr>
            <p:cNvPr id="7" name="Rectangle 6">
              <a:extLst>
                <a:ext uri="{FF2B5EF4-FFF2-40B4-BE49-F238E27FC236}">
                  <a16:creationId xmlns:a16="http://schemas.microsoft.com/office/drawing/2014/main" id="{97C1D1BF-199A-E974-E065-ECA91B5CD024}"/>
                </a:ext>
              </a:extLst>
            </p:cNvPr>
            <p:cNvSpPr/>
            <p:nvPr/>
          </p:nvSpPr>
          <p:spPr>
            <a:xfrm>
              <a:off x="559119" y="3534000"/>
              <a:ext cx="576000" cy="360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8" name="L-Shape 7">
              <a:extLst>
                <a:ext uri="{FF2B5EF4-FFF2-40B4-BE49-F238E27FC236}">
                  <a16:creationId xmlns:a16="http://schemas.microsoft.com/office/drawing/2014/main" id="{E0BE5812-6F71-F36F-B894-BF429256E0E4}"/>
                </a:ext>
              </a:extLst>
            </p:cNvPr>
            <p:cNvSpPr/>
            <p:nvPr/>
          </p:nvSpPr>
          <p:spPr>
            <a:xfrm rot="13500000">
              <a:off x="710285" y="3605321"/>
              <a:ext cx="217358" cy="217358"/>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36" name="Group 35">
            <a:extLst>
              <a:ext uri="{FF2B5EF4-FFF2-40B4-BE49-F238E27FC236}">
                <a16:creationId xmlns:a16="http://schemas.microsoft.com/office/drawing/2014/main" id="{E113E43C-7913-E4DC-36B0-2767C8A7EEA3}"/>
              </a:ext>
            </a:extLst>
          </p:cNvPr>
          <p:cNvGrpSpPr/>
          <p:nvPr/>
        </p:nvGrpSpPr>
        <p:grpSpPr>
          <a:xfrm>
            <a:off x="559119" y="4071604"/>
            <a:ext cx="5349874" cy="457200"/>
            <a:chOff x="559119" y="4071604"/>
            <a:chExt cx="5349874" cy="457200"/>
          </a:xfrm>
        </p:grpSpPr>
        <p:sp>
          <p:nvSpPr>
            <p:cNvPr id="10" name="Rectangle 9">
              <a:extLst>
                <a:ext uri="{FF2B5EF4-FFF2-40B4-BE49-F238E27FC236}">
                  <a16:creationId xmlns:a16="http://schemas.microsoft.com/office/drawing/2014/main" id="{CC6738D2-EE44-4137-26D7-371FBB07D62E}"/>
                </a:ext>
              </a:extLst>
            </p:cNvPr>
            <p:cNvSpPr/>
            <p:nvPr/>
          </p:nvSpPr>
          <p:spPr>
            <a:xfrm>
              <a:off x="1238789" y="4117324"/>
              <a:ext cx="4670204" cy="360000"/>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dirty="0">
                  <a:solidFill>
                    <a:schemeClr val="tx1"/>
                  </a:solidFill>
                  <a:ea typeface="+mn-lt"/>
                  <a:cs typeface="+mn-lt"/>
                </a:rPr>
                <a:t>valstī vai tās daļā ir izcēlušies vai draud izcelties iekšēji nemieri, kas apdraud demokrātisko valsts iekārtu.</a:t>
              </a:r>
            </a:p>
          </p:txBody>
        </p:sp>
        <p:sp>
          <p:nvSpPr>
            <p:cNvPr id="27" name="Rectangle 26">
              <a:extLst>
                <a:ext uri="{FF2B5EF4-FFF2-40B4-BE49-F238E27FC236}">
                  <a16:creationId xmlns:a16="http://schemas.microsoft.com/office/drawing/2014/main" id="{4D88B19E-A226-37FC-F0E8-28DFC633DFD5}"/>
                </a:ext>
              </a:extLst>
            </p:cNvPr>
            <p:cNvSpPr/>
            <p:nvPr/>
          </p:nvSpPr>
          <p:spPr>
            <a:xfrm>
              <a:off x="559119" y="4071604"/>
              <a:ext cx="576000" cy="4572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grpSp>
      <p:sp>
        <p:nvSpPr>
          <p:cNvPr id="28" name="L-Shape 27">
            <a:extLst>
              <a:ext uri="{FF2B5EF4-FFF2-40B4-BE49-F238E27FC236}">
                <a16:creationId xmlns:a16="http://schemas.microsoft.com/office/drawing/2014/main" id="{4966D0B6-1275-62FF-A7FD-1F25CAD4AB9C}"/>
              </a:ext>
            </a:extLst>
          </p:cNvPr>
          <p:cNvSpPr/>
          <p:nvPr/>
        </p:nvSpPr>
        <p:spPr>
          <a:xfrm rot="13500000">
            <a:off x="710285" y="4188645"/>
            <a:ext cx="217358" cy="217358"/>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cxnSp>
        <p:nvCxnSpPr>
          <p:cNvPr id="34" name="Straight Connector 33">
            <a:extLst>
              <a:ext uri="{FF2B5EF4-FFF2-40B4-BE49-F238E27FC236}">
                <a16:creationId xmlns:a16="http://schemas.microsoft.com/office/drawing/2014/main" id="{7B938D4C-63CB-701A-E560-B0C65277242A}"/>
              </a:ext>
            </a:extLst>
          </p:cNvPr>
          <p:cNvCxnSpPr>
            <a:cxnSpLocks/>
          </p:cNvCxnSpPr>
          <p:nvPr/>
        </p:nvCxnSpPr>
        <p:spPr>
          <a:xfrm>
            <a:off x="1238789" y="3918923"/>
            <a:ext cx="4552411" cy="1588"/>
          </a:xfrm>
          <a:prstGeom prst="line">
            <a:avLst/>
          </a:prstGeom>
          <a:ln w="3175" cap="sq">
            <a:solidFill>
              <a:srgbClr val="525A72"/>
            </a:solidFill>
          </a:ln>
        </p:spPr>
        <p:style>
          <a:lnRef idx="1">
            <a:schemeClr val="accent1"/>
          </a:lnRef>
          <a:fillRef idx="0">
            <a:schemeClr val="accent1"/>
          </a:fillRef>
          <a:effectRef idx="0">
            <a:schemeClr val="dk1"/>
          </a:effectRef>
          <a:fontRef idx="minor">
            <a:schemeClr val="lt1"/>
          </a:fontRef>
        </p:style>
      </p:cxnSp>
      <p:grpSp>
        <p:nvGrpSpPr>
          <p:cNvPr id="9" name="Group 8">
            <a:extLst>
              <a:ext uri="{FF2B5EF4-FFF2-40B4-BE49-F238E27FC236}">
                <a16:creationId xmlns:a16="http://schemas.microsoft.com/office/drawing/2014/main" id="{F4AB2EF3-E637-36CE-8629-537CA9883D59}"/>
              </a:ext>
            </a:extLst>
          </p:cNvPr>
          <p:cNvGrpSpPr/>
          <p:nvPr/>
        </p:nvGrpSpPr>
        <p:grpSpPr>
          <a:xfrm>
            <a:off x="9125102" y="132067"/>
            <a:ext cx="2623986" cy="217488"/>
            <a:chOff x="8641446" y="132067"/>
            <a:chExt cx="2623986" cy="217488"/>
          </a:xfrm>
        </p:grpSpPr>
        <p:sp>
          <p:nvSpPr>
            <p:cNvPr id="12" name="Rectangle 11">
              <a:extLst>
                <a:ext uri="{FF2B5EF4-FFF2-40B4-BE49-F238E27FC236}">
                  <a16:creationId xmlns:a16="http://schemas.microsoft.com/office/drawing/2014/main" id="{E16CE583-5971-6C7D-8318-F5D605188E0F}"/>
                </a:ext>
              </a:extLst>
            </p:cNvPr>
            <p:cNvSpPr/>
            <p:nvPr/>
          </p:nvSpPr>
          <p:spPr>
            <a:xfrm>
              <a:off x="985058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3.6</a:t>
              </a:r>
            </a:p>
          </p:txBody>
        </p:sp>
        <p:sp>
          <p:nvSpPr>
            <p:cNvPr id="13" name="Rectangle 12">
              <a:extLst>
                <a:ext uri="{FF2B5EF4-FFF2-40B4-BE49-F238E27FC236}">
                  <a16:creationId xmlns:a16="http://schemas.microsoft.com/office/drawing/2014/main" id="{D991AE62-04A4-6C2C-AFE3-DD8F7910285A}"/>
                </a:ext>
              </a:extLst>
            </p:cNvPr>
            <p:cNvSpPr/>
            <p:nvPr/>
          </p:nvSpPr>
          <p:spPr>
            <a:xfrm>
              <a:off x="888327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3.2</a:t>
              </a:r>
            </a:p>
          </p:txBody>
        </p:sp>
        <p:sp>
          <p:nvSpPr>
            <p:cNvPr id="14" name="Rectangle 13">
              <a:extLst>
                <a:ext uri="{FF2B5EF4-FFF2-40B4-BE49-F238E27FC236}">
                  <a16:creationId xmlns:a16="http://schemas.microsoft.com/office/drawing/2014/main" id="{A26496C7-66C5-AACC-BE9A-82CB1E1FFC01}"/>
                </a:ext>
              </a:extLst>
            </p:cNvPr>
            <p:cNvSpPr/>
            <p:nvPr/>
          </p:nvSpPr>
          <p:spPr>
            <a:xfrm>
              <a:off x="10092408" y="132067"/>
              <a:ext cx="117302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dirty="0">
                  <a:cs typeface="Arial"/>
                </a:rPr>
                <a:t>Īpašie tiesiskie režīmi</a:t>
              </a:r>
              <a:endParaRPr kumimoji="0" lang="lv-LV" sz="800" b="1" i="0" u="none" strike="noStrike" kern="0" cap="none" spc="0" normalizeH="0" baseline="0" dirty="0">
                <a:ln>
                  <a:noFill/>
                </a:ln>
                <a:effectLst/>
                <a:uLnTx/>
                <a:uFillTx/>
                <a:ea typeface="Georgia"/>
                <a:cs typeface="Georgia"/>
                <a:sym typeface="Georgia"/>
              </a:endParaRPr>
            </a:p>
          </p:txBody>
        </p:sp>
        <p:sp>
          <p:nvSpPr>
            <p:cNvPr id="15" name="Rectangle 14">
              <a:extLst>
                <a:ext uri="{FF2B5EF4-FFF2-40B4-BE49-F238E27FC236}">
                  <a16:creationId xmlns:a16="http://schemas.microsoft.com/office/drawing/2014/main" id="{5B66BE10-10EF-142D-171F-ED43BC53DB8F}"/>
                </a:ext>
              </a:extLst>
            </p:cNvPr>
            <p:cNvSpPr/>
            <p:nvPr/>
          </p:nvSpPr>
          <p:spPr>
            <a:xfrm>
              <a:off x="912510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16" name="Rectangle 15">
              <a:extLst>
                <a:ext uri="{FF2B5EF4-FFF2-40B4-BE49-F238E27FC236}">
                  <a16:creationId xmlns:a16="http://schemas.microsoft.com/office/drawing/2014/main" id="{B0EA01FD-F252-1AA0-C723-5F8F187071CA}"/>
                </a:ext>
              </a:extLst>
            </p:cNvPr>
            <p:cNvSpPr/>
            <p:nvPr/>
          </p:nvSpPr>
          <p:spPr>
            <a:xfrm>
              <a:off x="936692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17" name="Rectangle 16">
              <a:extLst>
                <a:ext uri="{FF2B5EF4-FFF2-40B4-BE49-F238E27FC236}">
                  <a16:creationId xmlns:a16="http://schemas.microsoft.com/office/drawing/2014/main" id="{0A7C0746-A1AB-552C-B4EF-674436473F36}"/>
                </a:ext>
              </a:extLst>
            </p:cNvPr>
            <p:cNvSpPr/>
            <p:nvPr/>
          </p:nvSpPr>
          <p:spPr>
            <a:xfrm>
              <a:off x="960875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18" name="Rectangle 17">
              <a:extLst>
                <a:ext uri="{FF2B5EF4-FFF2-40B4-BE49-F238E27FC236}">
                  <a16:creationId xmlns:a16="http://schemas.microsoft.com/office/drawing/2014/main" id="{8774D764-8950-3BB4-B13A-D4ADD287859B}"/>
                </a:ext>
              </a:extLst>
            </p:cNvPr>
            <p:cNvSpPr/>
            <p:nvPr/>
          </p:nvSpPr>
          <p:spPr>
            <a:xfrm>
              <a:off x="864144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a:t>
              </a:r>
              <a:r>
                <a:rPr lang="lv-LV" sz="800" b="1" kern="0" dirty="0">
                  <a:solidFill>
                    <a:srgbClr val="A4A3B2"/>
                  </a:solidFill>
                  <a:ea typeface="Georgia"/>
                  <a:cs typeface="Georgia"/>
                  <a:sym typeface="Georgia"/>
                </a:rPr>
                <a:t>1</a:t>
              </a:r>
              <a:endParaRPr kumimoji="0" lang="lv-LV" sz="800" b="1" i="0" u="none" strike="noStrike" kern="0" cap="none" spc="0" normalizeH="0" baseline="0" dirty="0">
                <a:ln>
                  <a:noFill/>
                </a:ln>
                <a:solidFill>
                  <a:srgbClr val="A4A3B2"/>
                </a:solidFill>
                <a:effectLst/>
                <a:uLnTx/>
                <a:uFillTx/>
                <a:ea typeface="Georgia"/>
                <a:cs typeface="Georgia"/>
                <a:sym typeface="Georgia"/>
              </a:endParaRPr>
            </a:p>
          </p:txBody>
        </p:sp>
      </p:grpSp>
      <p:sp>
        <p:nvSpPr>
          <p:cNvPr id="2" name="Rectangle 1">
            <a:extLst>
              <a:ext uri="{FF2B5EF4-FFF2-40B4-BE49-F238E27FC236}">
                <a16:creationId xmlns:a16="http://schemas.microsoft.com/office/drawing/2014/main" id="{53B30FED-9B53-D0C4-3815-3E91A10C1E57}"/>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3726685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A56ABBE-808E-2B50-2746-01A9549F0243}"/>
              </a:ext>
            </a:extLst>
          </p:cNvPr>
          <p:cNvSpPr>
            <a:spLocks noGrp="1"/>
          </p:cNvSpPr>
          <p:nvPr>
            <p:ph type="title"/>
          </p:nvPr>
        </p:nvSpPr>
        <p:spPr>
          <a:xfrm>
            <a:off x="442913" y="432001"/>
            <a:ext cx="11306175" cy="1387274"/>
          </a:xfrm>
        </p:spPr>
        <p:txBody>
          <a:bodyPr vert="horz" lIns="0" tIns="0" rIns="0" bIns="0" rtlCol="0" anchor="t" anchorCtr="0">
            <a:noAutofit/>
          </a:bodyPr>
          <a:lstStyle/>
          <a:p>
            <a:r>
              <a:rPr lang="nn-NO" dirty="0"/>
              <a:t>Atkarībā no valsts apdraudējuma veida, intensitātes un rakstura Ministru kabinets var noteikt:</a:t>
            </a:r>
            <a:r>
              <a:rPr lang="lv-LV" dirty="0"/>
              <a:t> </a:t>
            </a:r>
            <a:br>
              <a:rPr lang="lv-LV" dirty="0"/>
            </a:br>
            <a:r>
              <a:rPr lang="lv-LV" dirty="0"/>
              <a:t>(1/2)</a:t>
            </a:r>
          </a:p>
        </p:txBody>
      </p:sp>
      <p:sp>
        <p:nvSpPr>
          <p:cNvPr id="18" name="Rectangle 17">
            <a:extLst>
              <a:ext uri="{FF2B5EF4-FFF2-40B4-BE49-F238E27FC236}">
                <a16:creationId xmlns:a16="http://schemas.microsoft.com/office/drawing/2014/main" id="{0E1A1199-7305-2CEF-748D-6F5A22855534}"/>
              </a:ext>
            </a:extLst>
          </p:cNvPr>
          <p:cNvSpPr/>
          <p:nvPr/>
        </p:nvSpPr>
        <p:spPr>
          <a:xfrm>
            <a:off x="1144242" y="1820863"/>
            <a:ext cx="4772372" cy="7159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b="1" dirty="0">
                <a:solidFill>
                  <a:schemeClr val="tx1"/>
                </a:solidFill>
              </a:rPr>
              <a:t>Pārvietošanās, </a:t>
            </a:r>
            <a:r>
              <a:rPr lang="lv-LV" sz="1200" dirty="0">
                <a:solidFill>
                  <a:schemeClr val="tx1"/>
                </a:solidFill>
              </a:rPr>
              <a:t>tai skaitā pāri valsts robežai</a:t>
            </a:r>
            <a:r>
              <a:rPr lang="lv-LV" sz="1200" b="1" dirty="0">
                <a:solidFill>
                  <a:schemeClr val="tx1"/>
                </a:solidFill>
              </a:rPr>
              <a:t>, uzturēšanās un atrašanās vietas </a:t>
            </a:r>
            <a:r>
              <a:rPr lang="lv-LV" sz="1200" dirty="0">
                <a:solidFill>
                  <a:schemeClr val="tx1"/>
                </a:solidFill>
              </a:rPr>
              <a:t>ierobežojumus</a:t>
            </a:r>
          </a:p>
        </p:txBody>
      </p:sp>
      <p:sp>
        <p:nvSpPr>
          <p:cNvPr id="19" name="Rectangle 18">
            <a:extLst>
              <a:ext uri="{FF2B5EF4-FFF2-40B4-BE49-F238E27FC236}">
                <a16:creationId xmlns:a16="http://schemas.microsoft.com/office/drawing/2014/main" id="{9B029BEC-72B3-C1E2-7AFC-D65ACADC991B}"/>
              </a:ext>
            </a:extLst>
          </p:cNvPr>
          <p:cNvSpPr/>
          <p:nvPr/>
        </p:nvSpPr>
        <p:spPr>
          <a:xfrm>
            <a:off x="442913" y="1820863"/>
            <a:ext cx="576000" cy="715963"/>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1</a:t>
            </a:r>
          </a:p>
        </p:txBody>
      </p:sp>
      <p:sp>
        <p:nvSpPr>
          <p:cNvPr id="21" name="Rectangle 20">
            <a:extLst>
              <a:ext uri="{FF2B5EF4-FFF2-40B4-BE49-F238E27FC236}">
                <a16:creationId xmlns:a16="http://schemas.microsoft.com/office/drawing/2014/main" id="{D2B8CCD4-519B-DC9C-9476-0A79B896B75D}"/>
              </a:ext>
            </a:extLst>
          </p:cNvPr>
          <p:cNvSpPr/>
          <p:nvPr/>
        </p:nvSpPr>
        <p:spPr>
          <a:xfrm>
            <a:off x="1144242" y="2697896"/>
            <a:ext cx="4772372" cy="49254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Īpašu kārtību vai ierobežojumus </a:t>
            </a:r>
            <a:r>
              <a:rPr lang="lv-LV" sz="1200" b="1" dirty="0">
                <a:solidFill>
                  <a:schemeClr val="tx1"/>
                </a:solidFill>
              </a:rPr>
              <a:t>masu pasākumu organizēšanai</a:t>
            </a:r>
          </a:p>
        </p:txBody>
      </p:sp>
      <p:sp>
        <p:nvSpPr>
          <p:cNvPr id="41" name="Rectangle 40">
            <a:extLst>
              <a:ext uri="{FF2B5EF4-FFF2-40B4-BE49-F238E27FC236}">
                <a16:creationId xmlns:a16="http://schemas.microsoft.com/office/drawing/2014/main" id="{FE9D8B49-4A0A-7A7F-FD0C-28B19FB420B0}"/>
              </a:ext>
            </a:extLst>
          </p:cNvPr>
          <p:cNvSpPr/>
          <p:nvPr/>
        </p:nvSpPr>
        <p:spPr>
          <a:xfrm>
            <a:off x="442913" y="2697984"/>
            <a:ext cx="576000" cy="492543"/>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2</a:t>
            </a:r>
          </a:p>
        </p:txBody>
      </p:sp>
      <p:sp>
        <p:nvSpPr>
          <p:cNvPr id="22" name="Rectangle 21">
            <a:extLst>
              <a:ext uri="{FF2B5EF4-FFF2-40B4-BE49-F238E27FC236}">
                <a16:creationId xmlns:a16="http://schemas.microsoft.com/office/drawing/2014/main" id="{C2E2F87E-C09F-4B30-1919-F5E2A78F3541}"/>
              </a:ext>
            </a:extLst>
          </p:cNvPr>
          <p:cNvSpPr/>
          <p:nvPr/>
        </p:nvSpPr>
        <p:spPr>
          <a:xfrm>
            <a:off x="1144242" y="3351509"/>
            <a:ext cx="4772372" cy="68041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Ierobežojumus </a:t>
            </a:r>
            <a:r>
              <a:rPr lang="lv-LV" sz="1200" b="1" dirty="0">
                <a:solidFill>
                  <a:schemeClr val="tx1"/>
                </a:solidFill>
              </a:rPr>
              <a:t>bīstamu vielu, materiālu un ieroču kontrolei</a:t>
            </a:r>
            <a:r>
              <a:rPr lang="lv-LV" sz="1200" dirty="0">
                <a:solidFill>
                  <a:schemeClr val="tx1"/>
                </a:solidFill>
              </a:rPr>
              <a:t>, kā arī </a:t>
            </a:r>
            <a:r>
              <a:rPr lang="lv-LV" sz="1200" b="1" dirty="0">
                <a:solidFill>
                  <a:schemeClr val="tx1"/>
                </a:solidFill>
              </a:rPr>
              <a:t>stratēģiski svarīgu izejvielu un preču izvešanai no valsts</a:t>
            </a:r>
          </a:p>
        </p:txBody>
      </p:sp>
      <p:sp>
        <p:nvSpPr>
          <p:cNvPr id="44" name="Rectangle 43">
            <a:extLst>
              <a:ext uri="{FF2B5EF4-FFF2-40B4-BE49-F238E27FC236}">
                <a16:creationId xmlns:a16="http://schemas.microsoft.com/office/drawing/2014/main" id="{3059FFBF-6C6A-4892-2611-202B20CDF34F}"/>
              </a:ext>
            </a:extLst>
          </p:cNvPr>
          <p:cNvSpPr/>
          <p:nvPr/>
        </p:nvSpPr>
        <p:spPr>
          <a:xfrm>
            <a:off x="442913" y="3351685"/>
            <a:ext cx="576000" cy="680665"/>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en-US" sz="2000" b="1"/>
              <a:t>3</a:t>
            </a:r>
            <a:endParaRPr lang="lv-LV" sz="2000" b="1"/>
          </a:p>
        </p:txBody>
      </p:sp>
      <p:sp>
        <p:nvSpPr>
          <p:cNvPr id="23" name="Rectangle 22">
            <a:extLst>
              <a:ext uri="{FF2B5EF4-FFF2-40B4-BE49-F238E27FC236}">
                <a16:creationId xmlns:a16="http://schemas.microsoft.com/office/drawing/2014/main" id="{B285B1A9-5FD7-D286-0263-BDDA47CD84FC}"/>
              </a:ext>
            </a:extLst>
          </p:cNvPr>
          <p:cNvSpPr/>
          <p:nvPr/>
        </p:nvSpPr>
        <p:spPr>
          <a:xfrm>
            <a:off x="1144242" y="4192995"/>
            <a:ext cx="4772372" cy="9639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Aizliegumu valsts apdraudējuma pārvarēšanā iesaistītajām amatpersonām un darbiniekiem </a:t>
            </a:r>
            <a:r>
              <a:rPr lang="lv-LV" sz="1200" b="1" dirty="0">
                <a:solidFill>
                  <a:schemeClr val="tx1"/>
                </a:solidFill>
              </a:rPr>
              <a:t>pārtraukt darba attiecības vai darba pienākumu pildīšanu</a:t>
            </a:r>
            <a:r>
              <a:rPr lang="lv-LV" sz="1200" dirty="0">
                <a:solidFill>
                  <a:schemeClr val="tx1"/>
                </a:solidFill>
              </a:rPr>
              <a:t>, un </a:t>
            </a:r>
            <a:r>
              <a:rPr lang="lv-LV" sz="1200" b="1" dirty="0">
                <a:solidFill>
                  <a:schemeClr val="tx1"/>
                </a:solidFill>
              </a:rPr>
              <a:t>kritiskās infrastruktūras vai kritisko finanšu pakalpojumu darbību</a:t>
            </a:r>
          </a:p>
        </p:txBody>
      </p:sp>
      <p:sp>
        <p:nvSpPr>
          <p:cNvPr id="47" name="Rectangle 46">
            <a:extLst>
              <a:ext uri="{FF2B5EF4-FFF2-40B4-BE49-F238E27FC236}">
                <a16:creationId xmlns:a16="http://schemas.microsoft.com/office/drawing/2014/main" id="{7CC6E599-8343-DBA8-C499-038C17FC9A02}"/>
              </a:ext>
            </a:extLst>
          </p:cNvPr>
          <p:cNvSpPr/>
          <p:nvPr/>
        </p:nvSpPr>
        <p:spPr>
          <a:xfrm>
            <a:off x="442913" y="4193508"/>
            <a:ext cx="576000" cy="96397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en-US" sz="2000" b="1" dirty="0"/>
              <a:t>4</a:t>
            </a:r>
            <a:endParaRPr lang="lv-LV" sz="2000" b="1" dirty="0"/>
          </a:p>
        </p:txBody>
      </p:sp>
      <p:sp>
        <p:nvSpPr>
          <p:cNvPr id="24" name="Rectangle 23">
            <a:extLst>
              <a:ext uri="{FF2B5EF4-FFF2-40B4-BE49-F238E27FC236}">
                <a16:creationId xmlns:a16="http://schemas.microsoft.com/office/drawing/2014/main" id="{85A647CD-F728-A196-CBAF-3E4BB87AD2EB}"/>
              </a:ext>
            </a:extLst>
          </p:cNvPr>
          <p:cNvSpPr/>
          <p:nvPr/>
        </p:nvSpPr>
        <p:spPr>
          <a:xfrm>
            <a:off x="1144242" y="5318040"/>
            <a:ext cx="4772372" cy="8540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Noteikumus par </a:t>
            </a:r>
            <a:r>
              <a:rPr lang="lv-LV" sz="1200" b="1" dirty="0">
                <a:solidFill>
                  <a:schemeClr val="tx1"/>
                </a:solidFill>
              </a:rPr>
              <a:t>sabiedrības informēšanu, plašsaziņas līdzekļu darbības nodrošināšanu un valsts iestāžu informācijas apriti</a:t>
            </a:r>
          </a:p>
        </p:txBody>
      </p:sp>
      <p:sp>
        <p:nvSpPr>
          <p:cNvPr id="50" name="Rectangle 49">
            <a:extLst>
              <a:ext uri="{FF2B5EF4-FFF2-40B4-BE49-F238E27FC236}">
                <a16:creationId xmlns:a16="http://schemas.microsoft.com/office/drawing/2014/main" id="{5C8EF04C-E54F-0070-5E45-D8BA791CF7BE}"/>
              </a:ext>
            </a:extLst>
          </p:cNvPr>
          <p:cNvSpPr/>
          <p:nvPr/>
        </p:nvSpPr>
        <p:spPr>
          <a:xfrm>
            <a:off x="442913" y="5318641"/>
            <a:ext cx="576000" cy="853474"/>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en-US" sz="2000" b="1"/>
              <a:t>5</a:t>
            </a:r>
            <a:endParaRPr lang="lv-LV" sz="2000" b="1"/>
          </a:p>
        </p:txBody>
      </p:sp>
      <p:sp>
        <p:nvSpPr>
          <p:cNvPr id="56" name="Rectangle 55">
            <a:extLst>
              <a:ext uri="{FF2B5EF4-FFF2-40B4-BE49-F238E27FC236}">
                <a16:creationId xmlns:a16="http://schemas.microsoft.com/office/drawing/2014/main" id="{7AEA07A3-0C18-A843-A268-AC0CB6F31980}"/>
              </a:ext>
            </a:extLst>
          </p:cNvPr>
          <p:cNvSpPr/>
          <p:nvPr/>
        </p:nvSpPr>
        <p:spPr>
          <a:xfrm>
            <a:off x="6977063" y="1820863"/>
            <a:ext cx="4772025" cy="7159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Īpašu kārtību </a:t>
            </a:r>
            <a:r>
              <a:rPr lang="lv-LV" sz="1200" b="1" dirty="0">
                <a:solidFill>
                  <a:schemeClr val="tx1"/>
                </a:solidFill>
              </a:rPr>
              <a:t>preču, energoresursu, pakalpojumu un citu materiāltehnisko resursu pieejamībai</a:t>
            </a:r>
          </a:p>
        </p:txBody>
      </p:sp>
      <p:sp>
        <p:nvSpPr>
          <p:cNvPr id="61" name="Rectangle 60">
            <a:extLst>
              <a:ext uri="{FF2B5EF4-FFF2-40B4-BE49-F238E27FC236}">
                <a16:creationId xmlns:a16="http://schemas.microsoft.com/office/drawing/2014/main" id="{57317571-1017-A381-336C-D567569D729C}"/>
              </a:ext>
            </a:extLst>
          </p:cNvPr>
          <p:cNvSpPr/>
          <p:nvPr/>
        </p:nvSpPr>
        <p:spPr>
          <a:xfrm>
            <a:off x="6275388" y="1820863"/>
            <a:ext cx="576000" cy="715963"/>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dirty="0"/>
              <a:t>6</a:t>
            </a:r>
          </a:p>
        </p:txBody>
      </p:sp>
      <p:sp>
        <p:nvSpPr>
          <p:cNvPr id="57" name="Rectangle 56">
            <a:extLst>
              <a:ext uri="{FF2B5EF4-FFF2-40B4-BE49-F238E27FC236}">
                <a16:creationId xmlns:a16="http://schemas.microsoft.com/office/drawing/2014/main" id="{C2D01315-F971-7FFE-2E24-AD8D7102576E}"/>
              </a:ext>
            </a:extLst>
          </p:cNvPr>
          <p:cNvSpPr/>
          <p:nvPr/>
        </p:nvSpPr>
        <p:spPr>
          <a:xfrm>
            <a:off x="6977063" y="2691659"/>
            <a:ext cx="4772025" cy="830569"/>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Pastiprinātus </a:t>
            </a:r>
            <a:r>
              <a:rPr lang="lv-LV" sz="1200" b="1" dirty="0">
                <a:solidFill>
                  <a:schemeClr val="tx1"/>
                </a:solidFill>
              </a:rPr>
              <a:t>sabiedriskās kārtības nodrošināšanas pasākumus un atsevišķu objektu apsardzību</a:t>
            </a:r>
            <a:r>
              <a:rPr lang="lv-LV" sz="1200" dirty="0">
                <a:solidFill>
                  <a:schemeClr val="tx1"/>
                </a:solidFill>
              </a:rPr>
              <a:t>, kā arī </a:t>
            </a:r>
            <a:r>
              <a:rPr lang="lv-LV" sz="1200" b="1" dirty="0">
                <a:solidFill>
                  <a:schemeClr val="tx1"/>
                </a:solidFill>
              </a:rPr>
              <a:t>iedzīvotāju iesaistīšanu brīvprātīgajos darbos</a:t>
            </a:r>
          </a:p>
        </p:txBody>
      </p:sp>
      <p:sp>
        <p:nvSpPr>
          <p:cNvPr id="64" name="Rectangle 63">
            <a:extLst>
              <a:ext uri="{FF2B5EF4-FFF2-40B4-BE49-F238E27FC236}">
                <a16:creationId xmlns:a16="http://schemas.microsoft.com/office/drawing/2014/main" id="{5FF56CE1-3337-0CBD-A7C2-65C83CA6DA2E}"/>
              </a:ext>
            </a:extLst>
          </p:cNvPr>
          <p:cNvSpPr/>
          <p:nvPr/>
        </p:nvSpPr>
        <p:spPr>
          <a:xfrm>
            <a:off x="6275388" y="2691660"/>
            <a:ext cx="576000" cy="830569"/>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en-US" sz="2000" b="1"/>
              <a:t>7</a:t>
            </a:r>
            <a:endParaRPr lang="lv-LV" sz="2000" b="1"/>
          </a:p>
        </p:txBody>
      </p:sp>
      <p:sp>
        <p:nvSpPr>
          <p:cNvPr id="72" name="object 24">
            <a:extLst>
              <a:ext uri="{FF2B5EF4-FFF2-40B4-BE49-F238E27FC236}">
                <a16:creationId xmlns:a16="http://schemas.microsoft.com/office/drawing/2014/main" id="{A91771DC-D1A3-5745-DF45-3AC32AB1D932}"/>
              </a:ext>
            </a:extLst>
          </p:cNvPr>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lv-LV" smtClean="0"/>
              <a:pPr/>
              <a:t>35</a:t>
            </a:fld>
            <a:endParaRPr lang="lv-LV" dirty="0"/>
          </a:p>
        </p:txBody>
      </p:sp>
      <p:sp>
        <p:nvSpPr>
          <p:cNvPr id="13" name="Rectangle 12">
            <a:extLst>
              <a:ext uri="{FF2B5EF4-FFF2-40B4-BE49-F238E27FC236}">
                <a16:creationId xmlns:a16="http://schemas.microsoft.com/office/drawing/2014/main" id="{2FCB9AE2-6ABC-1153-E4E3-060E6F1E3AAF}"/>
              </a:ext>
            </a:extLst>
          </p:cNvPr>
          <p:cNvSpPr/>
          <p:nvPr/>
        </p:nvSpPr>
        <p:spPr>
          <a:xfrm>
            <a:off x="6977063" y="3677061"/>
            <a:ext cx="4772025" cy="79609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Valsts institūciju </a:t>
            </a:r>
            <a:r>
              <a:rPr lang="lv-LV" sz="1200" b="1" dirty="0">
                <a:solidFill>
                  <a:schemeClr val="tx1"/>
                </a:solidFill>
              </a:rPr>
              <a:t>darba režīmu </a:t>
            </a:r>
            <a:r>
              <a:rPr lang="lv-LV" sz="1200" dirty="0">
                <a:solidFill>
                  <a:schemeClr val="tx1"/>
                </a:solidFill>
              </a:rPr>
              <a:t>un apdraudējuma pārvarēšanā iesaistīto </a:t>
            </a:r>
            <a:r>
              <a:rPr lang="lv-LV" sz="1200" b="1" dirty="0">
                <a:solidFill>
                  <a:schemeClr val="tx1"/>
                </a:solidFill>
              </a:rPr>
              <a:t>institūciju un formējumu nodrošināšanu ar energoresursiem</a:t>
            </a:r>
          </a:p>
        </p:txBody>
      </p:sp>
      <p:sp>
        <p:nvSpPr>
          <p:cNvPr id="16" name="Rectangle 15">
            <a:extLst>
              <a:ext uri="{FF2B5EF4-FFF2-40B4-BE49-F238E27FC236}">
                <a16:creationId xmlns:a16="http://schemas.microsoft.com/office/drawing/2014/main" id="{2643E0A1-87FF-2791-3660-8C7F224D3E0F}"/>
              </a:ext>
            </a:extLst>
          </p:cNvPr>
          <p:cNvSpPr/>
          <p:nvPr/>
        </p:nvSpPr>
        <p:spPr>
          <a:xfrm>
            <a:off x="6275388" y="3677063"/>
            <a:ext cx="576000" cy="79609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en-US" sz="2000" b="1" dirty="0"/>
              <a:t>8</a:t>
            </a:r>
            <a:endParaRPr lang="lv-LV" sz="2000" b="1" dirty="0"/>
          </a:p>
        </p:txBody>
      </p:sp>
      <p:sp>
        <p:nvSpPr>
          <p:cNvPr id="28" name="Rectangle 27">
            <a:extLst>
              <a:ext uri="{FF2B5EF4-FFF2-40B4-BE49-F238E27FC236}">
                <a16:creationId xmlns:a16="http://schemas.microsoft.com/office/drawing/2014/main" id="{A8479FCA-91DD-67F0-9AFB-B095F10CA66F}"/>
              </a:ext>
            </a:extLst>
          </p:cNvPr>
          <p:cNvSpPr/>
          <p:nvPr/>
        </p:nvSpPr>
        <p:spPr>
          <a:xfrm>
            <a:off x="6977063" y="4627991"/>
            <a:ext cx="4772025" cy="826574"/>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Finanšu ministram pilnvarojumu </a:t>
            </a:r>
            <a:r>
              <a:rPr lang="lv-LV" sz="1200" b="1" dirty="0">
                <a:solidFill>
                  <a:schemeClr val="tx1"/>
                </a:solidFill>
              </a:rPr>
              <a:t>mainīt likumā noteikto apropriāciju</a:t>
            </a:r>
            <a:r>
              <a:rPr lang="lv-LV" sz="1200" dirty="0">
                <a:solidFill>
                  <a:schemeClr val="tx1"/>
                </a:solidFill>
              </a:rPr>
              <a:t>, </a:t>
            </a:r>
            <a:r>
              <a:rPr lang="lv-LV" sz="1200" b="1" dirty="0">
                <a:solidFill>
                  <a:schemeClr val="tx1"/>
                </a:solidFill>
              </a:rPr>
              <a:t>nodrošināt finanšu resursus, maksājumu veikšanu</a:t>
            </a:r>
            <a:r>
              <a:rPr lang="lv-LV" sz="1200" dirty="0">
                <a:solidFill>
                  <a:schemeClr val="tx1"/>
                </a:solidFill>
              </a:rPr>
              <a:t>, nepieciešamības gadījumā ar Ministru prezidentu pieņemot lēmumu par apropriācijas izmaiņām</a:t>
            </a:r>
          </a:p>
        </p:txBody>
      </p:sp>
      <p:sp>
        <p:nvSpPr>
          <p:cNvPr id="29" name="Rectangle 28">
            <a:extLst>
              <a:ext uri="{FF2B5EF4-FFF2-40B4-BE49-F238E27FC236}">
                <a16:creationId xmlns:a16="http://schemas.microsoft.com/office/drawing/2014/main" id="{DA982DD2-60F8-7B32-275E-AD24B7F6D9B8}"/>
              </a:ext>
            </a:extLst>
          </p:cNvPr>
          <p:cNvSpPr/>
          <p:nvPr/>
        </p:nvSpPr>
        <p:spPr>
          <a:xfrm>
            <a:off x="6275388" y="4627993"/>
            <a:ext cx="576000" cy="826574"/>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9</a:t>
            </a:r>
          </a:p>
        </p:txBody>
      </p:sp>
      <p:sp>
        <p:nvSpPr>
          <p:cNvPr id="60" name="Rectangle 59">
            <a:extLst>
              <a:ext uri="{FF2B5EF4-FFF2-40B4-BE49-F238E27FC236}">
                <a16:creationId xmlns:a16="http://schemas.microsoft.com/office/drawing/2014/main" id="{4B18C935-8881-CA66-88AA-26C6C95D9B4D}"/>
              </a:ext>
            </a:extLst>
          </p:cNvPr>
          <p:cNvSpPr/>
          <p:nvPr/>
        </p:nvSpPr>
        <p:spPr>
          <a:xfrm>
            <a:off x="442912" y="6341400"/>
            <a:ext cx="3200400" cy="360000"/>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63" name="Freeform 50">
            <a:extLst>
              <a:ext uri="{FF2B5EF4-FFF2-40B4-BE49-F238E27FC236}">
                <a16:creationId xmlns:a16="http://schemas.microsoft.com/office/drawing/2014/main" id="{18DE640C-9DE8-C937-0C8B-A7FD4B5DEB7B}"/>
              </a:ext>
            </a:extLst>
          </p:cNvPr>
          <p:cNvSpPr>
            <a:spLocks noChangeAspect="1"/>
          </p:cNvSpPr>
          <p:nvPr/>
        </p:nvSpPr>
        <p:spPr bwMode="auto">
          <a:xfrm>
            <a:off x="620569" y="6410325"/>
            <a:ext cx="220688" cy="222150"/>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66" name="Google Shape;2685;p25">
            <a:extLst>
              <a:ext uri="{FF2B5EF4-FFF2-40B4-BE49-F238E27FC236}">
                <a16:creationId xmlns:a16="http://schemas.microsoft.com/office/drawing/2014/main" id="{9268F77E-B7CD-EFE8-34CF-FD97C9102130}"/>
              </a:ext>
            </a:extLst>
          </p:cNvPr>
          <p:cNvSpPr txBox="1"/>
          <p:nvPr/>
        </p:nvSpPr>
        <p:spPr>
          <a:xfrm>
            <a:off x="950595" y="6444456"/>
            <a:ext cx="2560320" cy="153888"/>
          </a:xfrm>
          <a:prstGeom prst="rect">
            <a:avLst/>
          </a:prstGeom>
          <a:noFill/>
          <a:ln>
            <a:noFill/>
          </a:ln>
        </p:spPr>
        <p:txBody>
          <a:bodyPr spcFirstLastPara="1" wrap="square" lIns="0" tIns="0" rIns="72000" bIns="0" anchor="ctr" anchorCtr="0">
            <a:spAutoFit/>
          </a:bodyPr>
          <a:lstStyle/>
          <a:p>
            <a:r>
              <a:rPr lang="lv-LV" sz="1000" i="0" dirty="0">
                <a:effectLst/>
                <a:latin typeface="Arial" panose="020B0604020202020204" pitchFamily="34" charset="0"/>
                <a:hlinkClick r:id="rId3">
                  <a:extLst>
                    <a:ext uri="{A12FA001-AC4F-418D-AE19-62706E023703}">
                      <ahyp:hlinkClr xmlns:ahyp="http://schemas.microsoft.com/office/drawing/2018/hyperlinkcolor" val="tx"/>
                    </a:ext>
                  </a:extLst>
                </a:hlinkClick>
              </a:rPr>
              <a:t>Par ārkārtējo situāciju un izņēmuma stāvokli</a:t>
            </a:r>
            <a:endParaRPr lang="lv-LV" sz="1000" dirty="0"/>
          </a:p>
        </p:txBody>
      </p:sp>
      <p:sp>
        <p:nvSpPr>
          <p:cNvPr id="69" name="Rectangle 68">
            <a:extLst>
              <a:ext uri="{FF2B5EF4-FFF2-40B4-BE49-F238E27FC236}">
                <a16:creationId xmlns:a16="http://schemas.microsoft.com/office/drawing/2014/main" id="{77BC55D2-854D-6882-B684-BAE9F3538AE5}"/>
              </a:ext>
            </a:extLst>
          </p:cNvPr>
          <p:cNvSpPr/>
          <p:nvPr/>
        </p:nvSpPr>
        <p:spPr>
          <a:xfrm>
            <a:off x="6977063" y="5609400"/>
            <a:ext cx="4772025" cy="56271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Īpašu </a:t>
            </a:r>
            <a:r>
              <a:rPr lang="lv-LV" sz="1200" b="1" dirty="0">
                <a:solidFill>
                  <a:schemeClr val="tx1"/>
                </a:solidFill>
              </a:rPr>
              <a:t>atlīdzības regulējumu </a:t>
            </a:r>
            <a:r>
              <a:rPr lang="lv-LV" sz="1200" dirty="0">
                <a:solidFill>
                  <a:schemeClr val="tx1"/>
                </a:solidFill>
              </a:rPr>
              <a:t>valsts institūciju amatpersonām un darbiniekiem</a:t>
            </a:r>
          </a:p>
        </p:txBody>
      </p:sp>
      <p:sp>
        <p:nvSpPr>
          <p:cNvPr id="73" name="Rectangle 72">
            <a:extLst>
              <a:ext uri="{FF2B5EF4-FFF2-40B4-BE49-F238E27FC236}">
                <a16:creationId xmlns:a16="http://schemas.microsoft.com/office/drawing/2014/main" id="{A5EFBFB2-518C-14CB-52B4-CCC2FBCEC9B5}"/>
              </a:ext>
            </a:extLst>
          </p:cNvPr>
          <p:cNvSpPr/>
          <p:nvPr/>
        </p:nvSpPr>
        <p:spPr>
          <a:xfrm>
            <a:off x="6275388" y="5609400"/>
            <a:ext cx="576000" cy="56271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10</a:t>
            </a:r>
          </a:p>
        </p:txBody>
      </p:sp>
      <p:grpSp>
        <p:nvGrpSpPr>
          <p:cNvPr id="8" name="Group 7">
            <a:extLst>
              <a:ext uri="{FF2B5EF4-FFF2-40B4-BE49-F238E27FC236}">
                <a16:creationId xmlns:a16="http://schemas.microsoft.com/office/drawing/2014/main" id="{CB57E586-8A3B-28BC-F73A-7B44658502D6}"/>
              </a:ext>
            </a:extLst>
          </p:cNvPr>
          <p:cNvGrpSpPr/>
          <p:nvPr/>
        </p:nvGrpSpPr>
        <p:grpSpPr>
          <a:xfrm>
            <a:off x="9125102" y="132067"/>
            <a:ext cx="2623986" cy="217488"/>
            <a:chOff x="8641446" y="132067"/>
            <a:chExt cx="2623986" cy="217488"/>
          </a:xfrm>
        </p:grpSpPr>
        <p:sp>
          <p:nvSpPr>
            <p:cNvPr id="17" name="Rectangle 16">
              <a:extLst>
                <a:ext uri="{FF2B5EF4-FFF2-40B4-BE49-F238E27FC236}">
                  <a16:creationId xmlns:a16="http://schemas.microsoft.com/office/drawing/2014/main" id="{351F0DC9-D37F-6C1F-C565-EF4A103507A2}"/>
                </a:ext>
              </a:extLst>
            </p:cNvPr>
            <p:cNvSpPr/>
            <p:nvPr/>
          </p:nvSpPr>
          <p:spPr>
            <a:xfrm>
              <a:off x="985058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3.6</a:t>
              </a:r>
            </a:p>
          </p:txBody>
        </p:sp>
        <p:sp>
          <p:nvSpPr>
            <p:cNvPr id="25" name="Rectangle 24">
              <a:extLst>
                <a:ext uri="{FF2B5EF4-FFF2-40B4-BE49-F238E27FC236}">
                  <a16:creationId xmlns:a16="http://schemas.microsoft.com/office/drawing/2014/main" id="{E48AC7A1-506D-D4BB-5294-B1F24415EAAE}"/>
                </a:ext>
              </a:extLst>
            </p:cNvPr>
            <p:cNvSpPr/>
            <p:nvPr/>
          </p:nvSpPr>
          <p:spPr>
            <a:xfrm>
              <a:off x="888327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3.2</a:t>
              </a:r>
            </a:p>
          </p:txBody>
        </p:sp>
        <p:sp>
          <p:nvSpPr>
            <p:cNvPr id="26" name="Rectangle 25">
              <a:extLst>
                <a:ext uri="{FF2B5EF4-FFF2-40B4-BE49-F238E27FC236}">
                  <a16:creationId xmlns:a16="http://schemas.microsoft.com/office/drawing/2014/main" id="{0CEF68FB-78A9-AEA3-CE2A-F81B06E38647}"/>
                </a:ext>
              </a:extLst>
            </p:cNvPr>
            <p:cNvSpPr/>
            <p:nvPr/>
          </p:nvSpPr>
          <p:spPr>
            <a:xfrm>
              <a:off x="10092408" y="132067"/>
              <a:ext cx="117302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dirty="0">
                  <a:cs typeface="Arial"/>
                </a:rPr>
                <a:t>Īpašie tiesiskie režīmi</a:t>
              </a:r>
              <a:endParaRPr kumimoji="0" lang="lv-LV" sz="800" b="1" i="0" u="none" strike="noStrike" kern="0" cap="none" spc="0" normalizeH="0" baseline="0" dirty="0">
                <a:ln>
                  <a:noFill/>
                </a:ln>
                <a:effectLst/>
                <a:uLnTx/>
                <a:uFillTx/>
                <a:ea typeface="Georgia"/>
                <a:cs typeface="Georgia"/>
                <a:sym typeface="Georgia"/>
              </a:endParaRPr>
            </a:p>
          </p:txBody>
        </p:sp>
        <p:sp>
          <p:nvSpPr>
            <p:cNvPr id="27" name="Rectangle 26">
              <a:extLst>
                <a:ext uri="{FF2B5EF4-FFF2-40B4-BE49-F238E27FC236}">
                  <a16:creationId xmlns:a16="http://schemas.microsoft.com/office/drawing/2014/main" id="{D69E5D4A-EB21-E5D3-5A91-40AAFD2D71C1}"/>
                </a:ext>
              </a:extLst>
            </p:cNvPr>
            <p:cNvSpPr/>
            <p:nvPr/>
          </p:nvSpPr>
          <p:spPr>
            <a:xfrm>
              <a:off x="912510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30" name="Rectangle 29">
              <a:extLst>
                <a:ext uri="{FF2B5EF4-FFF2-40B4-BE49-F238E27FC236}">
                  <a16:creationId xmlns:a16="http://schemas.microsoft.com/office/drawing/2014/main" id="{DB19E476-66B3-B67C-19F3-C39BFD2857FC}"/>
                </a:ext>
              </a:extLst>
            </p:cNvPr>
            <p:cNvSpPr/>
            <p:nvPr/>
          </p:nvSpPr>
          <p:spPr>
            <a:xfrm>
              <a:off x="936692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31" name="Rectangle 30">
              <a:extLst>
                <a:ext uri="{FF2B5EF4-FFF2-40B4-BE49-F238E27FC236}">
                  <a16:creationId xmlns:a16="http://schemas.microsoft.com/office/drawing/2014/main" id="{C9759640-8FED-B590-6342-3289B5EC7A9F}"/>
                </a:ext>
              </a:extLst>
            </p:cNvPr>
            <p:cNvSpPr/>
            <p:nvPr/>
          </p:nvSpPr>
          <p:spPr>
            <a:xfrm>
              <a:off x="960875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32" name="Rectangle 31">
              <a:extLst>
                <a:ext uri="{FF2B5EF4-FFF2-40B4-BE49-F238E27FC236}">
                  <a16:creationId xmlns:a16="http://schemas.microsoft.com/office/drawing/2014/main" id="{F58F5429-F7C4-571B-5E2F-7315E76EFFCF}"/>
                </a:ext>
              </a:extLst>
            </p:cNvPr>
            <p:cNvSpPr/>
            <p:nvPr/>
          </p:nvSpPr>
          <p:spPr>
            <a:xfrm>
              <a:off x="864144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a:t>
              </a:r>
              <a:r>
                <a:rPr lang="lv-LV" sz="800" b="1" kern="0" dirty="0">
                  <a:solidFill>
                    <a:srgbClr val="A4A3B2"/>
                  </a:solidFill>
                  <a:ea typeface="Georgia"/>
                  <a:cs typeface="Georgia"/>
                  <a:sym typeface="Georgia"/>
                </a:rPr>
                <a:t>1</a:t>
              </a:r>
              <a:endParaRPr kumimoji="0" lang="lv-LV" sz="800" b="1" i="0" u="none" strike="noStrike" kern="0" cap="none" spc="0" normalizeH="0" baseline="0" dirty="0">
                <a:ln>
                  <a:noFill/>
                </a:ln>
                <a:solidFill>
                  <a:srgbClr val="A4A3B2"/>
                </a:solidFill>
                <a:effectLst/>
                <a:uLnTx/>
                <a:uFillTx/>
                <a:ea typeface="Georgia"/>
                <a:cs typeface="Georgia"/>
                <a:sym typeface="Georgia"/>
              </a:endParaRPr>
            </a:p>
          </p:txBody>
        </p:sp>
      </p:grpSp>
      <p:sp>
        <p:nvSpPr>
          <p:cNvPr id="2" name="Rectangle 1">
            <a:extLst>
              <a:ext uri="{FF2B5EF4-FFF2-40B4-BE49-F238E27FC236}">
                <a16:creationId xmlns:a16="http://schemas.microsoft.com/office/drawing/2014/main" id="{BEC6511E-C33A-6752-120D-B54808D54898}"/>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24940490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A56ABBE-808E-2B50-2746-01A9549F0243}"/>
              </a:ext>
            </a:extLst>
          </p:cNvPr>
          <p:cNvSpPr>
            <a:spLocks noGrp="1"/>
          </p:cNvSpPr>
          <p:nvPr>
            <p:ph type="title"/>
          </p:nvPr>
        </p:nvSpPr>
        <p:spPr>
          <a:xfrm>
            <a:off x="442913" y="432001"/>
            <a:ext cx="11306175" cy="1387274"/>
          </a:xfrm>
        </p:spPr>
        <p:txBody>
          <a:bodyPr vert="horz" lIns="0" tIns="0" rIns="0" bIns="0" rtlCol="0" anchor="t" anchorCtr="0">
            <a:noAutofit/>
          </a:bodyPr>
          <a:lstStyle/>
          <a:p>
            <a:r>
              <a:rPr lang="nn-NO" dirty="0"/>
              <a:t>Atkarībā no valsts apdraudējuma veida, intensitātes un rakstura Ministru kabinets var noteikt:</a:t>
            </a:r>
            <a:r>
              <a:rPr lang="lv-LV" dirty="0"/>
              <a:t> </a:t>
            </a:r>
            <a:br>
              <a:rPr lang="lv-LV" dirty="0"/>
            </a:br>
            <a:r>
              <a:rPr lang="lv-LV" dirty="0"/>
              <a:t>(2/2)</a:t>
            </a:r>
          </a:p>
        </p:txBody>
      </p:sp>
      <p:sp>
        <p:nvSpPr>
          <p:cNvPr id="18" name="Rectangle 17">
            <a:extLst>
              <a:ext uri="{FF2B5EF4-FFF2-40B4-BE49-F238E27FC236}">
                <a16:creationId xmlns:a16="http://schemas.microsoft.com/office/drawing/2014/main" id="{0E1A1199-7305-2CEF-748D-6F5A22855534}"/>
              </a:ext>
            </a:extLst>
          </p:cNvPr>
          <p:cNvSpPr/>
          <p:nvPr/>
        </p:nvSpPr>
        <p:spPr>
          <a:xfrm>
            <a:off x="1144242" y="1820863"/>
            <a:ext cx="4772372" cy="7159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Starptautiskajos līgumos noteikto </a:t>
            </a:r>
            <a:r>
              <a:rPr lang="lv-LV" sz="1200" b="1" dirty="0">
                <a:solidFill>
                  <a:schemeClr val="tx1"/>
                </a:solidFill>
              </a:rPr>
              <a:t>saistību izpildes pilnīgu vai daļēju apturēšanu</a:t>
            </a:r>
            <a:r>
              <a:rPr lang="lv-LV" sz="1200" dirty="0">
                <a:solidFill>
                  <a:schemeClr val="tx1"/>
                </a:solidFill>
              </a:rPr>
              <a:t>, ja to izpilde var negatīvi ietekmēt valsts apdraudējuma novēršanas vai pārvarēšanas spējas</a:t>
            </a:r>
          </a:p>
        </p:txBody>
      </p:sp>
      <p:sp>
        <p:nvSpPr>
          <p:cNvPr id="19" name="Rectangle 18">
            <a:extLst>
              <a:ext uri="{FF2B5EF4-FFF2-40B4-BE49-F238E27FC236}">
                <a16:creationId xmlns:a16="http://schemas.microsoft.com/office/drawing/2014/main" id="{9B029BEC-72B3-C1E2-7AFC-D65ACADC991B}"/>
              </a:ext>
            </a:extLst>
          </p:cNvPr>
          <p:cNvSpPr/>
          <p:nvPr/>
        </p:nvSpPr>
        <p:spPr>
          <a:xfrm>
            <a:off x="442913" y="1820863"/>
            <a:ext cx="576000" cy="715963"/>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dirty="0"/>
              <a:t>11</a:t>
            </a:r>
          </a:p>
        </p:txBody>
      </p:sp>
      <p:sp>
        <p:nvSpPr>
          <p:cNvPr id="21" name="Rectangle 20">
            <a:extLst>
              <a:ext uri="{FF2B5EF4-FFF2-40B4-BE49-F238E27FC236}">
                <a16:creationId xmlns:a16="http://schemas.microsoft.com/office/drawing/2014/main" id="{D2B8CCD4-519B-DC9C-9476-0A79B896B75D}"/>
              </a:ext>
            </a:extLst>
          </p:cNvPr>
          <p:cNvSpPr/>
          <p:nvPr/>
        </p:nvSpPr>
        <p:spPr>
          <a:xfrm>
            <a:off x="1144242" y="2701556"/>
            <a:ext cx="4772372" cy="64061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b="1" dirty="0">
                <a:solidFill>
                  <a:schemeClr val="tx1"/>
                </a:solidFill>
              </a:rPr>
              <a:t>Uzņemošās valsts atbalsta funkciju nodrošināšanu</a:t>
            </a:r>
            <a:r>
              <a:rPr lang="lv-LV" sz="1200" dirty="0">
                <a:solidFill>
                  <a:schemeClr val="tx1"/>
                </a:solidFill>
              </a:rPr>
              <a:t>, uzņemot NATO vai ES bruņotos spēkus, un normatīvo aktu prasību nepiemērošanu nepieciešamā atbalsta sniegšanas pasākumiem</a:t>
            </a:r>
          </a:p>
        </p:txBody>
      </p:sp>
      <p:sp>
        <p:nvSpPr>
          <p:cNvPr id="41" name="Rectangle 40">
            <a:extLst>
              <a:ext uri="{FF2B5EF4-FFF2-40B4-BE49-F238E27FC236}">
                <a16:creationId xmlns:a16="http://schemas.microsoft.com/office/drawing/2014/main" id="{FE9D8B49-4A0A-7A7F-FD0C-28B19FB420B0}"/>
              </a:ext>
            </a:extLst>
          </p:cNvPr>
          <p:cNvSpPr/>
          <p:nvPr/>
        </p:nvSpPr>
        <p:spPr>
          <a:xfrm>
            <a:off x="442913" y="2701599"/>
            <a:ext cx="576000" cy="64061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dirty="0"/>
              <a:t>12</a:t>
            </a:r>
          </a:p>
        </p:txBody>
      </p:sp>
      <p:sp>
        <p:nvSpPr>
          <p:cNvPr id="22" name="Rectangle 21">
            <a:extLst>
              <a:ext uri="{FF2B5EF4-FFF2-40B4-BE49-F238E27FC236}">
                <a16:creationId xmlns:a16="http://schemas.microsoft.com/office/drawing/2014/main" id="{C2E2F87E-C09F-4B30-1919-F5E2A78F3541}"/>
              </a:ext>
            </a:extLst>
          </p:cNvPr>
          <p:cNvSpPr/>
          <p:nvPr/>
        </p:nvSpPr>
        <p:spPr>
          <a:xfrm>
            <a:off x="1144242" y="3506901"/>
            <a:ext cx="4772372" cy="910967"/>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Ārlietu ministram pilnvarojumu ierosināt starptautiskām organizācijām un ES, un NATO dalībvalstīm noteikt </a:t>
            </a:r>
            <a:r>
              <a:rPr lang="lv-LV" sz="1200" b="1" dirty="0">
                <a:solidFill>
                  <a:schemeClr val="tx1"/>
                </a:solidFill>
              </a:rPr>
              <a:t>sankcijas pret ārējo ienaidnieku vai valsts apdraudējumā izraisīšanā atbildīgo valsti </a:t>
            </a:r>
            <a:r>
              <a:rPr lang="lv-LV" sz="1200" dirty="0">
                <a:solidFill>
                  <a:schemeClr val="tx1"/>
                </a:solidFill>
              </a:rPr>
              <a:t>un tās fiziskajām un juridiskajām personām</a:t>
            </a:r>
          </a:p>
        </p:txBody>
      </p:sp>
      <p:sp>
        <p:nvSpPr>
          <p:cNvPr id="44" name="Rectangle 43">
            <a:extLst>
              <a:ext uri="{FF2B5EF4-FFF2-40B4-BE49-F238E27FC236}">
                <a16:creationId xmlns:a16="http://schemas.microsoft.com/office/drawing/2014/main" id="{3059FFBF-6C6A-4892-2611-202B20CDF34F}"/>
              </a:ext>
            </a:extLst>
          </p:cNvPr>
          <p:cNvSpPr/>
          <p:nvPr/>
        </p:nvSpPr>
        <p:spPr>
          <a:xfrm>
            <a:off x="442913" y="3506987"/>
            <a:ext cx="576000" cy="911301"/>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dirty="0"/>
              <a:t>1</a:t>
            </a:r>
            <a:r>
              <a:rPr lang="en-US" sz="2000" b="1" dirty="0"/>
              <a:t>3</a:t>
            </a:r>
            <a:endParaRPr lang="lv-LV" sz="2000" b="1" dirty="0"/>
          </a:p>
        </p:txBody>
      </p:sp>
      <p:sp>
        <p:nvSpPr>
          <p:cNvPr id="23" name="Rectangle 22">
            <a:extLst>
              <a:ext uri="{FF2B5EF4-FFF2-40B4-BE49-F238E27FC236}">
                <a16:creationId xmlns:a16="http://schemas.microsoft.com/office/drawing/2014/main" id="{B285B1A9-5FD7-D286-0263-BDDA47CD84FC}"/>
              </a:ext>
            </a:extLst>
          </p:cNvPr>
          <p:cNvSpPr/>
          <p:nvPr/>
        </p:nvSpPr>
        <p:spPr>
          <a:xfrm>
            <a:off x="1144242" y="4582598"/>
            <a:ext cx="4772372" cy="70723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b="1" dirty="0">
                <a:solidFill>
                  <a:schemeClr val="tx1"/>
                </a:solidFill>
              </a:rPr>
              <a:t>Karatiesu darbības uzsākšanu</a:t>
            </a:r>
            <a:r>
              <a:rPr lang="lv-LV" sz="1200" dirty="0">
                <a:solidFill>
                  <a:schemeClr val="tx1"/>
                </a:solidFill>
              </a:rPr>
              <a:t>, kā arī īpašu kārtību un termiņus valsts drošības iestāžu </a:t>
            </a:r>
            <a:r>
              <a:rPr lang="lv-LV" sz="1200" b="1" dirty="0">
                <a:solidFill>
                  <a:schemeClr val="tx1"/>
                </a:solidFill>
              </a:rPr>
              <a:t>operatīvo un kriminālprocesuālo darbību veikšanai</a:t>
            </a:r>
          </a:p>
        </p:txBody>
      </p:sp>
      <p:sp>
        <p:nvSpPr>
          <p:cNvPr id="47" name="Rectangle 46">
            <a:extLst>
              <a:ext uri="{FF2B5EF4-FFF2-40B4-BE49-F238E27FC236}">
                <a16:creationId xmlns:a16="http://schemas.microsoft.com/office/drawing/2014/main" id="{7CC6E599-8343-DBA8-C499-038C17FC9A02}"/>
              </a:ext>
            </a:extLst>
          </p:cNvPr>
          <p:cNvSpPr/>
          <p:nvPr/>
        </p:nvSpPr>
        <p:spPr>
          <a:xfrm>
            <a:off x="442913" y="4583061"/>
            <a:ext cx="576000" cy="70723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dirty="0"/>
              <a:t>1</a:t>
            </a:r>
            <a:r>
              <a:rPr lang="en-US" sz="2000" b="1" dirty="0"/>
              <a:t>4</a:t>
            </a:r>
            <a:endParaRPr lang="lv-LV" sz="2000" b="1" dirty="0"/>
          </a:p>
        </p:txBody>
      </p:sp>
      <p:sp>
        <p:nvSpPr>
          <p:cNvPr id="24" name="Rectangle 23">
            <a:extLst>
              <a:ext uri="{FF2B5EF4-FFF2-40B4-BE49-F238E27FC236}">
                <a16:creationId xmlns:a16="http://schemas.microsoft.com/office/drawing/2014/main" id="{85A647CD-F728-A196-CBAF-3E4BB87AD2EB}"/>
              </a:ext>
            </a:extLst>
          </p:cNvPr>
          <p:cNvSpPr/>
          <p:nvPr/>
        </p:nvSpPr>
        <p:spPr>
          <a:xfrm>
            <a:off x="1144242" y="5454564"/>
            <a:ext cx="4772372" cy="717551"/>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dirty="0">
                <a:solidFill>
                  <a:schemeClr val="tx1"/>
                </a:solidFill>
              </a:rPr>
              <a:t>Īpašu regulējumu pensiju, pabalstu un </a:t>
            </a:r>
            <a:r>
              <a:rPr lang="lv-LV" sz="1200" b="1" dirty="0">
                <a:solidFill>
                  <a:schemeClr val="tx1"/>
                </a:solidFill>
              </a:rPr>
              <a:t>atlīdzību izmaksu veikšanai un sociālās palīdzības nodrošināšanai</a:t>
            </a:r>
            <a:r>
              <a:rPr lang="lv-LV" sz="1200" dirty="0">
                <a:solidFill>
                  <a:schemeClr val="tx1"/>
                </a:solidFill>
              </a:rPr>
              <a:t>, kā arī īpašu nodokļu maksāšanas un pārmaksāto nodokļu atmaksāšanas veidu un kārtību</a:t>
            </a:r>
          </a:p>
        </p:txBody>
      </p:sp>
      <p:sp>
        <p:nvSpPr>
          <p:cNvPr id="50" name="Rectangle 49">
            <a:extLst>
              <a:ext uri="{FF2B5EF4-FFF2-40B4-BE49-F238E27FC236}">
                <a16:creationId xmlns:a16="http://schemas.microsoft.com/office/drawing/2014/main" id="{5C8EF04C-E54F-0070-5E45-D8BA791CF7BE}"/>
              </a:ext>
            </a:extLst>
          </p:cNvPr>
          <p:cNvSpPr/>
          <p:nvPr/>
        </p:nvSpPr>
        <p:spPr>
          <a:xfrm>
            <a:off x="442913" y="5455069"/>
            <a:ext cx="576000" cy="717046"/>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dirty="0"/>
              <a:t>1</a:t>
            </a:r>
            <a:r>
              <a:rPr lang="en-US" sz="2000" b="1" dirty="0"/>
              <a:t>5</a:t>
            </a:r>
            <a:endParaRPr lang="lv-LV" sz="2000" b="1" dirty="0"/>
          </a:p>
        </p:txBody>
      </p:sp>
      <p:sp>
        <p:nvSpPr>
          <p:cNvPr id="72" name="object 24">
            <a:extLst>
              <a:ext uri="{FF2B5EF4-FFF2-40B4-BE49-F238E27FC236}">
                <a16:creationId xmlns:a16="http://schemas.microsoft.com/office/drawing/2014/main" id="{A91771DC-D1A3-5745-DF45-3AC32AB1D932}"/>
              </a:ext>
            </a:extLst>
          </p:cNvPr>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lv-LV" smtClean="0"/>
              <a:pPr/>
              <a:t>36</a:t>
            </a:fld>
            <a:endParaRPr lang="lv-LV" dirty="0"/>
          </a:p>
        </p:txBody>
      </p:sp>
      <p:sp>
        <p:nvSpPr>
          <p:cNvPr id="2" name="Rectangle 1">
            <a:extLst>
              <a:ext uri="{FF2B5EF4-FFF2-40B4-BE49-F238E27FC236}">
                <a16:creationId xmlns:a16="http://schemas.microsoft.com/office/drawing/2014/main" id="{55F28B99-E68D-1546-7DDE-E49FDAF4A7EA}"/>
              </a:ext>
            </a:extLst>
          </p:cNvPr>
          <p:cNvSpPr/>
          <p:nvPr/>
        </p:nvSpPr>
        <p:spPr>
          <a:xfrm>
            <a:off x="6275389" y="1820863"/>
            <a:ext cx="5468564" cy="4351252"/>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endParaRPr lang="lv-LV" sz="1200" b="1" dirty="0">
              <a:solidFill>
                <a:schemeClr val="tx1"/>
              </a:solidFill>
            </a:endParaRPr>
          </a:p>
        </p:txBody>
      </p:sp>
      <p:sp>
        <p:nvSpPr>
          <p:cNvPr id="25" name="Rectangle 24">
            <a:extLst>
              <a:ext uri="{FF2B5EF4-FFF2-40B4-BE49-F238E27FC236}">
                <a16:creationId xmlns:a16="http://schemas.microsoft.com/office/drawing/2014/main" id="{8263F4B8-DB9A-0390-0ECF-685526E04FB3}"/>
              </a:ext>
            </a:extLst>
          </p:cNvPr>
          <p:cNvSpPr/>
          <p:nvPr/>
        </p:nvSpPr>
        <p:spPr>
          <a:xfrm>
            <a:off x="442912" y="6341400"/>
            <a:ext cx="3200400" cy="360000"/>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6" name="Freeform 50">
            <a:extLst>
              <a:ext uri="{FF2B5EF4-FFF2-40B4-BE49-F238E27FC236}">
                <a16:creationId xmlns:a16="http://schemas.microsoft.com/office/drawing/2014/main" id="{1F1E8CAE-0601-F0E1-1011-65537AC625DE}"/>
              </a:ext>
            </a:extLst>
          </p:cNvPr>
          <p:cNvSpPr>
            <a:spLocks noChangeAspect="1"/>
          </p:cNvSpPr>
          <p:nvPr/>
        </p:nvSpPr>
        <p:spPr bwMode="auto">
          <a:xfrm>
            <a:off x="620569" y="6410325"/>
            <a:ext cx="220688" cy="222150"/>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27" name="Google Shape;2685;p25">
            <a:extLst>
              <a:ext uri="{FF2B5EF4-FFF2-40B4-BE49-F238E27FC236}">
                <a16:creationId xmlns:a16="http://schemas.microsoft.com/office/drawing/2014/main" id="{8D2DE23E-069C-E84C-3D1F-DC6A7ABF8E13}"/>
              </a:ext>
            </a:extLst>
          </p:cNvPr>
          <p:cNvSpPr txBox="1"/>
          <p:nvPr/>
        </p:nvSpPr>
        <p:spPr>
          <a:xfrm>
            <a:off x="950595" y="6444456"/>
            <a:ext cx="2560320" cy="153888"/>
          </a:xfrm>
          <a:prstGeom prst="rect">
            <a:avLst/>
          </a:prstGeom>
          <a:noFill/>
          <a:ln>
            <a:noFill/>
          </a:ln>
        </p:spPr>
        <p:txBody>
          <a:bodyPr spcFirstLastPara="1" wrap="square" lIns="0" tIns="0" rIns="72000" bIns="0" anchor="ctr" anchorCtr="0">
            <a:spAutoFit/>
          </a:bodyPr>
          <a:lstStyle/>
          <a:p>
            <a:r>
              <a:rPr lang="lv-LV" sz="1000" i="0" dirty="0">
                <a:effectLst/>
                <a:latin typeface="Arial" panose="020B0604020202020204" pitchFamily="34" charset="0"/>
                <a:hlinkClick r:id="rId4">
                  <a:extLst>
                    <a:ext uri="{A12FA001-AC4F-418D-AE19-62706E023703}">
                      <ahyp:hlinkClr xmlns:ahyp="http://schemas.microsoft.com/office/drawing/2018/hyperlinkcolor" val="tx"/>
                    </a:ext>
                  </a:extLst>
                </a:hlinkClick>
              </a:rPr>
              <a:t>Par ārkārtējo situāciju un izņēmuma stāvokli</a:t>
            </a:r>
            <a:endParaRPr lang="lv-LV" sz="1000" dirty="0"/>
          </a:p>
        </p:txBody>
      </p:sp>
      <p:grpSp>
        <p:nvGrpSpPr>
          <p:cNvPr id="13" name="Group 12">
            <a:extLst>
              <a:ext uri="{FF2B5EF4-FFF2-40B4-BE49-F238E27FC236}">
                <a16:creationId xmlns:a16="http://schemas.microsoft.com/office/drawing/2014/main" id="{1093E47C-4603-145F-9F1C-749EBA9A5823}"/>
              </a:ext>
            </a:extLst>
          </p:cNvPr>
          <p:cNvGrpSpPr/>
          <p:nvPr/>
        </p:nvGrpSpPr>
        <p:grpSpPr>
          <a:xfrm>
            <a:off x="9125102" y="132067"/>
            <a:ext cx="2623986" cy="217488"/>
            <a:chOff x="8641446" y="132067"/>
            <a:chExt cx="2623986" cy="217488"/>
          </a:xfrm>
        </p:grpSpPr>
        <p:sp>
          <p:nvSpPr>
            <p:cNvPr id="16" name="Rectangle 15">
              <a:extLst>
                <a:ext uri="{FF2B5EF4-FFF2-40B4-BE49-F238E27FC236}">
                  <a16:creationId xmlns:a16="http://schemas.microsoft.com/office/drawing/2014/main" id="{7210411A-6D2F-AC76-695B-D4E477D743FC}"/>
                </a:ext>
              </a:extLst>
            </p:cNvPr>
            <p:cNvSpPr/>
            <p:nvPr/>
          </p:nvSpPr>
          <p:spPr>
            <a:xfrm>
              <a:off x="985058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3.6</a:t>
              </a:r>
            </a:p>
          </p:txBody>
        </p:sp>
        <p:sp>
          <p:nvSpPr>
            <p:cNvPr id="17" name="Rectangle 16">
              <a:extLst>
                <a:ext uri="{FF2B5EF4-FFF2-40B4-BE49-F238E27FC236}">
                  <a16:creationId xmlns:a16="http://schemas.microsoft.com/office/drawing/2014/main" id="{087E659C-4BDA-F7FF-7C35-A02AC4D54625}"/>
                </a:ext>
              </a:extLst>
            </p:cNvPr>
            <p:cNvSpPr/>
            <p:nvPr/>
          </p:nvSpPr>
          <p:spPr>
            <a:xfrm>
              <a:off x="888327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3.2</a:t>
              </a:r>
            </a:p>
          </p:txBody>
        </p:sp>
        <p:sp>
          <p:nvSpPr>
            <p:cNvPr id="20" name="Rectangle 19">
              <a:extLst>
                <a:ext uri="{FF2B5EF4-FFF2-40B4-BE49-F238E27FC236}">
                  <a16:creationId xmlns:a16="http://schemas.microsoft.com/office/drawing/2014/main" id="{80D83765-2B20-5260-C418-FD87BAE47B38}"/>
                </a:ext>
              </a:extLst>
            </p:cNvPr>
            <p:cNvSpPr/>
            <p:nvPr/>
          </p:nvSpPr>
          <p:spPr>
            <a:xfrm>
              <a:off x="10092408" y="132067"/>
              <a:ext cx="117302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dirty="0">
                  <a:cs typeface="Arial"/>
                </a:rPr>
                <a:t>Īpašie tiesiskie režīmi</a:t>
              </a:r>
              <a:endParaRPr kumimoji="0" lang="lv-LV" sz="800" b="1" i="0" u="none" strike="noStrike" kern="0" cap="none" spc="0" normalizeH="0" baseline="0" dirty="0">
                <a:ln>
                  <a:noFill/>
                </a:ln>
                <a:effectLst/>
                <a:uLnTx/>
                <a:uFillTx/>
                <a:ea typeface="Georgia"/>
                <a:cs typeface="Georgia"/>
                <a:sym typeface="Georgia"/>
              </a:endParaRPr>
            </a:p>
          </p:txBody>
        </p:sp>
        <p:sp>
          <p:nvSpPr>
            <p:cNvPr id="28" name="Rectangle 27">
              <a:extLst>
                <a:ext uri="{FF2B5EF4-FFF2-40B4-BE49-F238E27FC236}">
                  <a16:creationId xmlns:a16="http://schemas.microsoft.com/office/drawing/2014/main" id="{E361D6CA-C779-84D4-B6FC-677A86A01FD2}"/>
                </a:ext>
              </a:extLst>
            </p:cNvPr>
            <p:cNvSpPr/>
            <p:nvPr/>
          </p:nvSpPr>
          <p:spPr>
            <a:xfrm>
              <a:off x="912510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29" name="Rectangle 28">
              <a:extLst>
                <a:ext uri="{FF2B5EF4-FFF2-40B4-BE49-F238E27FC236}">
                  <a16:creationId xmlns:a16="http://schemas.microsoft.com/office/drawing/2014/main" id="{5F76584A-C5BF-8626-87E4-6246F43C1BB3}"/>
                </a:ext>
              </a:extLst>
            </p:cNvPr>
            <p:cNvSpPr/>
            <p:nvPr/>
          </p:nvSpPr>
          <p:spPr>
            <a:xfrm>
              <a:off x="936692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30" name="Rectangle 29">
              <a:extLst>
                <a:ext uri="{FF2B5EF4-FFF2-40B4-BE49-F238E27FC236}">
                  <a16:creationId xmlns:a16="http://schemas.microsoft.com/office/drawing/2014/main" id="{74929DD7-94ED-5597-57C7-8E1E13629AE3}"/>
                </a:ext>
              </a:extLst>
            </p:cNvPr>
            <p:cNvSpPr/>
            <p:nvPr/>
          </p:nvSpPr>
          <p:spPr>
            <a:xfrm>
              <a:off x="960875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31" name="Rectangle 30">
              <a:extLst>
                <a:ext uri="{FF2B5EF4-FFF2-40B4-BE49-F238E27FC236}">
                  <a16:creationId xmlns:a16="http://schemas.microsoft.com/office/drawing/2014/main" id="{0448707B-DD1B-5E67-A906-EE986F3D8A44}"/>
                </a:ext>
              </a:extLst>
            </p:cNvPr>
            <p:cNvSpPr/>
            <p:nvPr/>
          </p:nvSpPr>
          <p:spPr>
            <a:xfrm>
              <a:off x="864144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a:t>
              </a:r>
              <a:r>
                <a:rPr lang="lv-LV" sz="800" b="1" kern="0" dirty="0">
                  <a:solidFill>
                    <a:srgbClr val="A4A3B2"/>
                  </a:solidFill>
                  <a:ea typeface="Georgia"/>
                  <a:cs typeface="Georgia"/>
                  <a:sym typeface="Georgia"/>
                </a:rPr>
                <a:t>1</a:t>
              </a:r>
              <a:endParaRPr kumimoji="0" lang="lv-LV" sz="800" b="1" i="0" u="none" strike="noStrike" kern="0" cap="none" spc="0" normalizeH="0" baseline="0" dirty="0">
                <a:ln>
                  <a:noFill/>
                </a:ln>
                <a:solidFill>
                  <a:srgbClr val="A4A3B2"/>
                </a:solidFill>
                <a:effectLst/>
                <a:uLnTx/>
                <a:uFillTx/>
                <a:ea typeface="Georgia"/>
                <a:cs typeface="Georgia"/>
                <a:sym typeface="Georgia"/>
              </a:endParaRPr>
            </a:p>
          </p:txBody>
        </p:sp>
      </p:grpSp>
      <p:sp>
        <p:nvSpPr>
          <p:cNvPr id="3" name="Rectangle 2">
            <a:extLst>
              <a:ext uri="{FF2B5EF4-FFF2-40B4-BE49-F238E27FC236}">
                <a16:creationId xmlns:a16="http://schemas.microsoft.com/office/drawing/2014/main" id="{A810622E-1DC6-3A6A-4471-12536EFD6CD5}"/>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16225792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605453FF-65C6-B8C2-3CA2-CA5F5E13A29C}"/>
              </a:ext>
            </a:extLst>
          </p:cNvPr>
          <p:cNvCxnSpPr>
            <a:cxnSpLocks/>
          </p:cNvCxnSpPr>
          <p:nvPr/>
        </p:nvCxnSpPr>
        <p:spPr>
          <a:xfrm>
            <a:off x="442913" y="3914286"/>
            <a:ext cx="4338317"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31" name="Straight Connector 30">
            <a:extLst>
              <a:ext uri="{FF2B5EF4-FFF2-40B4-BE49-F238E27FC236}">
                <a16:creationId xmlns:a16="http://schemas.microsoft.com/office/drawing/2014/main" id="{E77C4D18-AC05-FF4F-948B-D8BFF9D05621}"/>
              </a:ext>
            </a:extLst>
          </p:cNvPr>
          <p:cNvCxnSpPr>
            <a:cxnSpLocks/>
          </p:cNvCxnSpPr>
          <p:nvPr/>
        </p:nvCxnSpPr>
        <p:spPr>
          <a:xfrm>
            <a:off x="442913" y="3071327"/>
            <a:ext cx="4338317"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33" name="Straight Connector 32">
            <a:extLst>
              <a:ext uri="{FF2B5EF4-FFF2-40B4-BE49-F238E27FC236}">
                <a16:creationId xmlns:a16="http://schemas.microsoft.com/office/drawing/2014/main" id="{B671A0D1-39AE-0EBE-61C1-EA92162060F3}"/>
              </a:ext>
            </a:extLst>
          </p:cNvPr>
          <p:cNvCxnSpPr>
            <a:cxnSpLocks/>
          </p:cNvCxnSpPr>
          <p:nvPr/>
        </p:nvCxnSpPr>
        <p:spPr>
          <a:xfrm flipV="1">
            <a:off x="442913" y="3467223"/>
            <a:ext cx="4338317" cy="25584"/>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34" name="Straight Connector 33">
            <a:extLst>
              <a:ext uri="{FF2B5EF4-FFF2-40B4-BE49-F238E27FC236}">
                <a16:creationId xmlns:a16="http://schemas.microsoft.com/office/drawing/2014/main" id="{7D5E653D-1CB6-B545-AECA-B6524FA9ED2E}"/>
              </a:ext>
            </a:extLst>
          </p:cNvPr>
          <p:cNvCxnSpPr>
            <a:cxnSpLocks/>
          </p:cNvCxnSpPr>
          <p:nvPr/>
        </p:nvCxnSpPr>
        <p:spPr>
          <a:xfrm>
            <a:off x="442913" y="2649848"/>
            <a:ext cx="4338317"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54" name="Satura vietturis 2">
            <a:extLst>
              <a:ext uri="{FF2B5EF4-FFF2-40B4-BE49-F238E27FC236}">
                <a16:creationId xmlns:a16="http://schemas.microsoft.com/office/drawing/2014/main" id="{C621D0D4-EFB9-941F-BBD0-AEE7AF7C6F7A}"/>
              </a:ext>
            </a:extLst>
          </p:cNvPr>
          <p:cNvSpPr txBox="1">
            <a:spLocks/>
          </p:cNvSpPr>
          <p:nvPr/>
        </p:nvSpPr>
        <p:spPr>
          <a:xfrm>
            <a:off x="442914" y="2268186"/>
            <a:ext cx="2435581" cy="345208"/>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800" b="0" dirty="0">
                <a:solidFill>
                  <a:schemeClr val="tx1"/>
                </a:solidFill>
              </a:rPr>
              <a:t>Satversme nosaka cilvēka </a:t>
            </a:r>
            <a:r>
              <a:rPr lang="lv-LV" altLang="lv-LV" sz="800" b="0" dirty="0" err="1">
                <a:solidFill>
                  <a:schemeClr val="tx1"/>
                </a:solidFill>
              </a:rPr>
              <a:t>pamattiesības</a:t>
            </a:r>
            <a:r>
              <a:rPr lang="lv-LV" altLang="lv-LV" sz="800" b="0" dirty="0">
                <a:solidFill>
                  <a:schemeClr val="tx1"/>
                </a:solidFill>
              </a:rPr>
              <a:t> (89.-116.pants)</a:t>
            </a:r>
          </a:p>
        </p:txBody>
      </p:sp>
      <p:sp>
        <p:nvSpPr>
          <p:cNvPr id="55" name="Satura vietturis 2">
            <a:extLst>
              <a:ext uri="{FF2B5EF4-FFF2-40B4-BE49-F238E27FC236}">
                <a16:creationId xmlns:a16="http://schemas.microsoft.com/office/drawing/2014/main" id="{9B3F9703-6E55-E8A0-2A0D-7A1DFB1BA252}"/>
              </a:ext>
            </a:extLst>
          </p:cNvPr>
          <p:cNvSpPr txBox="1">
            <a:spLocks/>
          </p:cNvSpPr>
          <p:nvPr/>
        </p:nvSpPr>
        <p:spPr>
          <a:xfrm>
            <a:off x="442915" y="3056762"/>
            <a:ext cx="2056442" cy="436045"/>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800" b="0" dirty="0">
                <a:solidFill>
                  <a:schemeClr val="tx1"/>
                </a:solidFill>
              </a:rPr>
              <a:t>Civilās aizsardzības un katastrofas pārvaldīšanas likums (CAKPL) nosaka rīcību katastrofas vai katastrofas draudu gadījumā</a:t>
            </a:r>
          </a:p>
        </p:txBody>
      </p:sp>
      <p:sp>
        <p:nvSpPr>
          <p:cNvPr id="56" name="Satura vietturis 2">
            <a:extLst>
              <a:ext uri="{FF2B5EF4-FFF2-40B4-BE49-F238E27FC236}">
                <a16:creationId xmlns:a16="http://schemas.microsoft.com/office/drawing/2014/main" id="{0BB3A2EE-1FC8-B319-5738-B068DDF3BEF7}"/>
              </a:ext>
            </a:extLst>
          </p:cNvPr>
          <p:cNvSpPr txBox="1">
            <a:spLocks/>
          </p:cNvSpPr>
          <p:nvPr/>
        </p:nvSpPr>
        <p:spPr>
          <a:xfrm>
            <a:off x="442913" y="3570680"/>
            <a:ext cx="1866875" cy="299868"/>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800" b="0" dirty="0">
                <a:solidFill>
                  <a:schemeClr val="tx1"/>
                </a:solidFill>
              </a:rPr>
              <a:t>Ministru Kabineta noteikumi tiek izdoti, lai nodrošinātu civilās aizsardzības sistēmas darbību</a:t>
            </a:r>
          </a:p>
        </p:txBody>
      </p:sp>
      <p:grpSp>
        <p:nvGrpSpPr>
          <p:cNvPr id="77" name="Group 76">
            <a:extLst>
              <a:ext uri="{FF2B5EF4-FFF2-40B4-BE49-F238E27FC236}">
                <a16:creationId xmlns:a16="http://schemas.microsoft.com/office/drawing/2014/main" id="{9AAE2C80-8C84-4FF4-AAD5-BEE113F692E5}"/>
              </a:ext>
            </a:extLst>
          </p:cNvPr>
          <p:cNvGrpSpPr/>
          <p:nvPr/>
        </p:nvGrpSpPr>
        <p:grpSpPr>
          <a:xfrm>
            <a:off x="2120220" y="2228368"/>
            <a:ext cx="1895692" cy="2107398"/>
            <a:chOff x="1537767" y="1819276"/>
            <a:chExt cx="2119833" cy="2107398"/>
          </a:xfrm>
        </p:grpSpPr>
        <p:sp>
          <p:nvSpPr>
            <p:cNvPr id="47" name="Freeform: Shape 46">
              <a:extLst>
                <a:ext uri="{FF2B5EF4-FFF2-40B4-BE49-F238E27FC236}">
                  <a16:creationId xmlns:a16="http://schemas.microsoft.com/office/drawing/2014/main" id="{7E9CE438-CF22-6BD2-077B-3CDB4C77B189}"/>
                </a:ext>
              </a:extLst>
            </p:cNvPr>
            <p:cNvSpPr/>
            <p:nvPr/>
          </p:nvSpPr>
          <p:spPr>
            <a:xfrm>
              <a:off x="1537767" y="3505194"/>
              <a:ext cx="2119833" cy="421480"/>
            </a:xfrm>
            <a:custGeom>
              <a:avLst/>
              <a:gdLst>
                <a:gd name="connsiteX0" fmla="*/ 0 w 5949107"/>
                <a:gd name="connsiteY0" fmla="*/ 977563 h 977563"/>
                <a:gd name="connsiteX1" fmla="*/ 594916 w 5949107"/>
                <a:gd name="connsiteY1" fmla="*/ 0 h 977563"/>
                <a:gd name="connsiteX2" fmla="*/ 5354191 w 5949107"/>
                <a:gd name="connsiteY2" fmla="*/ 0 h 977563"/>
                <a:gd name="connsiteX3" fmla="*/ 5949107 w 5949107"/>
                <a:gd name="connsiteY3" fmla="*/ 977563 h 977563"/>
                <a:gd name="connsiteX4" fmla="*/ 0 w 5949107"/>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9107" h="977563">
                  <a:moveTo>
                    <a:pt x="0" y="977563"/>
                  </a:moveTo>
                  <a:lnTo>
                    <a:pt x="594916" y="0"/>
                  </a:lnTo>
                  <a:lnTo>
                    <a:pt x="5354191" y="0"/>
                  </a:lnTo>
                  <a:lnTo>
                    <a:pt x="5949107" y="977563"/>
                  </a:lnTo>
                  <a:lnTo>
                    <a:pt x="0" y="977563"/>
                  </a:lnTo>
                  <a:close/>
                </a:path>
              </a:pathLst>
            </a:custGeom>
            <a:solidFill>
              <a:srgbClr val="CFD6E8"/>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5223" tIns="24130" rIns="1065224" bIns="24130" numCol="1" spcCol="1270" anchor="ctr" anchorCtr="0">
              <a:noAutofit/>
            </a:bodyPr>
            <a:lstStyle/>
            <a:p>
              <a:pPr marL="0" lvl="0" indent="0" algn="ctr" defTabSz="844550" rtl="0">
                <a:lnSpc>
                  <a:spcPct val="90000"/>
                </a:lnSpc>
                <a:spcBef>
                  <a:spcPct val="0"/>
                </a:spcBef>
                <a:spcAft>
                  <a:spcPct val="35000"/>
                </a:spcAft>
                <a:buNone/>
              </a:pPr>
              <a:endParaRPr lang="lv-LV" sz="800" kern="1200">
                <a:solidFill>
                  <a:schemeClr val="tx1"/>
                </a:solidFill>
              </a:endParaRPr>
            </a:p>
          </p:txBody>
        </p:sp>
        <p:sp>
          <p:nvSpPr>
            <p:cNvPr id="58" name="Freeform: Shape 57">
              <a:extLst>
                <a:ext uri="{FF2B5EF4-FFF2-40B4-BE49-F238E27FC236}">
                  <a16:creationId xmlns:a16="http://schemas.microsoft.com/office/drawing/2014/main" id="{74C6CD5F-6322-0B67-0351-57B3E2BC0B49}"/>
                </a:ext>
              </a:extLst>
            </p:cNvPr>
            <p:cNvSpPr/>
            <p:nvPr/>
          </p:nvSpPr>
          <p:spPr>
            <a:xfrm>
              <a:off x="2385700" y="1819276"/>
              <a:ext cx="423967" cy="421480"/>
            </a:xfrm>
            <a:custGeom>
              <a:avLst/>
              <a:gdLst>
                <a:gd name="connsiteX0" fmla="*/ 0 w 1189821"/>
                <a:gd name="connsiteY0" fmla="*/ 977563 h 977563"/>
                <a:gd name="connsiteX1" fmla="*/ 594911 w 1189821"/>
                <a:gd name="connsiteY1" fmla="*/ 0 h 977563"/>
                <a:gd name="connsiteX2" fmla="*/ 594911 w 1189821"/>
                <a:gd name="connsiteY2" fmla="*/ 0 h 977563"/>
                <a:gd name="connsiteX3" fmla="*/ 1189821 w 1189821"/>
                <a:gd name="connsiteY3" fmla="*/ 977563 h 977563"/>
                <a:gd name="connsiteX4" fmla="*/ 0 w 1189821"/>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821" h="977563">
                  <a:moveTo>
                    <a:pt x="0" y="977563"/>
                  </a:moveTo>
                  <a:lnTo>
                    <a:pt x="594911" y="0"/>
                  </a:lnTo>
                  <a:lnTo>
                    <a:pt x="594911" y="0"/>
                  </a:lnTo>
                  <a:lnTo>
                    <a:pt x="1189821" y="977563"/>
                  </a:lnTo>
                  <a:lnTo>
                    <a:pt x="0" y="977563"/>
                  </a:lnTo>
                  <a:close/>
                </a:path>
              </a:pathLst>
            </a:custGeom>
            <a:solidFill>
              <a:srgbClr val="D18D85"/>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lv-LV" sz="800" kern="1200">
                <a:solidFill>
                  <a:schemeClr val="tx1"/>
                </a:solidFill>
              </a:endParaRPr>
            </a:p>
          </p:txBody>
        </p:sp>
        <p:sp>
          <p:nvSpPr>
            <p:cNvPr id="59" name="Freeform: Shape 58">
              <a:extLst>
                <a:ext uri="{FF2B5EF4-FFF2-40B4-BE49-F238E27FC236}">
                  <a16:creationId xmlns:a16="http://schemas.microsoft.com/office/drawing/2014/main" id="{B0F2CBDC-D0F4-DF1E-9A92-F9B27405180E}"/>
                </a:ext>
              </a:extLst>
            </p:cNvPr>
            <p:cNvSpPr/>
            <p:nvPr/>
          </p:nvSpPr>
          <p:spPr>
            <a:xfrm>
              <a:off x="2173717" y="2240756"/>
              <a:ext cx="847933" cy="421480"/>
            </a:xfrm>
            <a:custGeom>
              <a:avLst/>
              <a:gdLst>
                <a:gd name="connsiteX0" fmla="*/ 0 w 2379643"/>
                <a:gd name="connsiteY0" fmla="*/ 977563 h 977563"/>
                <a:gd name="connsiteX1" fmla="*/ 594916 w 2379643"/>
                <a:gd name="connsiteY1" fmla="*/ 0 h 977563"/>
                <a:gd name="connsiteX2" fmla="*/ 1784727 w 2379643"/>
                <a:gd name="connsiteY2" fmla="*/ 0 h 977563"/>
                <a:gd name="connsiteX3" fmla="*/ 2379643 w 2379643"/>
                <a:gd name="connsiteY3" fmla="*/ 977563 h 977563"/>
                <a:gd name="connsiteX4" fmla="*/ 0 w 2379643"/>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643" h="977563">
                  <a:moveTo>
                    <a:pt x="0" y="977563"/>
                  </a:moveTo>
                  <a:lnTo>
                    <a:pt x="594916" y="0"/>
                  </a:lnTo>
                  <a:lnTo>
                    <a:pt x="1784727" y="0"/>
                  </a:lnTo>
                  <a:lnTo>
                    <a:pt x="2379643" y="977563"/>
                  </a:lnTo>
                  <a:lnTo>
                    <a:pt x="0" y="977563"/>
                  </a:lnTo>
                  <a:close/>
                </a:path>
              </a:pathLst>
            </a:custGeom>
            <a:solidFill>
              <a:srgbClr val="A8192D"/>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0567" tIns="24130" rIns="440568" bIns="24130" numCol="1" spcCol="1270" anchor="ctr" anchorCtr="0">
              <a:noAutofit/>
            </a:bodyPr>
            <a:lstStyle/>
            <a:p>
              <a:pPr marL="0" lvl="0" indent="0" algn="ctr" defTabSz="844550" rtl="0">
                <a:lnSpc>
                  <a:spcPct val="90000"/>
                </a:lnSpc>
                <a:spcBef>
                  <a:spcPct val="0"/>
                </a:spcBef>
                <a:spcAft>
                  <a:spcPct val="35000"/>
                </a:spcAft>
                <a:buNone/>
              </a:pPr>
              <a:endParaRPr lang="lv-LV" sz="800" kern="1200">
                <a:solidFill>
                  <a:schemeClr val="tx1"/>
                </a:solidFill>
              </a:endParaRPr>
            </a:p>
          </p:txBody>
        </p:sp>
        <p:sp>
          <p:nvSpPr>
            <p:cNvPr id="60" name="Freeform: Shape 59">
              <a:extLst>
                <a:ext uri="{FF2B5EF4-FFF2-40B4-BE49-F238E27FC236}">
                  <a16:creationId xmlns:a16="http://schemas.microsoft.com/office/drawing/2014/main" id="{F4CE42FC-2872-E7F9-E307-7D19F0AE3D86}"/>
                </a:ext>
              </a:extLst>
            </p:cNvPr>
            <p:cNvSpPr/>
            <p:nvPr/>
          </p:nvSpPr>
          <p:spPr>
            <a:xfrm>
              <a:off x="1961733" y="2662235"/>
              <a:ext cx="1271900" cy="421480"/>
            </a:xfrm>
            <a:custGeom>
              <a:avLst/>
              <a:gdLst>
                <a:gd name="connsiteX0" fmla="*/ 0 w 3569464"/>
                <a:gd name="connsiteY0" fmla="*/ 977563 h 977563"/>
                <a:gd name="connsiteX1" fmla="*/ 594916 w 3569464"/>
                <a:gd name="connsiteY1" fmla="*/ 0 h 977563"/>
                <a:gd name="connsiteX2" fmla="*/ 2974548 w 3569464"/>
                <a:gd name="connsiteY2" fmla="*/ 0 h 977563"/>
                <a:gd name="connsiteX3" fmla="*/ 3569464 w 3569464"/>
                <a:gd name="connsiteY3" fmla="*/ 977563 h 977563"/>
                <a:gd name="connsiteX4" fmla="*/ 0 w 3569464"/>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9464" h="977563">
                  <a:moveTo>
                    <a:pt x="0" y="977563"/>
                  </a:moveTo>
                  <a:lnTo>
                    <a:pt x="594916" y="0"/>
                  </a:lnTo>
                  <a:lnTo>
                    <a:pt x="2974548" y="0"/>
                  </a:lnTo>
                  <a:lnTo>
                    <a:pt x="3569464" y="977563"/>
                  </a:lnTo>
                  <a:lnTo>
                    <a:pt x="0" y="977563"/>
                  </a:lnTo>
                  <a:close/>
                </a:path>
              </a:pathLst>
            </a:custGeom>
            <a:solidFill>
              <a:srgbClr val="A4A3B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8786" tIns="24130" rIns="648786" bIns="24130" numCol="1" spcCol="1270" anchor="ctr" anchorCtr="0">
              <a:noAutofit/>
            </a:bodyPr>
            <a:lstStyle/>
            <a:p>
              <a:pPr marL="0" lvl="0" indent="0" algn="ctr" defTabSz="844550">
                <a:lnSpc>
                  <a:spcPct val="90000"/>
                </a:lnSpc>
                <a:spcBef>
                  <a:spcPct val="0"/>
                </a:spcBef>
                <a:spcAft>
                  <a:spcPct val="35000"/>
                </a:spcAft>
                <a:buNone/>
              </a:pPr>
              <a:endParaRPr lang="lv-LV" sz="800" kern="1200">
                <a:solidFill>
                  <a:schemeClr val="tx1"/>
                </a:solidFill>
              </a:endParaRPr>
            </a:p>
          </p:txBody>
        </p:sp>
        <p:sp>
          <p:nvSpPr>
            <p:cNvPr id="61" name="Freeform: Shape 60">
              <a:extLst>
                <a:ext uri="{FF2B5EF4-FFF2-40B4-BE49-F238E27FC236}">
                  <a16:creationId xmlns:a16="http://schemas.microsoft.com/office/drawing/2014/main" id="{CFEE0D06-9762-7D25-BED6-E9F2BFB26E44}"/>
                </a:ext>
              </a:extLst>
            </p:cNvPr>
            <p:cNvSpPr/>
            <p:nvPr/>
          </p:nvSpPr>
          <p:spPr>
            <a:xfrm>
              <a:off x="1749750" y="3083715"/>
              <a:ext cx="1695866" cy="421480"/>
            </a:xfrm>
            <a:custGeom>
              <a:avLst/>
              <a:gdLst>
                <a:gd name="connsiteX0" fmla="*/ 0 w 4759286"/>
                <a:gd name="connsiteY0" fmla="*/ 977563 h 977563"/>
                <a:gd name="connsiteX1" fmla="*/ 594916 w 4759286"/>
                <a:gd name="connsiteY1" fmla="*/ 0 h 977563"/>
                <a:gd name="connsiteX2" fmla="*/ 4164370 w 4759286"/>
                <a:gd name="connsiteY2" fmla="*/ 0 h 977563"/>
                <a:gd name="connsiteX3" fmla="*/ 4759286 w 4759286"/>
                <a:gd name="connsiteY3" fmla="*/ 977563 h 977563"/>
                <a:gd name="connsiteX4" fmla="*/ 0 w 4759286"/>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9286" h="977563">
                  <a:moveTo>
                    <a:pt x="0" y="977563"/>
                  </a:moveTo>
                  <a:lnTo>
                    <a:pt x="594916" y="0"/>
                  </a:lnTo>
                  <a:lnTo>
                    <a:pt x="4164370" y="0"/>
                  </a:lnTo>
                  <a:lnTo>
                    <a:pt x="4759286" y="977563"/>
                  </a:lnTo>
                  <a:lnTo>
                    <a:pt x="0" y="977563"/>
                  </a:lnTo>
                  <a:close/>
                </a:path>
              </a:pathLst>
            </a:custGeom>
            <a:solidFill>
              <a:srgbClr val="525A7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57005" tIns="24130" rIns="857005" bIns="24130" numCol="1" spcCol="1270" anchor="ctr" anchorCtr="0">
              <a:noAutofit/>
            </a:bodyPr>
            <a:lstStyle/>
            <a:p>
              <a:pPr marL="0" lvl="0" indent="0" algn="ctr" defTabSz="844550" rtl="0">
                <a:lnSpc>
                  <a:spcPct val="90000"/>
                </a:lnSpc>
                <a:spcBef>
                  <a:spcPct val="0"/>
                </a:spcBef>
                <a:spcAft>
                  <a:spcPct val="35000"/>
                </a:spcAft>
                <a:buNone/>
              </a:pPr>
              <a:endParaRPr lang="lv-LV" sz="800" kern="1200">
                <a:solidFill>
                  <a:schemeClr val="tx1"/>
                </a:solidFill>
              </a:endParaRPr>
            </a:p>
          </p:txBody>
        </p:sp>
      </p:grpSp>
      <p:sp>
        <p:nvSpPr>
          <p:cNvPr id="3" name="Slide Number Placeholder 2">
            <a:extLst>
              <a:ext uri="{FF2B5EF4-FFF2-40B4-BE49-F238E27FC236}">
                <a16:creationId xmlns:a16="http://schemas.microsoft.com/office/drawing/2014/main" id="{87027341-4259-0198-5A17-15CA72401BE4}"/>
              </a:ext>
            </a:extLst>
          </p:cNvPr>
          <p:cNvSpPr>
            <a:spLocks noGrp="1"/>
          </p:cNvSpPr>
          <p:nvPr>
            <p:ph type="sldNum" sz="quarter" idx="12"/>
          </p:nvPr>
        </p:nvSpPr>
        <p:spPr/>
        <p:txBody>
          <a:bodyPr/>
          <a:lstStyle/>
          <a:p>
            <a:fld id="{3EC6AC87-B589-456E-9CA9-7CF796F27D61}" type="slidenum">
              <a:rPr lang="en-GB" smtClean="0"/>
              <a:pPr/>
              <a:t>37</a:t>
            </a:fld>
            <a:endParaRPr lang="en-GB"/>
          </a:p>
        </p:txBody>
      </p:sp>
      <p:sp>
        <p:nvSpPr>
          <p:cNvPr id="7" name="Title 6">
            <a:extLst>
              <a:ext uri="{FF2B5EF4-FFF2-40B4-BE49-F238E27FC236}">
                <a16:creationId xmlns:a16="http://schemas.microsoft.com/office/drawing/2014/main" id="{39A2BCF4-A012-B3B7-B096-6BC32E5F8F1C}"/>
              </a:ext>
            </a:extLst>
          </p:cNvPr>
          <p:cNvSpPr>
            <a:spLocks noGrp="1"/>
          </p:cNvSpPr>
          <p:nvPr>
            <p:ph type="title"/>
          </p:nvPr>
        </p:nvSpPr>
        <p:spPr>
          <a:xfrm>
            <a:off x="442913" y="432001"/>
            <a:ext cx="11306175" cy="1387274"/>
          </a:xfrm>
        </p:spPr>
        <p:txBody>
          <a:bodyPr vert="horz"/>
          <a:lstStyle/>
          <a:p>
            <a:r>
              <a:rPr lang="lv-LV" dirty="0"/>
              <a:t>Noslēgumā</a:t>
            </a:r>
            <a:endParaRPr lang="en-GB" dirty="0"/>
          </a:p>
        </p:txBody>
      </p:sp>
      <p:sp>
        <p:nvSpPr>
          <p:cNvPr id="8" name="TextBox 7">
            <a:extLst>
              <a:ext uri="{FF2B5EF4-FFF2-40B4-BE49-F238E27FC236}">
                <a16:creationId xmlns:a16="http://schemas.microsoft.com/office/drawing/2014/main" id="{9714DF9C-D08D-B0FB-D2FA-7190468C2C79}"/>
              </a:ext>
            </a:extLst>
          </p:cNvPr>
          <p:cNvSpPr txBox="1"/>
          <p:nvPr/>
        </p:nvSpPr>
        <p:spPr>
          <a:xfrm>
            <a:off x="5092511" y="1817929"/>
            <a:ext cx="6581866" cy="360000"/>
          </a:xfrm>
          <a:prstGeom prst="rect">
            <a:avLst/>
          </a:prstGeom>
          <a:solidFill>
            <a:srgbClr val="A8192D"/>
          </a:solidFill>
        </p:spPr>
        <p:txBody>
          <a:bodyPr wrap="square" lIns="144000" tIns="36000" rIns="72000" bIns="36000" anchor="ctr" anchorCtr="0">
            <a:noAutofit/>
          </a:bodyPr>
          <a:lstStyle/>
          <a:p>
            <a:pPr defTabSz="822960">
              <a:spcAft>
                <a:spcPts val="270"/>
              </a:spcAft>
              <a:defRPr/>
            </a:pPr>
            <a:r>
              <a:rPr lang="lv-LV" sz="1200" b="1" dirty="0">
                <a:solidFill>
                  <a:schemeClr val="bg1"/>
                </a:solidFill>
                <a:ea typeface="Times New Roman" panose="02020603050405020304" pitchFamily="18" charset="0"/>
                <a:cs typeface="Times New Roman" panose="02020603050405020304" pitchFamily="18" charset="0"/>
              </a:rPr>
              <a:t>Civilās aizsardzības un katastrofas pārvaldīšanas sistēmas atbildīgās institūcijas</a:t>
            </a:r>
          </a:p>
        </p:txBody>
      </p:sp>
      <p:sp>
        <p:nvSpPr>
          <p:cNvPr id="24" name="TextBox 23">
            <a:extLst>
              <a:ext uri="{FF2B5EF4-FFF2-40B4-BE49-F238E27FC236}">
                <a16:creationId xmlns:a16="http://schemas.microsoft.com/office/drawing/2014/main" id="{904D61B0-40FB-F63F-BBE1-6604E9AD18E8}"/>
              </a:ext>
            </a:extLst>
          </p:cNvPr>
          <p:cNvSpPr txBox="1"/>
          <p:nvPr/>
        </p:nvSpPr>
        <p:spPr>
          <a:xfrm>
            <a:off x="442909" y="4415263"/>
            <a:ext cx="4354555" cy="360000"/>
          </a:xfrm>
          <a:prstGeom prst="rect">
            <a:avLst/>
          </a:prstGeom>
          <a:solidFill>
            <a:srgbClr val="A8192D"/>
          </a:solidFill>
        </p:spPr>
        <p:txBody>
          <a:bodyPr wrap="square" lIns="144000" tIns="36000" rIns="72000" bIns="36000" anchor="ctr" anchorCtr="0">
            <a:noAutofit/>
          </a:bodyPr>
          <a:lstStyle/>
          <a:p>
            <a:pPr defTabSz="822960">
              <a:lnSpc>
                <a:spcPts val="1200"/>
              </a:lnSpc>
              <a:defRPr/>
            </a:pPr>
            <a:r>
              <a:rPr lang="lv-LV" sz="1200" b="1">
                <a:solidFill>
                  <a:schemeClr val="bg1"/>
                </a:solidFill>
                <a:ea typeface="Times New Roman" panose="02020603050405020304" pitchFamily="18" charset="0"/>
                <a:cs typeface="Times New Roman" panose="02020603050405020304" pitchFamily="18" charset="0"/>
              </a:rPr>
              <a:t>Katastrofas pārvaldīšanas plānošana 3 līmeņu civilās aizsardzības plānos </a:t>
            </a:r>
          </a:p>
        </p:txBody>
      </p:sp>
      <p:sp>
        <p:nvSpPr>
          <p:cNvPr id="25" name="Rectangle 24">
            <a:extLst>
              <a:ext uri="{FF2B5EF4-FFF2-40B4-BE49-F238E27FC236}">
                <a16:creationId xmlns:a16="http://schemas.microsoft.com/office/drawing/2014/main" id="{7E5F78A1-C54A-50B0-C78C-EC04E6CA6075}"/>
              </a:ext>
            </a:extLst>
          </p:cNvPr>
          <p:cNvSpPr/>
          <p:nvPr/>
        </p:nvSpPr>
        <p:spPr>
          <a:xfrm rot="5400000">
            <a:off x="298912" y="4559264"/>
            <a:ext cx="36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63" name="TextBox 62">
            <a:extLst>
              <a:ext uri="{FF2B5EF4-FFF2-40B4-BE49-F238E27FC236}">
                <a16:creationId xmlns:a16="http://schemas.microsoft.com/office/drawing/2014/main" id="{361A3FCC-9B97-5E0E-E074-414EEDBE255D}"/>
              </a:ext>
            </a:extLst>
          </p:cNvPr>
          <p:cNvSpPr txBox="1"/>
          <p:nvPr/>
        </p:nvSpPr>
        <p:spPr>
          <a:xfrm>
            <a:off x="442913" y="5732145"/>
            <a:ext cx="4338313" cy="440246"/>
          </a:xfrm>
          <a:prstGeom prst="rect">
            <a:avLst/>
          </a:prstGeom>
          <a:noFill/>
          <a:ln w="3175">
            <a:solidFill>
              <a:schemeClr val="bg1">
                <a:lumMod val="75000"/>
              </a:schemeClr>
            </a:solidFill>
          </a:ln>
        </p:spPr>
        <p:txBody>
          <a:bodyPr wrap="square" lIns="72000" tIns="0" rIns="72000" bIns="0" anchor="ctr">
            <a:noAutofit/>
          </a:bodyPr>
          <a:lstStyle/>
          <a:p>
            <a:pPr defTabSz="822960">
              <a:spcAft>
                <a:spcPts val="270"/>
              </a:spcAft>
              <a:defRPr/>
            </a:pPr>
            <a:r>
              <a:rPr lang="lv-LV" sz="1000" b="1">
                <a:solidFill>
                  <a:srgbClr val="A8192D"/>
                </a:solidFill>
                <a:ea typeface="Times New Roman" panose="02020603050405020304" pitchFamily="18" charset="0"/>
                <a:cs typeface="Times New Roman" panose="02020603050405020304" pitchFamily="18" charset="0"/>
              </a:rPr>
              <a:t>Civilās aizsardzības plānu sagatavo, pamatojoties uz risku novērtējumu un risku novērtējuma laikā noteiktajiem katastrofas pārvaldīšanas pasākumiem</a:t>
            </a:r>
          </a:p>
        </p:txBody>
      </p:sp>
      <p:sp>
        <p:nvSpPr>
          <p:cNvPr id="49" name="Rectangle 48">
            <a:extLst>
              <a:ext uri="{FF2B5EF4-FFF2-40B4-BE49-F238E27FC236}">
                <a16:creationId xmlns:a16="http://schemas.microsoft.com/office/drawing/2014/main" id="{FC4B741B-2210-6530-619A-B168E7439628}"/>
              </a:ext>
            </a:extLst>
          </p:cNvPr>
          <p:cNvSpPr/>
          <p:nvPr/>
        </p:nvSpPr>
        <p:spPr>
          <a:xfrm>
            <a:off x="442915" y="5002139"/>
            <a:ext cx="1358465" cy="662958"/>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a:buClrTx/>
              <a:defRPr/>
            </a:pPr>
            <a:r>
              <a:rPr lang="lv-LV" sz="1000" dirty="0"/>
              <a:t>Valsts civilās aizsardzības plāns</a:t>
            </a:r>
          </a:p>
        </p:txBody>
      </p:sp>
      <p:sp>
        <p:nvSpPr>
          <p:cNvPr id="57" name="Rectangle 56">
            <a:extLst>
              <a:ext uri="{FF2B5EF4-FFF2-40B4-BE49-F238E27FC236}">
                <a16:creationId xmlns:a16="http://schemas.microsoft.com/office/drawing/2014/main" id="{04CBD17C-1CBD-4BBD-9C60-EB0200D42275}"/>
              </a:ext>
            </a:extLst>
          </p:cNvPr>
          <p:cNvSpPr/>
          <p:nvPr/>
        </p:nvSpPr>
        <p:spPr>
          <a:xfrm>
            <a:off x="442913" y="4822139"/>
            <a:ext cx="1358465" cy="179999"/>
          </a:xfrm>
          <a:prstGeom prst="rect">
            <a:avLst/>
          </a:prstGeom>
          <a:solidFill>
            <a:srgbClr val="525A72"/>
          </a:solidFill>
          <a:ln w="25400" cap="flat" cmpd="sng" algn="ctr">
            <a:noFill/>
            <a:prstDash val="solid"/>
          </a:ln>
          <a:effectLst/>
        </p:spPr>
        <p:txBody>
          <a:bodyPr wrap="square" lIns="36000" rIns="3600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lv-LV" sz="1000" b="1">
                <a:solidFill>
                  <a:schemeClr val="bg1"/>
                </a:solidFill>
              </a:rPr>
              <a:t>1</a:t>
            </a:r>
            <a:endParaRPr kumimoji="0" lang="lv-LV" sz="1000" b="1" i="0" u="none" strike="noStrike" kern="0" cap="none" spc="0" normalizeH="0" baseline="0">
              <a:ln>
                <a:noFill/>
              </a:ln>
              <a:solidFill>
                <a:schemeClr val="bg1"/>
              </a:solidFill>
              <a:effectLst/>
              <a:uLnTx/>
              <a:uFillTx/>
              <a:latin typeface="Arial"/>
              <a:ea typeface="+mn-ea"/>
              <a:cs typeface="+mn-cs"/>
            </a:endParaRPr>
          </a:p>
        </p:txBody>
      </p:sp>
      <p:sp>
        <p:nvSpPr>
          <p:cNvPr id="71" name="Rectangle 70">
            <a:extLst>
              <a:ext uri="{FF2B5EF4-FFF2-40B4-BE49-F238E27FC236}">
                <a16:creationId xmlns:a16="http://schemas.microsoft.com/office/drawing/2014/main" id="{6F9B345C-A2B7-D774-AC43-B7970F38456E}"/>
              </a:ext>
            </a:extLst>
          </p:cNvPr>
          <p:cNvSpPr/>
          <p:nvPr/>
        </p:nvSpPr>
        <p:spPr>
          <a:xfrm>
            <a:off x="1919778" y="4999230"/>
            <a:ext cx="1379698" cy="662958"/>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a:buClrTx/>
              <a:defRPr/>
            </a:pPr>
            <a:r>
              <a:rPr lang="lv-LV" sz="1000" dirty="0"/>
              <a:t>Sadarbības teritorijas civilās aizsardzības plāns </a:t>
            </a:r>
          </a:p>
        </p:txBody>
      </p:sp>
      <p:sp>
        <p:nvSpPr>
          <p:cNvPr id="72" name="Rectangle 71">
            <a:extLst>
              <a:ext uri="{FF2B5EF4-FFF2-40B4-BE49-F238E27FC236}">
                <a16:creationId xmlns:a16="http://schemas.microsoft.com/office/drawing/2014/main" id="{090235C5-8ECF-7D19-C2F5-24EE8DE914F1}"/>
              </a:ext>
            </a:extLst>
          </p:cNvPr>
          <p:cNvSpPr/>
          <p:nvPr/>
        </p:nvSpPr>
        <p:spPr>
          <a:xfrm>
            <a:off x="1920264" y="4819230"/>
            <a:ext cx="1379568" cy="180000"/>
          </a:xfrm>
          <a:prstGeom prst="rect">
            <a:avLst/>
          </a:prstGeom>
          <a:solidFill>
            <a:srgbClr val="525A72"/>
          </a:solidFill>
          <a:ln w="25400" cap="flat" cmpd="sng" algn="ctr">
            <a:noFill/>
            <a:prstDash val="solid"/>
          </a:ln>
          <a:effectLst/>
        </p:spPr>
        <p:txBody>
          <a:bodyPr wrap="square" lIns="36000" rIns="3600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lv-LV" sz="1000" b="1">
                <a:solidFill>
                  <a:schemeClr val="bg1"/>
                </a:solidFill>
              </a:rPr>
              <a:t>2</a:t>
            </a:r>
            <a:endParaRPr kumimoji="0" lang="lv-LV" sz="1000" b="1" i="0" u="none" strike="noStrike" kern="0" cap="none" spc="0" normalizeH="0" baseline="0">
              <a:ln>
                <a:noFill/>
              </a:ln>
              <a:solidFill>
                <a:schemeClr val="bg1"/>
              </a:solidFill>
              <a:effectLst/>
              <a:uLnTx/>
              <a:uFillTx/>
              <a:latin typeface="Arial"/>
              <a:ea typeface="+mn-ea"/>
              <a:cs typeface="+mn-cs"/>
            </a:endParaRPr>
          </a:p>
        </p:txBody>
      </p:sp>
      <p:sp>
        <p:nvSpPr>
          <p:cNvPr id="73" name="Rectangle 72">
            <a:extLst>
              <a:ext uri="{FF2B5EF4-FFF2-40B4-BE49-F238E27FC236}">
                <a16:creationId xmlns:a16="http://schemas.microsoft.com/office/drawing/2014/main" id="{9C68CBB0-CF71-B2A5-D79C-AC689A0C74FB}"/>
              </a:ext>
            </a:extLst>
          </p:cNvPr>
          <p:cNvSpPr/>
          <p:nvPr/>
        </p:nvSpPr>
        <p:spPr>
          <a:xfrm>
            <a:off x="3417973" y="5002139"/>
            <a:ext cx="1379698" cy="662958"/>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a:buClrTx/>
              <a:defRPr/>
            </a:pPr>
            <a:r>
              <a:rPr lang="lv-LV" sz="1000" dirty="0"/>
              <a:t>Paaugstinātas bīstamības objekta </a:t>
            </a:r>
            <a:br>
              <a:rPr lang="lv-LV" sz="1000" dirty="0"/>
            </a:br>
            <a:r>
              <a:rPr lang="lv-LV" sz="1000" dirty="0"/>
              <a:t>un objekta civilās aizsardzības plāns</a:t>
            </a:r>
          </a:p>
        </p:txBody>
      </p:sp>
      <p:sp>
        <p:nvSpPr>
          <p:cNvPr id="74" name="Rectangle 73">
            <a:extLst>
              <a:ext uri="{FF2B5EF4-FFF2-40B4-BE49-F238E27FC236}">
                <a16:creationId xmlns:a16="http://schemas.microsoft.com/office/drawing/2014/main" id="{37E92157-3265-D2DA-B2B2-F593C370D1E7}"/>
              </a:ext>
            </a:extLst>
          </p:cNvPr>
          <p:cNvSpPr/>
          <p:nvPr/>
        </p:nvSpPr>
        <p:spPr>
          <a:xfrm>
            <a:off x="3418134" y="4822139"/>
            <a:ext cx="1379538" cy="180000"/>
          </a:xfrm>
          <a:prstGeom prst="rect">
            <a:avLst/>
          </a:prstGeom>
          <a:solidFill>
            <a:srgbClr val="525A72"/>
          </a:solidFill>
          <a:ln w="25400" cap="flat" cmpd="sng" algn="ctr">
            <a:noFill/>
            <a:prstDash val="solid"/>
          </a:ln>
          <a:effectLst/>
        </p:spPr>
        <p:txBody>
          <a:bodyPr wrap="square" lIns="36000" rIns="3600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lv-LV" sz="1000" b="1">
                <a:solidFill>
                  <a:schemeClr val="bg1"/>
                </a:solidFill>
              </a:rPr>
              <a:t>3</a:t>
            </a:r>
            <a:endParaRPr kumimoji="0" lang="lv-LV" sz="1000" b="1" i="0" u="none" strike="noStrike" kern="0" cap="none" spc="0" normalizeH="0" baseline="0">
              <a:ln>
                <a:noFill/>
              </a:ln>
              <a:solidFill>
                <a:schemeClr val="bg1"/>
              </a:solidFill>
              <a:effectLst/>
              <a:uLnTx/>
              <a:uFillTx/>
              <a:latin typeface="Arial"/>
              <a:ea typeface="+mn-ea"/>
              <a:cs typeface="+mn-cs"/>
            </a:endParaRPr>
          </a:p>
        </p:txBody>
      </p:sp>
      <p:sp>
        <p:nvSpPr>
          <p:cNvPr id="79" name="TextBox 78">
            <a:extLst>
              <a:ext uri="{FF2B5EF4-FFF2-40B4-BE49-F238E27FC236}">
                <a16:creationId xmlns:a16="http://schemas.microsoft.com/office/drawing/2014/main" id="{4A81787E-5AC3-6613-53E6-49E6F0A57B40}"/>
              </a:ext>
            </a:extLst>
          </p:cNvPr>
          <p:cNvSpPr txBox="1"/>
          <p:nvPr/>
        </p:nvSpPr>
        <p:spPr>
          <a:xfrm>
            <a:off x="5099594" y="5731957"/>
            <a:ext cx="6581866" cy="440243"/>
          </a:xfrm>
          <a:prstGeom prst="rect">
            <a:avLst/>
          </a:prstGeom>
          <a:noFill/>
          <a:ln w="3175">
            <a:solidFill>
              <a:schemeClr val="bg1">
                <a:lumMod val="75000"/>
              </a:schemeClr>
            </a:solidFill>
          </a:ln>
        </p:spPr>
        <p:txBody>
          <a:bodyPr wrap="square" lIns="72000" tIns="0" rIns="72000" bIns="0" anchor="ctr">
            <a:noAutofit/>
          </a:bodyPr>
          <a:lstStyle/>
          <a:p>
            <a:pPr defTabSz="822960">
              <a:spcAft>
                <a:spcPts val="270"/>
              </a:spcAft>
              <a:defRPr/>
            </a:pPr>
            <a:r>
              <a:rPr lang="lv-LV" sz="1000" b="1" dirty="0">
                <a:solidFill>
                  <a:srgbClr val="A8192D"/>
                </a:solidFill>
                <a:ea typeface="Times New Roman" panose="02020603050405020304" pitchFamily="18" charset="0"/>
                <a:cs typeface="Times New Roman" panose="02020603050405020304" pitchFamily="18" charset="0"/>
              </a:rPr>
              <a:t>Katastrofu pārvaldīšanas subjekti – nozaru ministrijas un pašvaldības – īsteno konkrētās katastrofas pārvaldīšanas koordinēšanu sadarbībā ar citām institūcijām</a:t>
            </a:r>
          </a:p>
        </p:txBody>
      </p:sp>
      <p:sp>
        <p:nvSpPr>
          <p:cNvPr id="12" name="Rectangle 11">
            <a:extLst>
              <a:ext uri="{FF2B5EF4-FFF2-40B4-BE49-F238E27FC236}">
                <a16:creationId xmlns:a16="http://schemas.microsoft.com/office/drawing/2014/main" id="{E70C782A-F528-799D-40E4-C3BAF9A720A7}"/>
              </a:ext>
            </a:extLst>
          </p:cNvPr>
          <p:cNvSpPr/>
          <p:nvPr/>
        </p:nvSpPr>
        <p:spPr>
          <a:xfrm>
            <a:off x="5092512" y="5118678"/>
            <a:ext cx="3258000" cy="180000"/>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Iekšlietu ministrija</a:t>
            </a:r>
            <a:endParaRPr kumimoji="0" lang="lv-LV" sz="1000" b="1" i="0" u="none" strike="noStrike" kern="0" cap="none" spc="0" normalizeH="0" baseline="0">
              <a:ln>
                <a:noFill/>
              </a:ln>
              <a:effectLst/>
              <a:uLnTx/>
              <a:uFillTx/>
              <a:latin typeface="Arial"/>
              <a:ea typeface="+mn-ea"/>
              <a:cs typeface="+mn-cs"/>
            </a:endParaRPr>
          </a:p>
        </p:txBody>
      </p:sp>
      <p:sp>
        <p:nvSpPr>
          <p:cNvPr id="13" name="Rectangle 12">
            <a:extLst>
              <a:ext uri="{FF2B5EF4-FFF2-40B4-BE49-F238E27FC236}">
                <a16:creationId xmlns:a16="http://schemas.microsoft.com/office/drawing/2014/main" id="{AC869997-F622-4670-534B-C7DC156104CF}"/>
              </a:ext>
            </a:extLst>
          </p:cNvPr>
          <p:cNvSpPr/>
          <p:nvPr/>
        </p:nvSpPr>
        <p:spPr>
          <a:xfrm>
            <a:off x="5092512" y="5304673"/>
            <a:ext cx="3258000" cy="360000"/>
          </a:xfrm>
          <a:prstGeom prst="rect">
            <a:avLst/>
          </a:prstGeom>
          <a:solidFill>
            <a:schemeClr val="bg1">
              <a:lumMod val="95000"/>
            </a:schemeClr>
          </a:solidFill>
          <a:ln w="25400" cap="flat" cmpd="sng" algn="ctr">
            <a:noFill/>
            <a:prstDash val="solid"/>
          </a:ln>
          <a:effectLst/>
        </p:spPr>
        <p:txBody>
          <a:bodyPr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dirty="0"/>
              <a:t>uzrauga civilās aizsardzības sistēmas darbību un tās uzdevumu izpildi </a:t>
            </a:r>
            <a:endParaRPr kumimoji="0" lang="lv-LV" sz="1000" b="1" i="0" u="none" strike="noStrike" kern="0" cap="none" spc="0" normalizeH="0" baseline="0" dirty="0">
              <a:ln>
                <a:noFill/>
              </a:ln>
              <a:solidFill>
                <a:srgbClr val="000000"/>
              </a:solidFill>
              <a:effectLst/>
              <a:uLnTx/>
              <a:uFillTx/>
              <a:latin typeface="Arial"/>
              <a:ea typeface="+mn-ea"/>
              <a:cs typeface="+mn-cs"/>
            </a:endParaRPr>
          </a:p>
        </p:txBody>
      </p:sp>
      <p:sp>
        <p:nvSpPr>
          <p:cNvPr id="10" name="Rectangle 9">
            <a:extLst>
              <a:ext uri="{FF2B5EF4-FFF2-40B4-BE49-F238E27FC236}">
                <a16:creationId xmlns:a16="http://schemas.microsoft.com/office/drawing/2014/main" id="{51736780-48E5-CD96-3DD5-A086D5E626DF}"/>
              </a:ext>
            </a:extLst>
          </p:cNvPr>
          <p:cNvSpPr/>
          <p:nvPr/>
        </p:nvSpPr>
        <p:spPr>
          <a:xfrm>
            <a:off x="5092512" y="2319818"/>
            <a:ext cx="3258000" cy="180000"/>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Ministru prezidents</a:t>
            </a:r>
            <a:endParaRPr kumimoji="0" lang="lv-LV" sz="1000" b="1" i="0" u="none" strike="noStrike" kern="0" cap="none" spc="0" normalizeH="0" baseline="0">
              <a:ln>
                <a:noFill/>
              </a:ln>
              <a:effectLst/>
              <a:uLnTx/>
              <a:uFillTx/>
              <a:latin typeface="Arial"/>
              <a:ea typeface="+mn-ea"/>
              <a:cs typeface="+mn-cs"/>
            </a:endParaRPr>
          </a:p>
        </p:txBody>
      </p:sp>
      <p:sp>
        <p:nvSpPr>
          <p:cNvPr id="11" name="Rectangle 10">
            <a:extLst>
              <a:ext uri="{FF2B5EF4-FFF2-40B4-BE49-F238E27FC236}">
                <a16:creationId xmlns:a16="http://schemas.microsoft.com/office/drawing/2014/main" id="{779C3953-F620-10DF-7822-3768BDF2DA4B}"/>
              </a:ext>
            </a:extLst>
          </p:cNvPr>
          <p:cNvSpPr/>
          <p:nvPr/>
        </p:nvSpPr>
        <p:spPr>
          <a:xfrm>
            <a:off x="5092512" y="2509606"/>
            <a:ext cx="3258000" cy="360000"/>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dirty="0"/>
              <a:t>uzrauga civilās aizsardzības sistēmas darbību un tas uzdevumu izpildi </a:t>
            </a:r>
            <a:endParaRPr kumimoji="0" lang="lv-LV" sz="1000" b="1" i="0" u="none" strike="noStrike" kern="0" cap="none" spc="0" normalizeH="0" baseline="0" dirty="0">
              <a:ln>
                <a:noFill/>
              </a:ln>
              <a:solidFill>
                <a:srgbClr val="000000"/>
              </a:solidFill>
              <a:effectLst/>
              <a:uLnTx/>
              <a:uFillTx/>
              <a:latin typeface="Arial"/>
              <a:ea typeface="+mn-ea"/>
              <a:cs typeface="+mn-cs"/>
            </a:endParaRPr>
          </a:p>
        </p:txBody>
      </p:sp>
      <p:sp>
        <p:nvSpPr>
          <p:cNvPr id="16" name="Rectangle 15">
            <a:extLst>
              <a:ext uri="{FF2B5EF4-FFF2-40B4-BE49-F238E27FC236}">
                <a16:creationId xmlns:a16="http://schemas.microsoft.com/office/drawing/2014/main" id="{AD5B92B8-3EA9-48C2-705B-B64D44A68B97}"/>
              </a:ext>
            </a:extLst>
          </p:cNvPr>
          <p:cNvSpPr/>
          <p:nvPr/>
        </p:nvSpPr>
        <p:spPr>
          <a:xfrm>
            <a:off x="5092512" y="3008804"/>
            <a:ext cx="3258000" cy="180000"/>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Nozaru ministrijas</a:t>
            </a:r>
            <a:endParaRPr kumimoji="0" lang="lv-LV" sz="1000" b="1" i="0" u="none" strike="noStrike" kern="0" cap="none" spc="0" normalizeH="0" baseline="0">
              <a:ln>
                <a:noFill/>
              </a:ln>
              <a:effectLst/>
              <a:uLnTx/>
              <a:uFillTx/>
              <a:latin typeface="Arial"/>
              <a:ea typeface="+mn-ea"/>
              <a:cs typeface="+mn-cs"/>
            </a:endParaRPr>
          </a:p>
        </p:txBody>
      </p:sp>
      <p:sp>
        <p:nvSpPr>
          <p:cNvPr id="17" name="Rectangle 16">
            <a:extLst>
              <a:ext uri="{FF2B5EF4-FFF2-40B4-BE49-F238E27FC236}">
                <a16:creationId xmlns:a16="http://schemas.microsoft.com/office/drawing/2014/main" id="{96E82AC1-C604-8D07-A614-F71829B19185}"/>
              </a:ext>
            </a:extLst>
          </p:cNvPr>
          <p:cNvSpPr/>
          <p:nvPr/>
        </p:nvSpPr>
        <p:spPr>
          <a:xfrm>
            <a:off x="5092512" y="3197282"/>
            <a:ext cx="3258000" cy="682398"/>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spc="-20" dirty="0"/>
              <a:t>nodrošina civilās aizsardzības uzdevumu izpildi un katastrofas pārvaldīšanas koordinēšanu valsts, reģionālā un vietējā mērogā atbilstoši likumā noteiktajam kompetenču sadalījumam</a:t>
            </a:r>
          </a:p>
        </p:txBody>
      </p:sp>
      <p:sp>
        <p:nvSpPr>
          <p:cNvPr id="22" name="Rectangle 21">
            <a:extLst>
              <a:ext uri="{FF2B5EF4-FFF2-40B4-BE49-F238E27FC236}">
                <a16:creationId xmlns:a16="http://schemas.microsoft.com/office/drawing/2014/main" id="{47BD51AB-1F0A-C017-C90C-F68A981EDE96}"/>
              </a:ext>
            </a:extLst>
          </p:cNvPr>
          <p:cNvSpPr/>
          <p:nvPr/>
        </p:nvSpPr>
        <p:spPr>
          <a:xfrm>
            <a:off x="5092512" y="4023820"/>
            <a:ext cx="3258000" cy="180000"/>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Valsts un pašvaldību institūciju vadītāji</a:t>
            </a:r>
            <a:endParaRPr kumimoji="0" lang="lv-LV" sz="1000" b="1" i="0" u="none" strike="noStrike" kern="0" cap="none" spc="0" normalizeH="0" baseline="0">
              <a:ln>
                <a:noFill/>
              </a:ln>
              <a:effectLst/>
              <a:uLnTx/>
              <a:uFillTx/>
              <a:latin typeface="Arial"/>
              <a:ea typeface="+mn-ea"/>
              <a:cs typeface="+mn-cs"/>
            </a:endParaRPr>
          </a:p>
        </p:txBody>
      </p:sp>
      <p:sp>
        <p:nvSpPr>
          <p:cNvPr id="23" name="Rectangle 22">
            <a:extLst>
              <a:ext uri="{FF2B5EF4-FFF2-40B4-BE49-F238E27FC236}">
                <a16:creationId xmlns:a16="http://schemas.microsoft.com/office/drawing/2014/main" id="{865A5097-EE5D-ABF9-3E1C-21456B2CD454}"/>
              </a:ext>
            </a:extLst>
          </p:cNvPr>
          <p:cNvSpPr/>
          <p:nvPr/>
        </p:nvSpPr>
        <p:spPr>
          <a:xfrm>
            <a:off x="5092511" y="4210280"/>
            <a:ext cx="3258000" cy="776908"/>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spc="-20" dirty="0"/>
              <a:t>plāno un īsteno institūciju nepārtrauktas darbības nodrošināšanai katastrofas vai tās draudu gadījumā nepieciešamo rīcību, nodrošina civilās aizsardzības plānos paredzēto pasākumu precīzu un savlaicīgu izpildi</a:t>
            </a:r>
          </a:p>
        </p:txBody>
      </p:sp>
      <p:sp>
        <p:nvSpPr>
          <p:cNvPr id="36" name="Rectangle 35">
            <a:extLst>
              <a:ext uri="{FF2B5EF4-FFF2-40B4-BE49-F238E27FC236}">
                <a16:creationId xmlns:a16="http://schemas.microsoft.com/office/drawing/2014/main" id="{0E8CC5B0-4FA5-2BE8-F743-005DF962D7C9}"/>
              </a:ext>
            </a:extLst>
          </p:cNvPr>
          <p:cNvSpPr/>
          <p:nvPr/>
        </p:nvSpPr>
        <p:spPr>
          <a:xfrm>
            <a:off x="8417618" y="2319818"/>
            <a:ext cx="3256758" cy="186408"/>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Pašvaldības domes priekšsēdētājs</a:t>
            </a:r>
            <a:endParaRPr kumimoji="0" lang="lv-LV" sz="1000" b="1" i="0" u="none" strike="noStrike" kern="0" cap="none" spc="0" normalizeH="0" baseline="0">
              <a:ln>
                <a:noFill/>
              </a:ln>
              <a:effectLst/>
              <a:uLnTx/>
              <a:uFillTx/>
              <a:latin typeface="Arial"/>
              <a:ea typeface="+mn-ea"/>
              <a:cs typeface="+mn-cs"/>
            </a:endParaRPr>
          </a:p>
        </p:txBody>
      </p:sp>
      <p:sp>
        <p:nvSpPr>
          <p:cNvPr id="37" name="Rectangle 36">
            <a:extLst>
              <a:ext uri="{FF2B5EF4-FFF2-40B4-BE49-F238E27FC236}">
                <a16:creationId xmlns:a16="http://schemas.microsoft.com/office/drawing/2014/main" id="{32162E6B-2E36-0CFA-B3AF-A60D2D9C580A}"/>
              </a:ext>
            </a:extLst>
          </p:cNvPr>
          <p:cNvSpPr/>
          <p:nvPr/>
        </p:nvSpPr>
        <p:spPr>
          <a:xfrm>
            <a:off x="8417617" y="2509606"/>
            <a:ext cx="3256759" cy="360000"/>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dirty="0"/>
              <a:t>vada civilās aizsardzības uzdevumu izpildi pašvaldībā</a:t>
            </a:r>
            <a:endParaRPr kumimoji="0" lang="lv-LV" sz="1000" b="1" i="0" u="none" strike="noStrike" kern="0" cap="none" spc="0" normalizeH="0" baseline="0" dirty="0">
              <a:ln>
                <a:noFill/>
              </a:ln>
              <a:solidFill>
                <a:srgbClr val="000000"/>
              </a:solidFill>
              <a:effectLst/>
              <a:uLnTx/>
              <a:uFillTx/>
              <a:latin typeface="Arial"/>
              <a:ea typeface="+mn-ea"/>
              <a:cs typeface="+mn-cs"/>
            </a:endParaRPr>
          </a:p>
        </p:txBody>
      </p:sp>
      <p:sp>
        <p:nvSpPr>
          <p:cNvPr id="39" name="Rectangle 38">
            <a:extLst>
              <a:ext uri="{FF2B5EF4-FFF2-40B4-BE49-F238E27FC236}">
                <a16:creationId xmlns:a16="http://schemas.microsoft.com/office/drawing/2014/main" id="{71F33C03-5033-9CBD-E45B-E91812DECF9C}"/>
              </a:ext>
            </a:extLst>
          </p:cNvPr>
          <p:cNvSpPr/>
          <p:nvPr/>
        </p:nvSpPr>
        <p:spPr>
          <a:xfrm>
            <a:off x="8417618" y="3008804"/>
            <a:ext cx="3256758" cy="180000"/>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Pašvaldība</a:t>
            </a:r>
            <a:endParaRPr kumimoji="0" lang="lv-LV" sz="1000" b="1" i="0" u="none" strike="noStrike" kern="0" cap="none" spc="0" normalizeH="0" baseline="0">
              <a:ln>
                <a:noFill/>
              </a:ln>
              <a:effectLst/>
              <a:uLnTx/>
              <a:uFillTx/>
              <a:latin typeface="Arial"/>
              <a:ea typeface="+mn-ea"/>
              <a:cs typeface="+mn-cs"/>
            </a:endParaRPr>
          </a:p>
        </p:txBody>
      </p:sp>
      <p:sp>
        <p:nvSpPr>
          <p:cNvPr id="40" name="Rectangle 39">
            <a:extLst>
              <a:ext uri="{FF2B5EF4-FFF2-40B4-BE49-F238E27FC236}">
                <a16:creationId xmlns:a16="http://schemas.microsoft.com/office/drawing/2014/main" id="{4416A52D-7C1D-1DAF-84A8-DDC8D9A30B48}"/>
              </a:ext>
            </a:extLst>
          </p:cNvPr>
          <p:cNvSpPr/>
          <p:nvPr/>
        </p:nvSpPr>
        <p:spPr>
          <a:xfrm>
            <a:off x="8417617" y="3197281"/>
            <a:ext cx="3256759" cy="682407"/>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spc="-20" dirty="0"/>
              <a:t>savā administratīvajā teritorijā koordinē katastrofu pārvaldīšanu vietēja mēroga katastrofām – ēku un būvju sabrukuma, siltumapgādes, ūdensapgādes, notekūdeņu un kanalizācijas sistēmas avāriju gadījumos</a:t>
            </a:r>
          </a:p>
        </p:txBody>
      </p:sp>
      <p:sp>
        <p:nvSpPr>
          <p:cNvPr id="42" name="Rectangle 41">
            <a:extLst>
              <a:ext uri="{FF2B5EF4-FFF2-40B4-BE49-F238E27FC236}">
                <a16:creationId xmlns:a16="http://schemas.microsoft.com/office/drawing/2014/main" id="{3D9A8B35-A1F5-CDCF-A6F7-9A79D765C66D}"/>
              </a:ext>
            </a:extLst>
          </p:cNvPr>
          <p:cNvSpPr/>
          <p:nvPr/>
        </p:nvSpPr>
        <p:spPr>
          <a:xfrm>
            <a:off x="8417617" y="4023820"/>
            <a:ext cx="3256759" cy="175908"/>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Valsts ugunsdzēsības</a:t>
            </a:r>
            <a:r>
              <a:rPr lang="en-US" sz="1000"/>
              <a:t> </a:t>
            </a:r>
            <a:r>
              <a:rPr lang="lv-LV" sz="1000"/>
              <a:t>un glābšanas dienests</a:t>
            </a:r>
            <a:endParaRPr kumimoji="0" lang="lv-LV" sz="1000" b="1" i="0" u="none" strike="noStrike" kern="0" cap="none" spc="0" normalizeH="0" baseline="0">
              <a:ln>
                <a:noFill/>
              </a:ln>
              <a:effectLst/>
              <a:uLnTx/>
              <a:uFillTx/>
              <a:latin typeface="Arial"/>
              <a:ea typeface="+mn-ea"/>
              <a:cs typeface="+mn-cs"/>
            </a:endParaRPr>
          </a:p>
        </p:txBody>
      </p:sp>
      <p:sp>
        <p:nvSpPr>
          <p:cNvPr id="43" name="Rectangle 42">
            <a:extLst>
              <a:ext uri="{FF2B5EF4-FFF2-40B4-BE49-F238E27FC236}">
                <a16:creationId xmlns:a16="http://schemas.microsoft.com/office/drawing/2014/main" id="{B248A7D2-F961-B7C1-6F32-6F141F3D8D30}"/>
              </a:ext>
            </a:extLst>
          </p:cNvPr>
          <p:cNvSpPr/>
          <p:nvPr/>
        </p:nvSpPr>
        <p:spPr>
          <a:xfrm>
            <a:off x="8417617" y="4210228"/>
            <a:ext cx="3256759" cy="776617"/>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dirty="0"/>
              <a:t>vada, koordinē un kontrolē civilās aizsardzības  sistēmas darbību </a:t>
            </a:r>
          </a:p>
        </p:txBody>
      </p:sp>
      <p:sp>
        <p:nvSpPr>
          <p:cNvPr id="45" name="Rectangle 44">
            <a:extLst>
              <a:ext uri="{FF2B5EF4-FFF2-40B4-BE49-F238E27FC236}">
                <a16:creationId xmlns:a16="http://schemas.microsoft.com/office/drawing/2014/main" id="{FD973CC9-7E88-EA3B-D55D-552350DB11DC}"/>
              </a:ext>
            </a:extLst>
          </p:cNvPr>
          <p:cNvSpPr/>
          <p:nvPr/>
        </p:nvSpPr>
        <p:spPr>
          <a:xfrm>
            <a:off x="8417617" y="5118265"/>
            <a:ext cx="3256759" cy="186408"/>
          </a:xfrm>
          <a:prstGeom prst="rect">
            <a:avLst/>
          </a:prstGeom>
          <a:solidFill>
            <a:srgbClr val="A4A3B2"/>
          </a:solidFill>
          <a:ln w="25400" cap="flat" cmpd="sng" algn="ctr">
            <a:noFill/>
            <a:prstDash val="solid"/>
          </a:ln>
          <a:effectLst/>
        </p:spPr>
        <p:txBody>
          <a:bodyPr lIns="144000" tIns="36000" rIns="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dirty="0"/>
              <a:t>PSTCAK</a:t>
            </a:r>
            <a:endParaRPr kumimoji="0" lang="lv-LV" sz="1000" b="1" i="0" u="none" strike="noStrike" kern="0" cap="none" spc="0" normalizeH="0" baseline="0" dirty="0">
              <a:ln>
                <a:noFill/>
              </a:ln>
              <a:effectLst/>
              <a:uLnTx/>
              <a:uFillTx/>
              <a:latin typeface="Arial"/>
              <a:ea typeface="+mn-ea"/>
              <a:cs typeface="+mn-cs"/>
            </a:endParaRPr>
          </a:p>
        </p:txBody>
      </p:sp>
      <p:sp>
        <p:nvSpPr>
          <p:cNvPr id="46" name="Rectangle 45">
            <a:extLst>
              <a:ext uri="{FF2B5EF4-FFF2-40B4-BE49-F238E27FC236}">
                <a16:creationId xmlns:a16="http://schemas.microsoft.com/office/drawing/2014/main" id="{E1B5312D-1B4F-6A17-4790-28066D72CBD0}"/>
              </a:ext>
            </a:extLst>
          </p:cNvPr>
          <p:cNvSpPr/>
          <p:nvPr/>
        </p:nvSpPr>
        <p:spPr>
          <a:xfrm>
            <a:off x="8417617" y="5304673"/>
            <a:ext cx="3256759" cy="360000"/>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dirty="0"/>
              <a:t>koordinē pasākumus katastrofas vai tās draudu gadījumā</a:t>
            </a:r>
            <a:endParaRPr kumimoji="0" lang="lv-LV" sz="1000" b="1" i="0" u="none" strike="noStrike" kern="0" cap="none" spc="0" normalizeH="0" baseline="0" dirty="0">
              <a:ln>
                <a:noFill/>
              </a:ln>
              <a:solidFill>
                <a:srgbClr val="000000"/>
              </a:solidFill>
              <a:effectLst/>
              <a:uLnTx/>
              <a:uFillTx/>
              <a:latin typeface="Arial"/>
              <a:ea typeface="+mn-ea"/>
              <a:cs typeface="+mn-cs"/>
            </a:endParaRPr>
          </a:p>
        </p:txBody>
      </p:sp>
      <p:sp>
        <p:nvSpPr>
          <p:cNvPr id="14" name="TextBox 13">
            <a:extLst>
              <a:ext uri="{FF2B5EF4-FFF2-40B4-BE49-F238E27FC236}">
                <a16:creationId xmlns:a16="http://schemas.microsoft.com/office/drawing/2014/main" id="{7B305E7B-403F-80F3-6F83-74CB68DC6B17}"/>
              </a:ext>
            </a:extLst>
          </p:cNvPr>
          <p:cNvSpPr txBox="1"/>
          <p:nvPr/>
        </p:nvSpPr>
        <p:spPr>
          <a:xfrm>
            <a:off x="442912" y="1829370"/>
            <a:ext cx="4354760" cy="360000"/>
          </a:xfrm>
          <a:prstGeom prst="rect">
            <a:avLst/>
          </a:prstGeom>
          <a:solidFill>
            <a:srgbClr val="A8192D"/>
          </a:solidFill>
        </p:spPr>
        <p:txBody>
          <a:bodyPr wrap="square" lIns="144000" tIns="36000" rIns="72000" bIns="36000" anchor="ctr" anchorCtr="0">
            <a:noAutofit/>
          </a:bodyPr>
          <a:lstStyle/>
          <a:p>
            <a:pPr defTabSz="822960">
              <a:lnSpc>
                <a:spcPts val="1200"/>
              </a:lnSpc>
              <a:defRPr/>
            </a:pPr>
            <a:r>
              <a:rPr lang="lv-LV" sz="1200" b="1">
                <a:solidFill>
                  <a:schemeClr val="bg1"/>
                </a:solidFill>
                <a:ea typeface="Times New Roman" panose="02020603050405020304" pitchFamily="18" charset="0"/>
                <a:cs typeface="Times New Roman" panose="02020603050405020304" pitchFamily="18" charset="0"/>
              </a:rPr>
              <a:t>Civilās aizsardzības un katastrofas plānošanas normatīvais ietvars</a:t>
            </a:r>
          </a:p>
        </p:txBody>
      </p:sp>
      <p:sp>
        <p:nvSpPr>
          <p:cNvPr id="15" name="Rectangle 14">
            <a:extLst>
              <a:ext uri="{FF2B5EF4-FFF2-40B4-BE49-F238E27FC236}">
                <a16:creationId xmlns:a16="http://schemas.microsoft.com/office/drawing/2014/main" id="{78EF67C5-9D8B-DE8D-5FDF-D5F991680E96}"/>
              </a:ext>
            </a:extLst>
          </p:cNvPr>
          <p:cNvSpPr/>
          <p:nvPr/>
        </p:nvSpPr>
        <p:spPr>
          <a:xfrm rot="5400000">
            <a:off x="298912" y="1973371"/>
            <a:ext cx="36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48" name="Rectangle 47">
            <a:extLst>
              <a:ext uri="{FF2B5EF4-FFF2-40B4-BE49-F238E27FC236}">
                <a16:creationId xmlns:a16="http://schemas.microsoft.com/office/drawing/2014/main" id="{5AB3B4DE-DD78-393C-3B85-80B8A6F92339}"/>
              </a:ext>
            </a:extLst>
          </p:cNvPr>
          <p:cNvSpPr/>
          <p:nvPr/>
        </p:nvSpPr>
        <p:spPr>
          <a:xfrm>
            <a:off x="3858406" y="2435045"/>
            <a:ext cx="939059" cy="1384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000" b="1" kern="1200" dirty="0">
                <a:solidFill>
                  <a:schemeClr val="tx1"/>
                </a:solidFill>
              </a:rPr>
              <a:t>Satversme</a:t>
            </a:r>
          </a:p>
        </p:txBody>
      </p:sp>
      <p:sp>
        <p:nvSpPr>
          <p:cNvPr id="50" name="Rectangle 49">
            <a:extLst>
              <a:ext uri="{FF2B5EF4-FFF2-40B4-BE49-F238E27FC236}">
                <a16:creationId xmlns:a16="http://schemas.microsoft.com/office/drawing/2014/main" id="{B2AB80B2-B64E-F2FF-6D33-1EFDC27F4C04}"/>
              </a:ext>
            </a:extLst>
          </p:cNvPr>
          <p:cNvSpPr/>
          <p:nvPr/>
        </p:nvSpPr>
        <p:spPr>
          <a:xfrm>
            <a:off x="3752997" y="2722088"/>
            <a:ext cx="1044468" cy="2769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000" b="1" kern="1200" dirty="0">
                <a:solidFill>
                  <a:schemeClr val="tx1"/>
                </a:solidFill>
              </a:rPr>
              <a:t>Starptautisko tiesību normas</a:t>
            </a:r>
          </a:p>
        </p:txBody>
      </p:sp>
      <p:sp>
        <p:nvSpPr>
          <p:cNvPr id="51" name="Rectangle 50">
            <a:extLst>
              <a:ext uri="{FF2B5EF4-FFF2-40B4-BE49-F238E27FC236}">
                <a16:creationId xmlns:a16="http://schemas.microsoft.com/office/drawing/2014/main" id="{B3E24090-FF27-C20C-E802-2B85A13287F3}"/>
              </a:ext>
            </a:extLst>
          </p:cNvPr>
          <p:cNvSpPr/>
          <p:nvPr/>
        </p:nvSpPr>
        <p:spPr>
          <a:xfrm>
            <a:off x="3959239" y="3183316"/>
            <a:ext cx="821992" cy="1384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000" b="1" kern="1200" dirty="0">
                <a:solidFill>
                  <a:schemeClr val="tx1"/>
                </a:solidFill>
              </a:rPr>
              <a:t>Likumi</a:t>
            </a:r>
          </a:p>
        </p:txBody>
      </p:sp>
      <p:sp>
        <p:nvSpPr>
          <p:cNvPr id="52" name="Rectangle 51">
            <a:extLst>
              <a:ext uri="{FF2B5EF4-FFF2-40B4-BE49-F238E27FC236}">
                <a16:creationId xmlns:a16="http://schemas.microsoft.com/office/drawing/2014/main" id="{2423F577-58D5-58EB-AC14-97089F55CEE4}"/>
              </a:ext>
            </a:extLst>
          </p:cNvPr>
          <p:cNvSpPr/>
          <p:nvPr/>
        </p:nvSpPr>
        <p:spPr>
          <a:xfrm>
            <a:off x="3776557" y="3476748"/>
            <a:ext cx="1004674" cy="415498"/>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000" b="1" kern="1200" dirty="0">
                <a:solidFill>
                  <a:schemeClr val="tx1"/>
                </a:solidFill>
              </a:rPr>
              <a:t>Ministru kabineta noteikumi</a:t>
            </a:r>
          </a:p>
        </p:txBody>
      </p:sp>
      <p:sp>
        <p:nvSpPr>
          <p:cNvPr id="53" name="Rectangle 52">
            <a:extLst>
              <a:ext uri="{FF2B5EF4-FFF2-40B4-BE49-F238E27FC236}">
                <a16:creationId xmlns:a16="http://schemas.microsoft.com/office/drawing/2014/main" id="{834C3B73-A477-BE88-E7A3-AF671AABF70D}"/>
              </a:ext>
            </a:extLst>
          </p:cNvPr>
          <p:cNvSpPr/>
          <p:nvPr/>
        </p:nvSpPr>
        <p:spPr>
          <a:xfrm>
            <a:off x="3776557" y="3946623"/>
            <a:ext cx="1004673" cy="415498"/>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000" b="1" kern="1200" dirty="0">
                <a:solidFill>
                  <a:schemeClr val="tx1"/>
                </a:solidFill>
              </a:rPr>
              <a:t>Pašvaldību saistošie noteikumi</a:t>
            </a:r>
          </a:p>
        </p:txBody>
      </p:sp>
      <p:sp>
        <p:nvSpPr>
          <p:cNvPr id="62" name="Google Shape;1488;p91">
            <a:extLst>
              <a:ext uri="{FF2B5EF4-FFF2-40B4-BE49-F238E27FC236}">
                <a16:creationId xmlns:a16="http://schemas.microsoft.com/office/drawing/2014/main" id="{5A2B5532-E522-46B2-D477-DC94164963C7}"/>
              </a:ext>
            </a:extLst>
          </p:cNvPr>
          <p:cNvSpPr/>
          <p:nvPr/>
        </p:nvSpPr>
        <p:spPr>
          <a:xfrm>
            <a:off x="3000980" y="2459166"/>
            <a:ext cx="134172" cy="134172"/>
          </a:xfrm>
          <a:custGeom>
            <a:avLst/>
            <a:gdLst/>
            <a:ahLst/>
            <a:cxnLst/>
            <a:rect l="l" t="t" r="r" b="b"/>
            <a:pathLst>
              <a:path w="395" h="396" extrusionOk="0">
                <a:moveTo>
                  <a:pt x="0" y="0"/>
                </a:moveTo>
                <a:lnTo>
                  <a:pt x="0" y="396"/>
                </a:lnTo>
                <a:lnTo>
                  <a:pt x="395" y="396"/>
                </a:lnTo>
                <a:lnTo>
                  <a:pt x="395" y="0"/>
                </a:lnTo>
                <a:lnTo>
                  <a:pt x="0" y="0"/>
                </a:lnTo>
                <a:close/>
                <a:moveTo>
                  <a:pt x="378" y="379"/>
                </a:moveTo>
                <a:lnTo>
                  <a:pt x="17" y="379"/>
                </a:lnTo>
                <a:lnTo>
                  <a:pt x="17" y="16"/>
                </a:lnTo>
                <a:lnTo>
                  <a:pt x="378" y="16"/>
                </a:lnTo>
                <a:lnTo>
                  <a:pt x="378" y="379"/>
                </a:lnTo>
                <a:close/>
                <a:moveTo>
                  <a:pt x="343" y="346"/>
                </a:moveTo>
                <a:lnTo>
                  <a:pt x="50" y="346"/>
                </a:lnTo>
                <a:lnTo>
                  <a:pt x="50" y="329"/>
                </a:lnTo>
                <a:lnTo>
                  <a:pt x="343" y="329"/>
                </a:lnTo>
                <a:lnTo>
                  <a:pt x="343" y="346"/>
                </a:lnTo>
                <a:close/>
                <a:moveTo>
                  <a:pt x="343" y="140"/>
                </a:moveTo>
                <a:lnTo>
                  <a:pt x="207" y="140"/>
                </a:lnTo>
                <a:lnTo>
                  <a:pt x="207" y="115"/>
                </a:lnTo>
                <a:lnTo>
                  <a:pt x="237" y="115"/>
                </a:lnTo>
                <a:lnTo>
                  <a:pt x="237" y="130"/>
                </a:lnTo>
                <a:lnTo>
                  <a:pt x="289" y="130"/>
                </a:lnTo>
                <a:lnTo>
                  <a:pt x="289" y="75"/>
                </a:lnTo>
                <a:lnTo>
                  <a:pt x="255" y="75"/>
                </a:lnTo>
                <a:lnTo>
                  <a:pt x="255" y="54"/>
                </a:lnTo>
                <a:lnTo>
                  <a:pt x="190" y="54"/>
                </a:lnTo>
                <a:lnTo>
                  <a:pt x="190" y="140"/>
                </a:lnTo>
                <a:lnTo>
                  <a:pt x="50" y="140"/>
                </a:lnTo>
                <a:lnTo>
                  <a:pt x="50" y="157"/>
                </a:lnTo>
                <a:lnTo>
                  <a:pt x="343" y="157"/>
                </a:lnTo>
                <a:lnTo>
                  <a:pt x="343" y="140"/>
                </a:lnTo>
                <a:close/>
                <a:moveTo>
                  <a:pt x="273" y="92"/>
                </a:moveTo>
                <a:lnTo>
                  <a:pt x="273" y="114"/>
                </a:lnTo>
                <a:lnTo>
                  <a:pt x="255" y="114"/>
                </a:lnTo>
                <a:lnTo>
                  <a:pt x="255" y="92"/>
                </a:lnTo>
                <a:lnTo>
                  <a:pt x="273" y="92"/>
                </a:lnTo>
                <a:close/>
                <a:moveTo>
                  <a:pt x="207" y="71"/>
                </a:moveTo>
                <a:lnTo>
                  <a:pt x="237" y="71"/>
                </a:lnTo>
                <a:lnTo>
                  <a:pt x="237" y="75"/>
                </a:lnTo>
                <a:lnTo>
                  <a:pt x="237" y="98"/>
                </a:lnTo>
                <a:lnTo>
                  <a:pt x="207" y="98"/>
                </a:lnTo>
                <a:lnTo>
                  <a:pt x="207" y="71"/>
                </a:lnTo>
                <a:close/>
                <a:moveTo>
                  <a:pt x="123" y="320"/>
                </a:moveTo>
                <a:lnTo>
                  <a:pt x="123" y="167"/>
                </a:lnTo>
                <a:lnTo>
                  <a:pt x="73" y="167"/>
                </a:lnTo>
                <a:lnTo>
                  <a:pt x="73" y="320"/>
                </a:lnTo>
                <a:lnTo>
                  <a:pt x="123" y="320"/>
                </a:lnTo>
                <a:close/>
                <a:moveTo>
                  <a:pt x="90" y="185"/>
                </a:moveTo>
                <a:lnTo>
                  <a:pt x="106" y="185"/>
                </a:lnTo>
                <a:lnTo>
                  <a:pt x="106" y="302"/>
                </a:lnTo>
                <a:lnTo>
                  <a:pt x="90" y="302"/>
                </a:lnTo>
                <a:lnTo>
                  <a:pt x="90" y="185"/>
                </a:lnTo>
                <a:close/>
                <a:moveTo>
                  <a:pt x="189" y="320"/>
                </a:moveTo>
                <a:lnTo>
                  <a:pt x="189" y="167"/>
                </a:lnTo>
                <a:lnTo>
                  <a:pt x="138" y="167"/>
                </a:lnTo>
                <a:lnTo>
                  <a:pt x="138" y="320"/>
                </a:lnTo>
                <a:lnTo>
                  <a:pt x="189" y="320"/>
                </a:lnTo>
                <a:close/>
                <a:moveTo>
                  <a:pt x="155" y="185"/>
                </a:moveTo>
                <a:lnTo>
                  <a:pt x="172" y="185"/>
                </a:lnTo>
                <a:lnTo>
                  <a:pt x="172" y="302"/>
                </a:lnTo>
                <a:lnTo>
                  <a:pt x="155" y="302"/>
                </a:lnTo>
                <a:lnTo>
                  <a:pt x="155" y="185"/>
                </a:lnTo>
                <a:close/>
                <a:moveTo>
                  <a:pt x="255" y="320"/>
                </a:moveTo>
                <a:lnTo>
                  <a:pt x="255" y="167"/>
                </a:lnTo>
                <a:lnTo>
                  <a:pt x="204" y="167"/>
                </a:lnTo>
                <a:lnTo>
                  <a:pt x="204" y="320"/>
                </a:lnTo>
                <a:lnTo>
                  <a:pt x="255" y="320"/>
                </a:lnTo>
                <a:close/>
                <a:moveTo>
                  <a:pt x="220" y="185"/>
                </a:moveTo>
                <a:lnTo>
                  <a:pt x="237" y="185"/>
                </a:lnTo>
                <a:lnTo>
                  <a:pt x="237" y="302"/>
                </a:lnTo>
                <a:lnTo>
                  <a:pt x="220" y="302"/>
                </a:lnTo>
                <a:lnTo>
                  <a:pt x="220" y="185"/>
                </a:lnTo>
                <a:close/>
                <a:moveTo>
                  <a:pt x="320" y="320"/>
                </a:moveTo>
                <a:lnTo>
                  <a:pt x="320" y="167"/>
                </a:lnTo>
                <a:lnTo>
                  <a:pt x="269" y="167"/>
                </a:lnTo>
                <a:lnTo>
                  <a:pt x="269" y="320"/>
                </a:lnTo>
                <a:lnTo>
                  <a:pt x="320" y="320"/>
                </a:lnTo>
                <a:close/>
                <a:moveTo>
                  <a:pt x="287" y="185"/>
                </a:moveTo>
                <a:lnTo>
                  <a:pt x="304" y="185"/>
                </a:lnTo>
                <a:lnTo>
                  <a:pt x="304" y="302"/>
                </a:lnTo>
                <a:lnTo>
                  <a:pt x="287" y="302"/>
                </a:lnTo>
                <a:lnTo>
                  <a:pt x="287" y="185"/>
                </a:lnTo>
                <a:close/>
              </a:path>
            </a:pathLst>
          </a:custGeom>
          <a:solidFill>
            <a:schemeClr val="tx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ea typeface="Arial"/>
              <a:cs typeface="Arial"/>
              <a:sym typeface="Arial"/>
            </a:endParaRPr>
          </a:p>
        </p:txBody>
      </p:sp>
      <p:sp>
        <p:nvSpPr>
          <p:cNvPr id="64" name="Google Shape;1490;p91">
            <a:extLst>
              <a:ext uri="{FF2B5EF4-FFF2-40B4-BE49-F238E27FC236}">
                <a16:creationId xmlns:a16="http://schemas.microsoft.com/office/drawing/2014/main" id="{F40020BD-5A15-494A-C9E7-F67F0B36DEF1}"/>
              </a:ext>
            </a:extLst>
          </p:cNvPr>
          <p:cNvSpPr/>
          <p:nvPr/>
        </p:nvSpPr>
        <p:spPr>
          <a:xfrm>
            <a:off x="3000980" y="2793501"/>
            <a:ext cx="134172" cy="134172"/>
          </a:xfrm>
          <a:custGeom>
            <a:avLst/>
            <a:gdLst/>
            <a:ahLst/>
            <a:cxnLst/>
            <a:rect l="l" t="t" r="r" b="b"/>
            <a:pathLst>
              <a:path w="346" h="346" extrusionOk="0">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ea typeface="Arial"/>
              <a:cs typeface="Arial"/>
              <a:sym typeface="Arial"/>
            </a:endParaRPr>
          </a:p>
        </p:txBody>
      </p:sp>
      <p:sp>
        <p:nvSpPr>
          <p:cNvPr id="65" name="Google Shape;1984;p97">
            <a:extLst>
              <a:ext uri="{FF2B5EF4-FFF2-40B4-BE49-F238E27FC236}">
                <a16:creationId xmlns:a16="http://schemas.microsoft.com/office/drawing/2014/main" id="{6A43E101-74E8-935D-6E62-C6B3E954F37E}"/>
              </a:ext>
            </a:extLst>
          </p:cNvPr>
          <p:cNvSpPr/>
          <p:nvPr/>
        </p:nvSpPr>
        <p:spPr>
          <a:xfrm>
            <a:off x="3000980" y="3214981"/>
            <a:ext cx="134172" cy="134172"/>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chemeClr val="tx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800">
              <a:solidFill>
                <a:schemeClr val="dk1"/>
              </a:solidFill>
              <a:ea typeface="Arial"/>
              <a:cs typeface="Arial"/>
              <a:sym typeface="Arial"/>
            </a:endParaRPr>
          </a:p>
        </p:txBody>
      </p:sp>
      <p:sp>
        <p:nvSpPr>
          <p:cNvPr id="67" name="Google Shape;1973;p97">
            <a:extLst>
              <a:ext uri="{FF2B5EF4-FFF2-40B4-BE49-F238E27FC236}">
                <a16:creationId xmlns:a16="http://schemas.microsoft.com/office/drawing/2014/main" id="{7766A145-7EF5-FEA8-31B6-45CC4BB68912}"/>
              </a:ext>
            </a:extLst>
          </p:cNvPr>
          <p:cNvSpPr/>
          <p:nvPr/>
        </p:nvSpPr>
        <p:spPr>
          <a:xfrm>
            <a:off x="3000980" y="3636460"/>
            <a:ext cx="134172" cy="134172"/>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ea typeface="Arial"/>
              <a:cs typeface="Arial"/>
              <a:sym typeface="Arial"/>
            </a:endParaRPr>
          </a:p>
        </p:txBody>
      </p:sp>
      <p:sp>
        <p:nvSpPr>
          <p:cNvPr id="68" name="Google Shape;1978;p97">
            <a:extLst>
              <a:ext uri="{FF2B5EF4-FFF2-40B4-BE49-F238E27FC236}">
                <a16:creationId xmlns:a16="http://schemas.microsoft.com/office/drawing/2014/main" id="{B1805F90-5520-9FAD-C674-DA70DC9656FD}"/>
              </a:ext>
            </a:extLst>
          </p:cNvPr>
          <p:cNvSpPr/>
          <p:nvPr/>
        </p:nvSpPr>
        <p:spPr>
          <a:xfrm>
            <a:off x="3000980" y="4057940"/>
            <a:ext cx="134172" cy="134172"/>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tx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lang="lv-LV" sz="800">
              <a:solidFill>
                <a:schemeClr val="dk1"/>
              </a:solidFill>
              <a:ea typeface="Arial"/>
              <a:cs typeface="Arial"/>
              <a:sym typeface="Arial"/>
            </a:endParaRPr>
          </a:p>
        </p:txBody>
      </p:sp>
      <p:sp>
        <p:nvSpPr>
          <p:cNvPr id="87" name="Rectangle 86">
            <a:extLst>
              <a:ext uri="{FF2B5EF4-FFF2-40B4-BE49-F238E27FC236}">
                <a16:creationId xmlns:a16="http://schemas.microsoft.com/office/drawing/2014/main" id="{0305232F-9841-2B71-6A7A-C468BABA8396}"/>
              </a:ext>
            </a:extLst>
          </p:cNvPr>
          <p:cNvSpPr/>
          <p:nvPr/>
        </p:nvSpPr>
        <p:spPr>
          <a:xfrm rot="5400000">
            <a:off x="4948514" y="1961640"/>
            <a:ext cx="36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88" name="Rectangle 87">
            <a:extLst>
              <a:ext uri="{FF2B5EF4-FFF2-40B4-BE49-F238E27FC236}">
                <a16:creationId xmlns:a16="http://schemas.microsoft.com/office/drawing/2014/main" id="{182C93B2-7760-B936-47FD-9013FF4C21A8}"/>
              </a:ext>
            </a:extLst>
          </p:cNvPr>
          <p:cNvSpPr/>
          <p:nvPr/>
        </p:nvSpPr>
        <p:spPr>
          <a:xfrm rot="5400000">
            <a:off x="5038514" y="2373818"/>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89" name="Rectangle 88">
            <a:extLst>
              <a:ext uri="{FF2B5EF4-FFF2-40B4-BE49-F238E27FC236}">
                <a16:creationId xmlns:a16="http://schemas.microsoft.com/office/drawing/2014/main" id="{640C7315-7ED3-BBE3-D766-31C72E253DEC}"/>
              </a:ext>
            </a:extLst>
          </p:cNvPr>
          <p:cNvSpPr/>
          <p:nvPr/>
        </p:nvSpPr>
        <p:spPr>
          <a:xfrm rot="5400000">
            <a:off x="5038514" y="3062804"/>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0" name="Rectangle 89">
            <a:extLst>
              <a:ext uri="{FF2B5EF4-FFF2-40B4-BE49-F238E27FC236}">
                <a16:creationId xmlns:a16="http://schemas.microsoft.com/office/drawing/2014/main" id="{C170A0BD-7B65-11DA-B979-9C629CFF2983}"/>
              </a:ext>
            </a:extLst>
          </p:cNvPr>
          <p:cNvSpPr/>
          <p:nvPr/>
        </p:nvSpPr>
        <p:spPr>
          <a:xfrm rot="5400000">
            <a:off x="5038514" y="4077820"/>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1" name="Rectangle 90">
            <a:extLst>
              <a:ext uri="{FF2B5EF4-FFF2-40B4-BE49-F238E27FC236}">
                <a16:creationId xmlns:a16="http://schemas.microsoft.com/office/drawing/2014/main" id="{8806A0DB-EA05-711A-F693-A7F6CD008A65}"/>
              </a:ext>
            </a:extLst>
          </p:cNvPr>
          <p:cNvSpPr/>
          <p:nvPr/>
        </p:nvSpPr>
        <p:spPr>
          <a:xfrm rot="5400000">
            <a:off x="5038514" y="5172678"/>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3" name="Rectangle 92">
            <a:extLst>
              <a:ext uri="{FF2B5EF4-FFF2-40B4-BE49-F238E27FC236}">
                <a16:creationId xmlns:a16="http://schemas.microsoft.com/office/drawing/2014/main" id="{43C4590C-01C0-631E-8EF9-095C17B37506}"/>
              </a:ext>
            </a:extLst>
          </p:cNvPr>
          <p:cNvSpPr/>
          <p:nvPr/>
        </p:nvSpPr>
        <p:spPr>
          <a:xfrm rot="5400000">
            <a:off x="8363617" y="2373818"/>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4" name="Rectangle 93">
            <a:extLst>
              <a:ext uri="{FF2B5EF4-FFF2-40B4-BE49-F238E27FC236}">
                <a16:creationId xmlns:a16="http://schemas.microsoft.com/office/drawing/2014/main" id="{B8C5853B-84E3-0DE4-84D1-470F7DBF6DE3}"/>
              </a:ext>
            </a:extLst>
          </p:cNvPr>
          <p:cNvSpPr/>
          <p:nvPr/>
        </p:nvSpPr>
        <p:spPr>
          <a:xfrm rot="5400000">
            <a:off x="8363617" y="3062804"/>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5" name="Rectangle 94">
            <a:extLst>
              <a:ext uri="{FF2B5EF4-FFF2-40B4-BE49-F238E27FC236}">
                <a16:creationId xmlns:a16="http://schemas.microsoft.com/office/drawing/2014/main" id="{4D674C72-B2C7-8C09-C0B0-640D68164E73}"/>
              </a:ext>
            </a:extLst>
          </p:cNvPr>
          <p:cNvSpPr/>
          <p:nvPr/>
        </p:nvSpPr>
        <p:spPr>
          <a:xfrm rot="5400000">
            <a:off x="8363617" y="4077820"/>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6" name="Rectangle 95">
            <a:extLst>
              <a:ext uri="{FF2B5EF4-FFF2-40B4-BE49-F238E27FC236}">
                <a16:creationId xmlns:a16="http://schemas.microsoft.com/office/drawing/2014/main" id="{B5E80ACD-DBCD-5187-562C-41AB9660CC77}"/>
              </a:ext>
            </a:extLst>
          </p:cNvPr>
          <p:cNvSpPr/>
          <p:nvPr/>
        </p:nvSpPr>
        <p:spPr>
          <a:xfrm rot="5400000">
            <a:off x="8363617" y="5172678"/>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grpSp>
        <p:nvGrpSpPr>
          <p:cNvPr id="2" name="Group 1">
            <a:extLst>
              <a:ext uri="{FF2B5EF4-FFF2-40B4-BE49-F238E27FC236}">
                <a16:creationId xmlns:a16="http://schemas.microsoft.com/office/drawing/2014/main" id="{D926B872-8210-A0B7-F5CF-85716A067531}"/>
              </a:ext>
            </a:extLst>
          </p:cNvPr>
          <p:cNvGrpSpPr/>
          <p:nvPr/>
        </p:nvGrpSpPr>
        <p:grpSpPr>
          <a:xfrm>
            <a:off x="9125102" y="132067"/>
            <a:ext cx="2623986" cy="217488"/>
            <a:chOff x="8641446" y="132067"/>
            <a:chExt cx="2623986" cy="217488"/>
          </a:xfrm>
        </p:grpSpPr>
        <p:sp>
          <p:nvSpPr>
            <p:cNvPr id="4" name="Rectangle 3">
              <a:extLst>
                <a:ext uri="{FF2B5EF4-FFF2-40B4-BE49-F238E27FC236}">
                  <a16:creationId xmlns:a16="http://schemas.microsoft.com/office/drawing/2014/main" id="{522C1E81-DB86-BFAE-DEF4-86FE1CC4204C}"/>
                </a:ext>
              </a:extLst>
            </p:cNvPr>
            <p:cNvSpPr/>
            <p:nvPr/>
          </p:nvSpPr>
          <p:spPr>
            <a:xfrm>
              <a:off x="9850580"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effectLst/>
                  <a:uLnTx/>
                  <a:uFillTx/>
                  <a:ea typeface="Georgia"/>
                  <a:cs typeface="Georgia"/>
                  <a:sym typeface="Georgia"/>
                </a:rPr>
                <a:t>3.6</a:t>
              </a:r>
            </a:p>
          </p:txBody>
        </p:sp>
        <p:sp>
          <p:nvSpPr>
            <p:cNvPr id="6" name="Rectangle 5">
              <a:extLst>
                <a:ext uri="{FF2B5EF4-FFF2-40B4-BE49-F238E27FC236}">
                  <a16:creationId xmlns:a16="http://schemas.microsoft.com/office/drawing/2014/main" id="{DCA7C07C-F5AC-A9D0-0D27-F839B88AAED1}"/>
                </a:ext>
              </a:extLst>
            </p:cNvPr>
            <p:cNvSpPr/>
            <p:nvPr/>
          </p:nvSpPr>
          <p:spPr>
            <a:xfrm>
              <a:off x="888327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3.2</a:t>
              </a:r>
            </a:p>
          </p:txBody>
        </p:sp>
        <p:sp>
          <p:nvSpPr>
            <p:cNvPr id="9" name="Rectangle 8">
              <a:extLst>
                <a:ext uri="{FF2B5EF4-FFF2-40B4-BE49-F238E27FC236}">
                  <a16:creationId xmlns:a16="http://schemas.microsoft.com/office/drawing/2014/main" id="{D5642C4D-F535-6F93-F43D-65409B00B3EF}"/>
                </a:ext>
              </a:extLst>
            </p:cNvPr>
            <p:cNvSpPr/>
            <p:nvPr/>
          </p:nvSpPr>
          <p:spPr>
            <a:xfrm>
              <a:off x="10092408" y="132067"/>
              <a:ext cx="117302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dirty="0">
                  <a:cs typeface="Arial"/>
                </a:rPr>
                <a:t>Īpašie tiesiskie režīmi</a:t>
              </a:r>
              <a:endParaRPr kumimoji="0" lang="lv-LV" sz="800" b="1" i="0" u="none" strike="noStrike" kern="0" cap="none" spc="0" normalizeH="0" baseline="0" dirty="0">
                <a:ln>
                  <a:noFill/>
                </a:ln>
                <a:effectLst/>
                <a:uLnTx/>
                <a:uFillTx/>
                <a:ea typeface="Georgia"/>
                <a:cs typeface="Georgia"/>
                <a:sym typeface="Georgia"/>
              </a:endParaRPr>
            </a:p>
          </p:txBody>
        </p:sp>
        <p:sp>
          <p:nvSpPr>
            <p:cNvPr id="18" name="Rectangle 17">
              <a:extLst>
                <a:ext uri="{FF2B5EF4-FFF2-40B4-BE49-F238E27FC236}">
                  <a16:creationId xmlns:a16="http://schemas.microsoft.com/office/drawing/2014/main" id="{5AD2D1BF-207F-E99E-B150-9BD7C1072385}"/>
                </a:ext>
              </a:extLst>
            </p:cNvPr>
            <p:cNvSpPr/>
            <p:nvPr/>
          </p:nvSpPr>
          <p:spPr>
            <a:xfrm>
              <a:off x="912510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3.3</a:t>
              </a:r>
            </a:p>
          </p:txBody>
        </p:sp>
        <p:sp>
          <p:nvSpPr>
            <p:cNvPr id="19" name="Rectangle 18">
              <a:extLst>
                <a:ext uri="{FF2B5EF4-FFF2-40B4-BE49-F238E27FC236}">
                  <a16:creationId xmlns:a16="http://schemas.microsoft.com/office/drawing/2014/main" id="{DBD0EF2A-33F5-A805-359D-E7D41047AC70}"/>
                </a:ext>
              </a:extLst>
            </p:cNvPr>
            <p:cNvSpPr/>
            <p:nvPr/>
          </p:nvSpPr>
          <p:spPr>
            <a:xfrm>
              <a:off x="936692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3.4</a:t>
              </a:r>
            </a:p>
          </p:txBody>
        </p:sp>
        <p:sp>
          <p:nvSpPr>
            <p:cNvPr id="20" name="Rectangle 19">
              <a:extLst>
                <a:ext uri="{FF2B5EF4-FFF2-40B4-BE49-F238E27FC236}">
                  <a16:creationId xmlns:a16="http://schemas.microsoft.com/office/drawing/2014/main" id="{C8C9337E-9108-0409-A5C8-624FA2743283}"/>
                </a:ext>
              </a:extLst>
            </p:cNvPr>
            <p:cNvSpPr/>
            <p:nvPr/>
          </p:nvSpPr>
          <p:spPr>
            <a:xfrm>
              <a:off x="960875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3.5</a:t>
              </a:r>
            </a:p>
          </p:txBody>
        </p:sp>
        <p:sp>
          <p:nvSpPr>
            <p:cNvPr id="21" name="Rectangle 20">
              <a:extLst>
                <a:ext uri="{FF2B5EF4-FFF2-40B4-BE49-F238E27FC236}">
                  <a16:creationId xmlns:a16="http://schemas.microsoft.com/office/drawing/2014/main" id="{EF639DF3-4D5F-589A-9482-20569B292B6B}"/>
                </a:ext>
              </a:extLst>
            </p:cNvPr>
            <p:cNvSpPr/>
            <p:nvPr/>
          </p:nvSpPr>
          <p:spPr>
            <a:xfrm>
              <a:off x="864144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dirty="0">
                  <a:ln>
                    <a:noFill/>
                  </a:ln>
                  <a:solidFill>
                    <a:srgbClr val="A4A3B2"/>
                  </a:solidFill>
                  <a:effectLst/>
                  <a:uLnTx/>
                  <a:uFillTx/>
                  <a:ea typeface="Georgia"/>
                  <a:cs typeface="Georgia"/>
                  <a:sym typeface="Georgia"/>
                </a:rPr>
                <a:t>3.</a:t>
              </a:r>
              <a:r>
                <a:rPr lang="lv-LV" sz="800" b="1" kern="0" dirty="0">
                  <a:solidFill>
                    <a:srgbClr val="A4A3B2"/>
                  </a:solidFill>
                  <a:ea typeface="Georgia"/>
                  <a:cs typeface="Georgia"/>
                  <a:sym typeface="Georgia"/>
                </a:rPr>
                <a:t>1</a:t>
              </a:r>
              <a:endParaRPr kumimoji="0" lang="lv-LV" sz="800" b="1" i="0" u="none" strike="noStrike" kern="0" cap="none" spc="0" normalizeH="0" baseline="0" dirty="0">
                <a:ln>
                  <a:noFill/>
                </a:ln>
                <a:solidFill>
                  <a:srgbClr val="A4A3B2"/>
                </a:solidFill>
                <a:effectLst/>
                <a:uLnTx/>
                <a:uFillTx/>
                <a:ea typeface="Georgia"/>
                <a:cs typeface="Georgia"/>
                <a:sym typeface="Georgia"/>
              </a:endParaRPr>
            </a:p>
          </p:txBody>
        </p:sp>
      </p:grpSp>
      <p:sp>
        <p:nvSpPr>
          <p:cNvPr id="26" name="Rectangle 25">
            <a:extLst>
              <a:ext uri="{FF2B5EF4-FFF2-40B4-BE49-F238E27FC236}">
                <a16:creationId xmlns:a16="http://schemas.microsoft.com/office/drawing/2014/main" id="{E90EBED5-0119-63B5-8ADA-A782F80BE09D}"/>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3016510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168F800-7305-A09D-AF78-9EB408346FA0}"/>
              </a:ext>
            </a:extLst>
          </p:cNvPr>
          <p:cNvSpPr>
            <a:spLocks noGrp="1"/>
          </p:cNvSpPr>
          <p:nvPr>
            <p:ph type="title"/>
          </p:nvPr>
        </p:nvSpPr>
        <p:spPr/>
        <p:txBody>
          <a:bodyPr vert="horz"/>
          <a:lstStyle/>
          <a:p>
            <a:r>
              <a:rPr lang="lv-LV" dirty="0"/>
              <a:t>Izmantotie avoti (1/2)</a:t>
            </a:r>
            <a:endParaRPr lang="en-US" dirty="0"/>
          </a:p>
        </p:txBody>
      </p:sp>
      <p:sp>
        <p:nvSpPr>
          <p:cNvPr id="15" name="Slide Number Placeholder 3">
            <a:extLst>
              <a:ext uri="{FF2B5EF4-FFF2-40B4-BE49-F238E27FC236}">
                <a16:creationId xmlns:a16="http://schemas.microsoft.com/office/drawing/2014/main" id="{382E260A-88F3-9F42-6F07-A1C4779FF6E0}"/>
              </a:ext>
            </a:extLst>
          </p:cNvPr>
          <p:cNvSpPr>
            <a:spLocks noGrp="1"/>
          </p:cNvSpPr>
          <p:nvPr>
            <p:ph type="sldNum" sz="quarter" idx="11"/>
          </p:nvPr>
        </p:nvSpPr>
        <p:spPr>
          <a:xfrm>
            <a:off x="9984296" y="6492240"/>
            <a:ext cx="1764792" cy="137160"/>
          </a:xfrm>
        </p:spPr>
        <p:txBody>
          <a:bodyPr/>
          <a:lstStyle/>
          <a:p>
            <a:fld id="{7870704B-CE94-48CC-AF30-84932A1262A7}" type="slidenum">
              <a:rPr lang="en-GB" smtClean="0"/>
              <a:pPr/>
              <a:t>38</a:t>
            </a:fld>
            <a:endParaRPr lang="en-GB"/>
          </a:p>
        </p:txBody>
      </p:sp>
      <p:sp>
        <p:nvSpPr>
          <p:cNvPr id="24" name="Content Placeholder 2">
            <a:extLst>
              <a:ext uri="{FF2B5EF4-FFF2-40B4-BE49-F238E27FC236}">
                <a16:creationId xmlns:a16="http://schemas.microsoft.com/office/drawing/2014/main" id="{20F6161A-E3E2-A765-A44D-92728895AC83}"/>
              </a:ext>
            </a:extLst>
          </p:cNvPr>
          <p:cNvSpPr txBox="1">
            <a:spLocks/>
          </p:cNvSpPr>
          <p:nvPr/>
        </p:nvSpPr>
        <p:spPr>
          <a:xfrm>
            <a:off x="442913" y="1819276"/>
            <a:ext cx="11306175" cy="4352924"/>
          </a:xfrm>
          <a:prstGeom prst="rect">
            <a:avLst/>
          </a:prstGeom>
          <a:solidFill>
            <a:schemeClr val="bg1">
              <a:lumMod val="95000"/>
            </a:schemeClr>
          </a:solidFill>
        </p:spPr>
        <p:txBody>
          <a:bodyPr vert="horz" lIns="72000" tIns="72000" rIns="72000" bIns="7200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L="172800" indent="-172800">
              <a:spcBef>
                <a:spcPts val="300"/>
              </a:spcBef>
              <a:spcAft>
                <a:spcPts val="300"/>
              </a:spcAft>
              <a:buBlip>
                <a:blip r:embed="rId3"/>
              </a:buBlip>
            </a:pPr>
            <a:r>
              <a:rPr lang="lv-LV" sz="900" b="0" dirty="0">
                <a:solidFill>
                  <a:schemeClr val="tx1"/>
                </a:solidFill>
                <a:ea typeface="Open Sans"/>
                <a:cs typeface="Open Sans"/>
              </a:rPr>
              <a:t>Aizsardzības ministrija. Civilā aizsardzība. Pieejams: </a:t>
            </a:r>
            <a:r>
              <a:rPr lang="lv-LV" sz="900" b="0" dirty="0">
                <a:solidFill>
                  <a:srgbClr val="A8192D"/>
                </a:solidFill>
                <a:ea typeface="Open Sans"/>
                <a:cs typeface="Open Sans"/>
              </a:rPr>
              <a:t>https://www.mod.gov.lv/lv/nozares-politika/visaptverosa-valsts-aizsardziba/civila-aizsardziba</a:t>
            </a:r>
          </a:p>
          <a:p>
            <a:pPr marL="172800" indent="-172800">
              <a:spcBef>
                <a:spcPts val="300"/>
              </a:spcBef>
              <a:spcAft>
                <a:spcPts val="300"/>
              </a:spcAft>
              <a:buBlip>
                <a:blip r:embed="rId3"/>
              </a:buBlip>
            </a:pPr>
            <a:r>
              <a:rPr lang="lv-LV" sz="900" b="0" dirty="0">
                <a:solidFill>
                  <a:schemeClr val="tx1"/>
                </a:solidFill>
                <a:ea typeface="Open Sans"/>
                <a:cs typeface="Open Sans"/>
              </a:rPr>
              <a:t>Ārstniecības likums. Pieejams: </a:t>
            </a:r>
            <a:r>
              <a:rPr lang="lv-LV" sz="900" b="0" dirty="0">
                <a:solidFill>
                  <a:srgbClr val="A8192D"/>
                </a:solidFill>
                <a:ea typeface="Open Sans"/>
                <a:cs typeface="Open Sans"/>
              </a:rPr>
              <a:t>https://likumi.lv/ta/id/44108</a:t>
            </a:r>
          </a:p>
          <a:p>
            <a:pPr marL="172800" indent="-172800">
              <a:spcBef>
                <a:spcPts val="300"/>
              </a:spcBef>
              <a:spcAft>
                <a:spcPts val="300"/>
              </a:spcAft>
              <a:buBlip>
                <a:blip r:embed="rId3"/>
              </a:buBlip>
            </a:pPr>
            <a:r>
              <a:rPr lang="lv-LV" sz="900" b="0" dirty="0">
                <a:solidFill>
                  <a:schemeClr val="tx1"/>
                </a:solidFill>
                <a:ea typeface="Open Sans"/>
                <a:cs typeface="Open Sans"/>
              </a:rPr>
              <a:t>Bīstamo kravu aprites likums. Pieejams: </a:t>
            </a:r>
            <a:r>
              <a:rPr lang="lv-LV" sz="900" b="0" dirty="0">
                <a:solidFill>
                  <a:srgbClr val="A8192D"/>
                </a:solidFill>
                <a:ea typeface="Open Sans"/>
                <a:cs typeface="Open Sans"/>
              </a:rPr>
              <a:t>https://likumi.lv/ta/id/220516</a:t>
            </a:r>
          </a:p>
          <a:p>
            <a:pPr marL="172800" indent="-172800">
              <a:spcBef>
                <a:spcPts val="300"/>
              </a:spcBef>
              <a:spcAft>
                <a:spcPts val="300"/>
              </a:spcAft>
              <a:buBlip>
                <a:blip r:embed="rId3"/>
              </a:buBlip>
            </a:pPr>
            <a:r>
              <a:rPr lang="lv-LV" sz="900" b="0" dirty="0">
                <a:solidFill>
                  <a:schemeClr val="tx1"/>
                </a:solidFill>
                <a:ea typeface="Open Sans"/>
                <a:cs typeface="Open Sans"/>
              </a:rPr>
              <a:t>Ceļā uz </a:t>
            </a:r>
            <a:r>
              <a:rPr lang="lv-LV" sz="900" b="0" dirty="0" err="1">
                <a:solidFill>
                  <a:schemeClr val="tx1"/>
                </a:solidFill>
                <a:ea typeface="Open Sans"/>
                <a:cs typeface="Open Sans"/>
              </a:rPr>
              <a:t>klimatnoturīgu</a:t>
            </a:r>
            <a:r>
              <a:rPr lang="lv-LV" sz="900" b="0" dirty="0">
                <a:solidFill>
                  <a:schemeClr val="tx1"/>
                </a:solidFill>
                <a:ea typeface="Open Sans"/>
                <a:cs typeface="Open Sans"/>
              </a:rPr>
              <a:t> Eiropu: jaunā ES </a:t>
            </a:r>
            <a:r>
              <a:rPr lang="lv-LV" sz="900" b="0" dirty="0" err="1">
                <a:solidFill>
                  <a:schemeClr val="tx1"/>
                </a:solidFill>
                <a:ea typeface="Open Sans"/>
                <a:cs typeface="Open Sans"/>
              </a:rPr>
              <a:t>Klimatadaptācijas</a:t>
            </a:r>
            <a:r>
              <a:rPr lang="lv-LV" sz="900" b="0" dirty="0">
                <a:solidFill>
                  <a:schemeClr val="tx1"/>
                </a:solidFill>
                <a:ea typeface="Open Sans"/>
                <a:cs typeface="Open Sans"/>
              </a:rPr>
              <a:t> stratēģija. Pieejams: </a:t>
            </a:r>
            <a:r>
              <a:rPr lang="lv-LV" sz="900" b="0" dirty="0">
                <a:solidFill>
                  <a:srgbClr val="A8192D"/>
                </a:solidFill>
                <a:ea typeface="Open Sans"/>
                <a:cs typeface="Open Sans"/>
              </a:rPr>
              <a:t>https://eur-lex.europa.eu/legal-content/LV/TXT/?uri=CELEX:52021DC0082</a:t>
            </a:r>
          </a:p>
          <a:p>
            <a:pPr marL="172800" indent="-172800">
              <a:spcBef>
                <a:spcPts val="300"/>
              </a:spcBef>
              <a:spcAft>
                <a:spcPts val="300"/>
              </a:spcAft>
              <a:buBlip>
                <a:blip r:embed="rId3"/>
              </a:buBlip>
            </a:pPr>
            <a:r>
              <a:rPr lang="lv-LV" sz="900" b="0" dirty="0">
                <a:solidFill>
                  <a:schemeClr val="tx1"/>
                </a:solidFill>
                <a:ea typeface="Open Sans"/>
                <a:cs typeface="Open Sans"/>
              </a:rPr>
              <a:t>Civilās aizsardzības un katastrofas pārvaldīšanas likums. Pieejams: </a:t>
            </a:r>
            <a:r>
              <a:rPr lang="lv-LV" sz="900" b="0" dirty="0">
                <a:solidFill>
                  <a:srgbClr val="A8192D"/>
                </a:solidFill>
                <a:ea typeface="Open Sans"/>
                <a:cs typeface="Open Sans"/>
              </a:rPr>
              <a:t>https://likumi.lv/ta/id/282333</a:t>
            </a:r>
          </a:p>
          <a:p>
            <a:pPr marL="172800" indent="-172800">
              <a:spcBef>
                <a:spcPts val="300"/>
              </a:spcBef>
              <a:spcAft>
                <a:spcPts val="300"/>
              </a:spcAft>
              <a:buBlip>
                <a:blip r:embed="rId3"/>
              </a:buBlip>
            </a:pPr>
            <a:r>
              <a:rPr lang="lv-LV" sz="900" b="0" dirty="0">
                <a:solidFill>
                  <a:schemeClr val="tx1"/>
                </a:solidFill>
                <a:ea typeface="Open Sans"/>
                <a:cs typeface="Open Sans"/>
              </a:rPr>
              <a:t>Eiropas Parlamenta un Padomes Regula (ES) 2021/836 (2021. gada 20. maijs), ar ko groza Lēmumu Nr. 1313/2013/ES par Savienības civilās aizsardzības mehānismu (Dokuments attiecas uz EEZ).Pieejams: </a:t>
            </a:r>
            <a:r>
              <a:rPr lang="lv-LV" sz="900" b="0" dirty="0">
                <a:solidFill>
                  <a:srgbClr val="A8192D"/>
                </a:solidFill>
                <a:ea typeface="Open Sans"/>
                <a:cs typeface="Open Sans"/>
              </a:rPr>
              <a:t>https://eur-lex.europa.eu/eli/reg/2021/836/oj</a:t>
            </a:r>
          </a:p>
          <a:p>
            <a:pPr marL="172800" indent="-172800">
              <a:spcBef>
                <a:spcPts val="300"/>
              </a:spcBef>
              <a:spcAft>
                <a:spcPts val="300"/>
              </a:spcAft>
              <a:buBlip>
                <a:blip r:embed="rId3"/>
              </a:buBlip>
            </a:pPr>
            <a:r>
              <a:rPr lang="lv-LV" sz="900" b="0" dirty="0">
                <a:solidFill>
                  <a:schemeClr val="tx1"/>
                </a:solidFill>
                <a:ea typeface="Open Sans"/>
                <a:cs typeface="Open Sans"/>
              </a:rPr>
              <a:t>Eiropas Reģionu komitejas atzinums “Rīcības plāns par </a:t>
            </a:r>
            <a:r>
              <a:rPr lang="lv-LV" sz="900" b="0" dirty="0" err="1">
                <a:solidFill>
                  <a:schemeClr val="tx1"/>
                </a:solidFill>
                <a:ea typeface="Open Sans"/>
                <a:cs typeface="Open Sans"/>
              </a:rPr>
              <a:t>Sendai</a:t>
            </a:r>
            <a:r>
              <a:rPr lang="lv-LV" sz="900" b="0" dirty="0">
                <a:solidFill>
                  <a:schemeClr val="tx1"/>
                </a:solidFill>
                <a:ea typeface="Open Sans"/>
                <a:cs typeface="Open Sans"/>
              </a:rPr>
              <a:t> </a:t>
            </a:r>
            <a:r>
              <a:rPr lang="lv-LV" sz="900" b="0" dirty="0" err="1">
                <a:solidFill>
                  <a:schemeClr val="tx1"/>
                </a:solidFill>
                <a:ea typeface="Open Sans"/>
                <a:cs typeface="Open Sans"/>
              </a:rPr>
              <a:t>ietvarprogrammu</a:t>
            </a:r>
            <a:r>
              <a:rPr lang="lv-LV" sz="900" b="0" dirty="0">
                <a:solidFill>
                  <a:schemeClr val="tx1"/>
                </a:solidFill>
                <a:ea typeface="Open Sans"/>
                <a:cs typeface="Open Sans"/>
              </a:rPr>
              <a:t> katastrofu riska mazināšanai 2015.–2030. gadam. Uz katastrofu riska novērtēšanu balstīta pieeja visās ES politikas jomās”. Pieejams: </a:t>
            </a:r>
            <a:r>
              <a:rPr lang="lv-LV" sz="900" b="0" dirty="0">
                <a:solidFill>
                  <a:srgbClr val="A8192D"/>
                </a:solidFill>
                <a:ea typeface="Open Sans"/>
                <a:cs typeface="Open Sans"/>
              </a:rPr>
              <a:t>https://eur-lex.europa.eu/legal-content/LV/ALL/?uri=CELEX:52016AR5035</a:t>
            </a:r>
          </a:p>
          <a:p>
            <a:pPr marL="172800" indent="-172800">
              <a:spcBef>
                <a:spcPts val="300"/>
              </a:spcBef>
              <a:spcAft>
                <a:spcPts val="300"/>
              </a:spcAft>
              <a:buBlip>
                <a:blip r:embed="rId3"/>
              </a:buBlip>
            </a:pPr>
            <a:r>
              <a:rPr lang="lv-LV" sz="900" b="0" dirty="0">
                <a:solidFill>
                  <a:schemeClr val="tx1"/>
                </a:solidFill>
                <a:ea typeface="Open Sans"/>
                <a:cs typeface="Open Sans"/>
              </a:rPr>
              <a:t>Eiropas Savienības Padomes un Padomē sanākušo dalībvalstu valdību pārstāvju rezolūcija par regulējumu Eiropas sadarbībai jaunatnes jomā: Eiropas Savienības jaunatnes stratēģija 2019.–2027. gadam. Pieejams: </a:t>
            </a:r>
            <a:r>
              <a:rPr lang="lv-LV" sz="900" b="0" dirty="0">
                <a:solidFill>
                  <a:srgbClr val="A8192D"/>
                </a:solidFill>
                <a:ea typeface="Open Sans"/>
                <a:cs typeface="Open Sans"/>
              </a:rPr>
              <a:t>https://eur-lex.europa.eu/legal-content/LV/TXT/?uri=CELEX%3A42018Y1218%2801%29</a:t>
            </a:r>
          </a:p>
          <a:p>
            <a:pPr marL="172800" indent="-172800">
              <a:spcBef>
                <a:spcPts val="300"/>
              </a:spcBef>
              <a:spcAft>
                <a:spcPts val="300"/>
              </a:spcAft>
              <a:buBlip>
                <a:blip r:embed="rId3"/>
              </a:buBlip>
            </a:pPr>
            <a:r>
              <a:rPr lang="lv-LV" sz="900" b="0" dirty="0">
                <a:solidFill>
                  <a:schemeClr val="tx1"/>
                </a:solidFill>
                <a:ea typeface="Open Sans"/>
                <a:cs typeface="Open Sans"/>
              </a:rPr>
              <a:t>Enerģētikas likums. Pieejams: </a:t>
            </a:r>
            <a:r>
              <a:rPr lang="lv-LV" sz="900" b="0" dirty="0">
                <a:solidFill>
                  <a:srgbClr val="A8192D"/>
                </a:solidFill>
                <a:ea typeface="Open Sans"/>
                <a:cs typeface="Open Sans"/>
              </a:rPr>
              <a:t>https://likumi.lv/ta/id/49833</a:t>
            </a:r>
          </a:p>
          <a:p>
            <a:pPr marL="172800" indent="-172800">
              <a:spcBef>
                <a:spcPts val="300"/>
              </a:spcBef>
              <a:spcAft>
                <a:spcPts val="300"/>
              </a:spcAft>
              <a:buBlip>
                <a:blip r:embed="rId3"/>
              </a:buBlip>
            </a:pPr>
            <a:r>
              <a:rPr lang="lv-LV" sz="900" b="0" dirty="0">
                <a:solidFill>
                  <a:schemeClr val="tx1"/>
                </a:solidFill>
                <a:ea typeface="Open Sans"/>
                <a:cs typeface="Open Sans"/>
              </a:rPr>
              <a:t>Epidemioloģiskās drošības likums. Pieejams: </a:t>
            </a:r>
            <a:r>
              <a:rPr lang="lv-LV" sz="900" b="0" dirty="0">
                <a:solidFill>
                  <a:srgbClr val="A8192D"/>
                </a:solidFill>
                <a:ea typeface="Open Sans"/>
                <a:cs typeface="Open Sans"/>
              </a:rPr>
              <a:t>https://likumi.lv/ta/id/52951</a:t>
            </a:r>
          </a:p>
          <a:p>
            <a:pPr marL="172800" indent="-172800">
              <a:spcBef>
                <a:spcPts val="300"/>
              </a:spcBef>
              <a:spcAft>
                <a:spcPts val="300"/>
              </a:spcAft>
              <a:buBlip>
                <a:blip r:embed="rId3"/>
              </a:buBlip>
            </a:pPr>
            <a:r>
              <a:rPr lang="lv-LV" sz="900" b="0" dirty="0">
                <a:solidFill>
                  <a:schemeClr val="tx1"/>
                </a:solidFill>
                <a:ea typeface="Open Sans"/>
                <a:cs typeface="Open Sans"/>
              </a:rPr>
              <a:t>EU </a:t>
            </a:r>
            <a:r>
              <a:rPr lang="lv-LV" sz="900" b="0" dirty="0" err="1">
                <a:solidFill>
                  <a:schemeClr val="tx1"/>
                </a:solidFill>
                <a:ea typeface="Open Sans"/>
                <a:cs typeface="Open Sans"/>
              </a:rPr>
              <a:t>Strategy</a:t>
            </a:r>
            <a:r>
              <a:rPr lang="lv-LV" sz="900" b="0" dirty="0">
                <a:solidFill>
                  <a:schemeClr val="tx1"/>
                </a:solidFill>
                <a:ea typeface="Open Sans"/>
                <a:cs typeface="Open Sans"/>
              </a:rPr>
              <a:t> </a:t>
            </a:r>
            <a:r>
              <a:rPr lang="lv-LV" sz="900" b="0" dirty="0" err="1">
                <a:solidFill>
                  <a:schemeClr val="tx1"/>
                </a:solidFill>
                <a:ea typeface="Open Sans"/>
                <a:cs typeface="Open Sans"/>
              </a:rPr>
              <a:t>for</a:t>
            </a:r>
            <a:r>
              <a:rPr lang="lv-LV" sz="900" b="0" dirty="0">
                <a:solidFill>
                  <a:schemeClr val="tx1"/>
                </a:solidFill>
                <a:ea typeface="Open Sans"/>
                <a:cs typeface="Open Sans"/>
              </a:rPr>
              <a:t> </a:t>
            </a:r>
            <a:r>
              <a:rPr lang="lv-LV" sz="900" b="0" dirty="0" err="1">
                <a:solidFill>
                  <a:schemeClr val="tx1"/>
                </a:solidFill>
                <a:ea typeface="Open Sans"/>
                <a:cs typeface="Open Sans"/>
              </a:rPr>
              <a:t>the</a:t>
            </a:r>
            <a:r>
              <a:rPr lang="lv-LV" sz="900" b="0" dirty="0">
                <a:solidFill>
                  <a:schemeClr val="tx1"/>
                </a:solidFill>
                <a:ea typeface="Open Sans"/>
                <a:cs typeface="Open Sans"/>
              </a:rPr>
              <a:t> </a:t>
            </a:r>
            <a:r>
              <a:rPr lang="lv-LV" sz="900" b="0" dirty="0" err="1">
                <a:solidFill>
                  <a:schemeClr val="tx1"/>
                </a:solidFill>
                <a:ea typeface="Open Sans"/>
                <a:cs typeface="Open Sans"/>
              </a:rPr>
              <a:t>Baltic</a:t>
            </a:r>
            <a:r>
              <a:rPr lang="lv-LV" sz="900" b="0" dirty="0">
                <a:solidFill>
                  <a:schemeClr val="tx1"/>
                </a:solidFill>
                <a:ea typeface="Open Sans"/>
                <a:cs typeface="Open Sans"/>
              </a:rPr>
              <a:t> </a:t>
            </a:r>
            <a:r>
              <a:rPr lang="lv-LV" sz="900" b="0" dirty="0" err="1">
                <a:solidFill>
                  <a:schemeClr val="tx1"/>
                </a:solidFill>
                <a:ea typeface="Open Sans"/>
                <a:cs typeface="Open Sans"/>
              </a:rPr>
              <a:t>Sea</a:t>
            </a:r>
            <a:r>
              <a:rPr lang="lv-LV" sz="900" b="0" dirty="0">
                <a:solidFill>
                  <a:schemeClr val="tx1"/>
                </a:solidFill>
                <a:ea typeface="Open Sans"/>
                <a:cs typeface="Open Sans"/>
              </a:rPr>
              <a:t> </a:t>
            </a:r>
            <a:r>
              <a:rPr lang="lv-LV" sz="900" b="0" dirty="0" err="1">
                <a:solidFill>
                  <a:schemeClr val="tx1"/>
                </a:solidFill>
                <a:ea typeface="Open Sans"/>
                <a:cs typeface="Open Sans"/>
              </a:rPr>
              <a:t>Region</a:t>
            </a:r>
            <a:r>
              <a:rPr lang="lv-LV" sz="900" b="0" dirty="0">
                <a:solidFill>
                  <a:schemeClr val="tx1"/>
                </a:solidFill>
                <a:ea typeface="Open Sans"/>
                <a:cs typeface="Open Sans"/>
              </a:rPr>
              <a:t>. Pieejams: </a:t>
            </a:r>
            <a:r>
              <a:rPr lang="lv-LV" sz="900" b="0" dirty="0">
                <a:solidFill>
                  <a:srgbClr val="A8192D"/>
                </a:solidFill>
                <a:ea typeface="Open Sans"/>
                <a:cs typeface="Open Sans"/>
              </a:rPr>
              <a:t>https://www.eusbsr.eu/attachments/article/590824/Action%20Plan%202021.PDF</a:t>
            </a:r>
          </a:p>
          <a:p>
            <a:pPr marL="172800" indent="-172800">
              <a:spcBef>
                <a:spcPts val="300"/>
              </a:spcBef>
              <a:spcAft>
                <a:spcPts val="300"/>
              </a:spcAft>
              <a:buBlip>
                <a:blip r:embed="rId3"/>
              </a:buBlip>
            </a:pPr>
            <a:r>
              <a:rPr lang="lv-LV" sz="900" b="0" dirty="0">
                <a:solidFill>
                  <a:schemeClr val="tx1"/>
                </a:solidFill>
                <a:ea typeface="Open Sans"/>
                <a:cs typeface="Open Sans"/>
              </a:rPr>
              <a:t>Konvencija par personu ar invaliditāti tiesībām. Pieejams: </a:t>
            </a:r>
            <a:r>
              <a:rPr lang="lv-LV" sz="900" b="0" dirty="0">
                <a:solidFill>
                  <a:srgbClr val="A8192D"/>
                </a:solidFill>
                <a:ea typeface="Open Sans"/>
                <a:cs typeface="Open Sans"/>
              </a:rPr>
              <a:t>https://likumi.lv/ta/lv/starptautiskie-ligumi/id/1630</a:t>
            </a:r>
          </a:p>
          <a:p>
            <a:pPr marL="172800" indent="-172800">
              <a:spcBef>
                <a:spcPts val="300"/>
              </a:spcBef>
              <a:spcAft>
                <a:spcPts val="300"/>
              </a:spcAft>
              <a:buBlip>
                <a:blip r:embed="rId3"/>
              </a:buBlip>
            </a:pPr>
            <a:r>
              <a:rPr lang="lv-LV" sz="900" b="0" dirty="0">
                <a:solidFill>
                  <a:schemeClr val="tx1"/>
                </a:solidFill>
                <a:ea typeface="Open Sans"/>
                <a:cs typeface="Open Sans"/>
              </a:rPr>
              <a:t>Ķīmisko vielu likums. Pieejams: </a:t>
            </a:r>
            <a:r>
              <a:rPr lang="lv-LV" sz="900" b="0" dirty="0">
                <a:solidFill>
                  <a:srgbClr val="A8192D"/>
                </a:solidFill>
                <a:ea typeface="Open Sans"/>
                <a:cs typeface="Open Sans"/>
              </a:rPr>
              <a:t>https://likumi.lv/ta/id/47839</a:t>
            </a:r>
          </a:p>
          <a:p>
            <a:pPr marL="172800" indent="-172800">
              <a:spcBef>
                <a:spcPts val="300"/>
              </a:spcBef>
              <a:spcAft>
                <a:spcPts val="300"/>
              </a:spcAft>
              <a:buBlip>
                <a:blip r:embed="rId3"/>
              </a:buBlip>
            </a:pPr>
            <a:r>
              <a:rPr lang="lv-LV" sz="900" b="0" dirty="0">
                <a:solidFill>
                  <a:schemeClr val="tx1"/>
                </a:solidFill>
                <a:ea typeface="Open Sans"/>
                <a:cs typeface="Open Sans"/>
              </a:rPr>
              <a:t>Latvijas Republikas Valsts kontrole. 2022. Valsts civilās aizsardzības sistēmas plānošana un gatavība. Pieejams: </a:t>
            </a:r>
            <a:r>
              <a:rPr lang="lv-LV" sz="900" b="0" dirty="0">
                <a:solidFill>
                  <a:srgbClr val="A8192D"/>
                </a:solidFill>
                <a:ea typeface="Open Sans"/>
                <a:cs typeface="Open Sans"/>
              </a:rPr>
              <a:t>https://lrvk.gov.lv/lv/getrevisionfile/29552-BEB0L79wVBRtl5z947s2p5lODAW3jqJh.pdf</a:t>
            </a:r>
          </a:p>
          <a:p>
            <a:pPr marL="172800" indent="-172800">
              <a:spcBef>
                <a:spcPts val="300"/>
              </a:spcBef>
              <a:spcAft>
                <a:spcPts val="300"/>
              </a:spcAft>
              <a:buBlip>
                <a:blip r:embed="rId3"/>
              </a:buBlip>
            </a:pPr>
            <a:r>
              <a:rPr lang="lv-LV" sz="900" b="0" dirty="0">
                <a:solidFill>
                  <a:schemeClr val="tx1"/>
                </a:solidFill>
                <a:ea typeface="Open Sans"/>
                <a:cs typeface="Open Sans"/>
              </a:rPr>
              <a:t>Latvijas Republikas Veselības ministrija. Valsts katastrofu medicīnas plāns. Pieejams: </a:t>
            </a:r>
            <a:r>
              <a:rPr lang="lv-LV" sz="900" b="0" dirty="0">
                <a:solidFill>
                  <a:srgbClr val="A8192D"/>
                </a:solidFill>
                <a:ea typeface="Open Sans"/>
                <a:cs typeface="Open Sans"/>
              </a:rPr>
              <a:t>https://www.nmpd.gov.lv/lv/media/769/download</a:t>
            </a:r>
          </a:p>
          <a:p>
            <a:pPr marL="172800" indent="-172800">
              <a:spcBef>
                <a:spcPts val="300"/>
              </a:spcBef>
              <a:spcAft>
                <a:spcPts val="300"/>
              </a:spcAft>
              <a:buBlip>
                <a:blip r:embed="rId3"/>
              </a:buBlip>
            </a:pPr>
            <a:r>
              <a:rPr lang="lv-LV" sz="900" b="0" dirty="0">
                <a:solidFill>
                  <a:schemeClr val="tx1"/>
                </a:solidFill>
                <a:ea typeface="Open Sans"/>
                <a:cs typeface="Open Sans"/>
              </a:rPr>
              <a:t>Likums "Par ārkārtējo situāciju un izņēmuma stāvokli". Pieejams: </a:t>
            </a:r>
            <a:r>
              <a:rPr lang="lv-LV" sz="900" b="0" dirty="0">
                <a:solidFill>
                  <a:srgbClr val="A8192D"/>
                </a:solidFill>
                <a:ea typeface="Open Sans"/>
                <a:cs typeface="Open Sans"/>
              </a:rPr>
              <a:t>https://likumi.lv/ta/id/255713</a:t>
            </a:r>
          </a:p>
          <a:p>
            <a:pPr marL="172800" indent="-172800">
              <a:spcBef>
                <a:spcPts val="300"/>
              </a:spcBef>
              <a:spcAft>
                <a:spcPts val="300"/>
              </a:spcAft>
              <a:buBlip>
                <a:blip r:embed="rId3"/>
              </a:buBlip>
            </a:pPr>
            <a:r>
              <a:rPr lang="lv-LV" sz="900" b="0" dirty="0">
                <a:solidFill>
                  <a:schemeClr val="tx1"/>
                </a:solidFill>
                <a:ea typeface="Open Sans"/>
                <a:cs typeface="Open Sans"/>
              </a:rPr>
              <a:t>Likums "Par piesārņojumu". Pieejams: </a:t>
            </a:r>
            <a:r>
              <a:rPr lang="lv-LV" sz="900" b="0" dirty="0">
                <a:solidFill>
                  <a:srgbClr val="A8192D"/>
                </a:solidFill>
                <a:ea typeface="Open Sans"/>
                <a:cs typeface="Open Sans"/>
              </a:rPr>
              <a:t>https://likumi.lv/ta/id/6075</a:t>
            </a:r>
          </a:p>
          <a:p>
            <a:pPr marL="172800" indent="-172800">
              <a:spcBef>
                <a:spcPts val="300"/>
              </a:spcBef>
              <a:spcAft>
                <a:spcPts val="300"/>
              </a:spcAft>
              <a:buBlip>
                <a:blip r:embed="rId3"/>
              </a:buBlip>
            </a:pPr>
            <a:r>
              <a:rPr lang="lv-LV" sz="900" b="0" dirty="0">
                <a:solidFill>
                  <a:schemeClr val="tx1"/>
                </a:solidFill>
                <a:ea typeface="Open Sans"/>
                <a:cs typeface="Open Sans"/>
              </a:rPr>
              <a:t>Likums "Par radiācijas drošību un kodoldrošību". Pieejams: </a:t>
            </a:r>
            <a:r>
              <a:rPr lang="lv-LV" sz="900" b="0" dirty="0">
                <a:solidFill>
                  <a:srgbClr val="A8192D"/>
                </a:solidFill>
                <a:ea typeface="Open Sans"/>
                <a:cs typeface="Open Sans"/>
              </a:rPr>
              <a:t>https://likumi.lv/ta/id/12484</a:t>
            </a:r>
          </a:p>
        </p:txBody>
      </p:sp>
      <p:sp>
        <p:nvSpPr>
          <p:cNvPr id="3" name="Rectangle 2">
            <a:extLst>
              <a:ext uri="{FF2B5EF4-FFF2-40B4-BE49-F238E27FC236}">
                <a16:creationId xmlns:a16="http://schemas.microsoft.com/office/drawing/2014/main" id="{7D84EAD6-3EE4-C052-2B5F-2FFA6C0D7A59}"/>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7963614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168F800-7305-A09D-AF78-9EB408346FA0}"/>
              </a:ext>
            </a:extLst>
          </p:cNvPr>
          <p:cNvSpPr>
            <a:spLocks noGrp="1"/>
          </p:cNvSpPr>
          <p:nvPr>
            <p:ph type="title"/>
          </p:nvPr>
        </p:nvSpPr>
        <p:spPr/>
        <p:txBody>
          <a:bodyPr vert="horz"/>
          <a:lstStyle/>
          <a:p>
            <a:r>
              <a:rPr lang="lv-LV" dirty="0"/>
              <a:t>Izmantotie avoti (2/2)</a:t>
            </a:r>
            <a:endParaRPr lang="en-US" dirty="0"/>
          </a:p>
        </p:txBody>
      </p:sp>
      <p:sp>
        <p:nvSpPr>
          <p:cNvPr id="15" name="Slide Number Placeholder 3">
            <a:extLst>
              <a:ext uri="{FF2B5EF4-FFF2-40B4-BE49-F238E27FC236}">
                <a16:creationId xmlns:a16="http://schemas.microsoft.com/office/drawing/2014/main" id="{382E260A-88F3-9F42-6F07-A1C4779FF6E0}"/>
              </a:ext>
            </a:extLst>
          </p:cNvPr>
          <p:cNvSpPr>
            <a:spLocks noGrp="1"/>
          </p:cNvSpPr>
          <p:nvPr>
            <p:ph type="sldNum" sz="quarter" idx="11"/>
          </p:nvPr>
        </p:nvSpPr>
        <p:spPr>
          <a:xfrm>
            <a:off x="9984296" y="6492240"/>
            <a:ext cx="1764792" cy="137160"/>
          </a:xfrm>
        </p:spPr>
        <p:txBody>
          <a:bodyPr/>
          <a:lstStyle/>
          <a:p>
            <a:fld id="{7870704B-CE94-48CC-AF30-84932A1262A7}" type="slidenum">
              <a:rPr lang="en-GB" smtClean="0"/>
              <a:pPr/>
              <a:t>39</a:t>
            </a:fld>
            <a:endParaRPr lang="en-GB"/>
          </a:p>
        </p:txBody>
      </p:sp>
      <p:sp>
        <p:nvSpPr>
          <p:cNvPr id="24" name="Content Placeholder 2">
            <a:extLst>
              <a:ext uri="{FF2B5EF4-FFF2-40B4-BE49-F238E27FC236}">
                <a16:creationId xmlns:a16="http://schemas.microsoft.com/office/drawing/2014/main" id="{20F6161A-E3E2-A765-A44D-92728895AC83}"/>
              </a:ext>
            </a:extLst>
          </p:cNvPr>
          <p:cNvSpPr txBox="1">
            <a:spLocks/>
          </p:cNvSpPr>
          <p:nvPr/>
        </p:nvSpPr>
        <p:spPr>
          <a:xfrm>
            <a:off x="442913" y="1819276"/>
            <a:ext cx="11306175" cy="4352924"/>
          </a:xfrm>
          <a:prstGeom prst="rect">
            <a:avLst/>
          </a:prstGeom>
          <a:solidFill>
            <a:schemeClr val="bg1">
              <a:lumMod val="95000"/>
            </a:schemeClr>
          </a:solidFill>
        </p:spPr>
        <p:txBody>
          <a:bodyPr vert="horz" lIns="72000" tIns="72000" rIns="72000" bIns="7200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L="172800" indent="-172800">
              <a:spcBef>
                <a:spcPts val="300"/>
              </a:spcBef>
              <a:spcAft>
                <a:spcPts val="300"/>
              </a:spcAft>
              <a:buBlip>
                <a:blip r:embed="rId3"/>
              </a:buBlip>
            </a:pPr>
            <a:r>
              <a:rPr lang="lv-LV" sz="900" b="0" dirty="0">
                <a:solidFill>
                  <a:schemeClr val="tx1"/>
                </a:solidFill>
                <a:ea typeface="Open Sans"/>
                <a:cs typeface="Open Sans"/>
              </a:rPr>
              <a:t>Ministru kabineta 2002. gada 29. janvāra noteikumi Nr. 40 "Valsts enerģētiskās krīzes centra nolikums". Pieejams: </a:t>
            </a:r>
            <a:r>
              <a:rPr lang="lv-LV" sz="900" b="0" dirty="0">
                <a:solidFill>
                  <a:srgbClr val="A8192D"/>
                </a:solidFill>
                <a:ea typeface="Open Sans"/>
                <a:cs typeface="Open Sans"/>
              </a:rPr>
              <a:t>https://likumi.lv/ta/id/58439</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2010. gada 28. septembra instrukcija Nr. 16 "Kārtība, kādā valsts augstākās amatpersonas apziņojamas valsts apdraudējuma gadījumā un par ārkārtas notikumiem valstī". Pieejams: </a:t>
            </a:r>
            <a:r>
              <a:rPr lang="lv-LV" sz="900" b="0" dirty="0">
                <a:solidFill>
                  <a:srgbClr val="A8192D"/>
                </a:solidFill>
                <a:ea typeface="Open Sans"/>
                <a:cs typeface="Open Sans"/>
              </a:rPr>
              <a:t>https://likumi.lv/ta/id/218821</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2011. gada 13. decembra noteikumi Nr. 948 "Katastrofu medicīnas sistēmas organizēšanas noteikumi". Pieejams: </a:t>
            </a:r>
            <a:r>
              <a:rPr lang="lv-LV" sz="900" b="0" dirty="0">
                <a:solidFill>
                  <a:srgbClr val="A8192D"/>
                </a:solidFill>
                <a:ea typeface="Open Sans"/>
                <a:cs typeface="Open Sans"/>
              </a:rPr>
              <a:t>https://likumi.lv/ta/id/241413</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2017. gada 12. decembra noteikumi Nr. 723 "Valsts civilās aizsardzības kontaktpunkta noteikumi". Pieejams: </a:t>
            </a:r>
            <a:r>
              <a:rPr lang="lv-LV" sz="900" b="0" dirty="0">
                <a:solidFill>
                  <a:srgbClr val="A8192D"/>
                </a:solidFill>
                <a:ea typeface="Open Sans"/>
                <a:cs typeface="Open Sans"/>
              </a:rPr>
              <a:t>https://likumi.lv/ta/id/295780</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2017. gada 26. septembra noteikumi Nr. 582 "Noteikumi par pašvaldību sadarbības teritorijas civilās aizsardzības komisijām". Pieejams: </a:t>
            </a:r>
            <a:r>
              <a:rPr lang="lv-LV" sz="900" b="0" dirty="0">
                <a:solidFill>
                  <a:srgbClr val="A8192D"/>
                </a:solidFill>
                <a:ea typeface="Open Sans"/>
                <a:cs typeface="Open Sans"/>
              </a:rPr>
              <a:t>https://likumi.lv/ta/id/293820</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2017. gada 5. decembra noteikumi Nr. 716 "Minimālās prasības obligātā civilās aizsardzības kursa saturam un nodarbināto civilās aizsardzības apmācības saturam". Pieejams: </a:t>
            </a:r>
            <a:r>
              <a:rPr lang="lv-LV" sz="900" b="0" dirty="0">
                <a:solidFill>
                  <a:srgbClr val="A8192D"/>
                </a:solidFill>
                <a:ea typeface="Open Sans"/>
                <a:cs typeface="Open Sans"/>
              </a:rPr>
              <a:t>https://likumi.lv/ta/id/295896</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2017. gada 7. novembra noteikumi Nr. 658 "Noteikumi par civilās aizsardzības plānu struktūru un tajos iekļaujamo informāciju". Pieejams: </a:t>
            </a:r>
            <a:r>
              <a:rPr lang="lv-LV" sz="900" b="0" dirty="0">
                <a:solidFill>
                  <a:srgbClr val="A8192D"/>
                </a:solidFill>
                <a:ea typeface="Open Sans"/>
                <a:cs typeface="Open Sans"/>
              </a:rPr>
              <a:t>https://likumi.lv/ta/id/294938</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2017. gada 8. augusta noteikumi Nr. 440 "Valsts agrīnās brīdināšanas sistēmas izveidošanas, darbības un finansēšanas kārtība". Pieejams: </a:t>
            </a:r>
            <a:r>
              <a:rPr lang="lv-LV" sz="900" b="0" dirty="0">
                <a:solidFill>
                  <a:srgbClr val="A8192D"/>
                </a:solidFill>
                <a:ea typeface="Open Sans"/>
                <a:cs typeface="Open Sans"/>
              </a:rPr>
              <a:t>https://likumi.lv/ta/id/292740</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2020. gada 26. augusta rīkojums Nr. 476 "Par Valsts civilās aizsardzības plānu". Pieejams: </a:t>
            </a:r>
            <a:r>
              <a:rPr lang="lv-LV" sz="900" b="0" dirty="0">
                <a:solidFill>
                  <a:srgbClr val="A8192D"/>
                </a:solidFill>
                <a:ea typeface="Open Sans"/>
                <a:cs typeface="Open Sans"/>
              </a:rPr>
              <a:t>https://likumi.lv/ta/id/317006</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2021. gada 21. janvāra noteikumi Nr. 46 "Paaugstinātas bīstamības objektu saraksts". Pieejams: </a:t>
            </a:r>
            <a:r>
              <a:rPr lang="lv-LV" sz="900" b="0" dirty="0">
                <a:solidFill>
                  <a:srgbClr val="A8192D"/>
                </a:solidFill>
                <a:ea typeface="Open Sans"/>
                <a:cs typeface="Open Sans"/>
              </a:rPr>
              <a:t>https://likumi.lv/ta/id/320469</a:t>
            </a:r>
          </a:p>
          <a:p>
            <a:pPr marL="172800" indent="-172800">
              <a:spcBef>
                <a:spcPts val="300"/>
              </a:spcBef>
              <a:spcAft>
                <a:spcPts val="300"/>
              </a:spcAft>
              <a:buBlip>
                <a:blip r:embed="rId3"/>
              </a:buBlip>
            </a:pPr>
            <a:r>
              <a:rPr lang="lv-LV" sz="900" b="0" dirty="0">
                <a:solidFill>
                  <a:schemeClr val="tx1"/>
                </a:solidFill>
                <a:ea typeface="Open Sans"/>
                <a:cs typeface="Open Sans"/>
              </a:rPr>
              <a:t>Nacionālās drošības likums. Pieejams: </a:t>
            </a:r>
            <a:r>
              <a:rPr lang="lv-LV" sz="900" b="0" dirty="0">
                <a:solidFill>
                  <a:srgbClr val="A8192D"/>
                </a:solidFill>
                <a:ea typeface="Open Sans"/>
                <a:cs typeface="Open Sans"/>
              </a:rPr>
              <a:t>https://likumi.lv/ta/id/14011</a:t>
            </a:r>
          </a:p>
          <a:p>
            <a:pPr marL="172800" indent="-172800">
              <a:spcBef>
                <a:spcPts val="300"/>
              </a:spcBef>
              <a:spcAft>
                <a:spcPts val="300"/>
              </a:spcAft>
              <a:buBlip>
                <a:blip r:embed="rId3"/>
              </a:buBlip>
            </a:pPr>
            <a:r>
              <a:rPr lang="lv-LV" sz="900" b="0" dirty="0">
                <a:solidFill>
                  <a:schemeClr val="tx1"/>
                </a:solidFill>
                <a:ea typeface="Open Sans"/>
                <a:cs typeface="Open Sans"/>
              </a:rPr>
              <a:t>Neatliekamās medicīniskās palīdzības dienests. Katastrofu medicīnas sistēma. Pieejams: </a:t>
            </a:r>
            <a:r>
              <a:rPr lang="lv-LV" sz="900" b="0" dirty="0">
                <a:solidFill>
                  <a:srgbClr val="A8192D"/>
                </a:solidFill>
                <a:ea typeface="Open Sans"/>
                <a:cs typeface="Open Sans"/>
              </a:rPr>
              <a:t>https://www.nmpd.gov.lv/lv/katastrofu-medicinas-sistema-0</a:t>
            </a:r>
          </a:p>
          <a:p>
            <a:pPr marL="172800" indent="-172800">
              <a:spcBef>
                <a:spcPts val="300"/>
              </a:spcBef>
              <a:spcAft>
                <a:spcPts val="300"/>
              </a:spcAft>
              <a:buBlip>
                <a:blip r:embed="rId3"/>
              </a:buBlip>
            </a:pPr>
            <a:r>
              <a:rPr lang="lv-LV" sz="900" b="0" dirty="0">
                <a:solidFill>
                  <a:schemeClr val="tx1"/>
                </a:solidFill>
                <a:ea typeface="Open Sans"/>
                <a:cs typeface="Open Sans"/>
              </a:rPr>
              <a:t>Parīzes nolīgums. 2016. Pieejams: </a:t>
            </a:r>
            <a:r>
              <a:rPr lang="lv-LV" sz="900" b="0" dirty="0">
                <a:solidFill>
                  <a:srgbClr val="A8192D"/>
                </a:solidFill>
                <a:ea typeface="Open Sans"/>
                <a:cs typeface="Open Sans"/>
              </a:rPr>
              <a:t>https://eur-lex.europa.eu/legal-content/LV/ALL/?uri=CELEX:22016A1019(01)</a:t>
            </a:r>
          </a:p>
          <a:p>
            <a:pPr marL="172800" indent="-172800">
              <a:spcBef>
                <a:spcPts val="300"/>
              </a:spcBef>
              <a:spcAft>
                <a:spcPts val="300"/>
              </a:spcAft>
              <a:buBlip>
                <a:blip r:embed="rId3"/>
              </a:buBlip>
            </a:pPr>
            <a:r>
              <a:rPr lang="lv-LV" sz="900" b="0" dirty="0">
                <a:solidFill>
                  <a:schemeClr val="tx1"/>
                </a:solidFill>
                <a:ea typeface="Open Sans"/>
                <a:cs typeface="Open Sans"/>
              </a:rPr>
              <a:t>Saeimas 2023. gada 28. septembra paziņojums "Par Nacionālās drošības koncepcijas apstiprināšanu". Pieejams: </a:t>
            </a:r>
            <a:r>
              <a:rPr lang="lv-LV" sz="900" b="0" dirty="0">
                <a:solidFill>
                  <a:srgbClr val="A8192D"/>
                </a:solidFill>
                <a:ea typeface="Open Sans"/>
                <a:cs typeface="Open Sans"/>
              </a:rPr>
              <a:t>https://likumi.lv/ta/id/345911</a:t>
            </a:r>
          </a:p>
          <a:p>
            <a:pPr marL="172800" indent="-172800">
              <a:spcBef>
                <a:spcPts val="300"/>
              </a:spcBef>
              <a:spcAft>
                <a:spcPts val="300"/>
              </a:spcAft>
              <a:buBlip>
                <a:blip r:embed="rId3"/>
              </a:buBlip>
            </a:pPr>
            <a:r>
              <a:rPr lang="lv-LV" sz="900" b="0" dirty="0">
                <a:solidFill>
                  <a:schemeClr val="tx1"/>
                </a:solidFill>
                <a:ea typeface="Open Sans"/>
                <a:cs typeface="Open Sans"/>
              </a:rPr>
              <a:t>Starptautiskās palīdzības likums. Pieejams: </a:t>
            </a:r>
            <a:r>
              <a:rPr lang="lv-LV" sz="900" b="0" dirty="0">
                <a:solidFill>
                  <a:srgbClr val="A8192D"/>
                </a:solidFill>
                <a:ea typeface="Open Sans"/>
                <a:cs typeface="Open Sans"/>
              </a:rPr>
              <a:t>https://likumi.lv/ta/id/175254</a:t>
            </a:r>
          </a:p>
          <a:p>
            <a:pPr marL="172800" indent="-172800">
              <a:spcBef>
                <a:spcPts val="300"/>
              </a:spcBef>
              <a:spcAft>
                <a:spcPts val="300"/>
              </a:spcAft>
              <a:buBlip>
                <a:blip r:embed="rId3"/>
              </a:buBlip>
            </a:pPr>
            <a:r>
              <a:rPr lang="lv-LV" sz="900" b="0" dirty="0">
                <a:solidFill>
                  <a:schemeClr val="tx1"/>
                </a:solidFill>
                <a:ea typeface="Open Sans"/>
                <a:cs typeface="Open Sans"/>
              </a:rPr>
              <a:t>Ugunsdrošības un ugunsdzēsības likums. Pieejam: </a:t>
            </a:r>
            <a:r>
              <a:rPr lang="lv-LV" sz="900" b="0" dirty="0">
                <a:solidFill>
                  <a:srgbClr val="A8192D"/>
                </a:solidFill>
                <a:ea typeface="Open Sans"/>
                <a:cs typeface="Open Sans"/>
              </a:rPr>
              <a:t>https://likumi.lv/ta/id/68293</a:t>
            </a:r>
          </a:p>
          <a:p>
            <a:pPr marL="172800" indent="-172800">
              <a:spcBef>
                <a:spcPts val="300"/>
              </a:spcBef>
              <a:spcAft>
                <a:spcPts val="300"/>
              </a:spcAft>
              <a:buBlip>
                <a:blip r:embed="rId3"/>
              </a:buBlip>
            </a:pPr>
            <a:r>
              <a:rPr lang="lv-LV" sz="900" b="0" dirty="0">
                <a:solidFill>
                  <a:schemeClr val="tx1"/>
                </a:solidFill>
                <a:ea typeface="Open Sans"/>
                <a:cs typeface="Open Sans"/>
              </a:rPr>
              <a:t>United </a:t>
            </a:r>
            <a:r>
              <a:rPr lang="lv-LV" sz="900" b="0" dirty="0" err="1">
                <a:solidFill>
                  <a:schemeClr val="tx1"/>
                </a:solidFill>
                <a:ea typeface="Open Sans"/>
                <a:cs typeface="Open Sans"/>
              </a:rPr>
              <a:t>Nations</a:t>
            </a:r>
            <a:r>
              <a:rPr lang="lv-LV" sz="900" b="0" dirty="0">
                <a:solidFill>
                  <a:schemeClr val="tx1"/>
                </a:solidFill>
                <a:ea typeface="Open Sans"/>
                <a:cs typeface="Open Sans"/>
              </a:rPr>
              <a:t> Office </a:t>
            </a:r>
            <a:r>
              <a:rPr lang="lv-LV" sz="900" b="0" dirty="0" err="1">
                <a:solidFill>
                  <a:schemeClr val="tx1"/>
                </a:solidFill>
                <a:ea typeface="Open Sans"/>
                <a:cs typeface="Open Sans"/>
              </a:rPr>
              <a:t>for</a:t>
            </a:r>
            <a:r>
              <a:rPr lang="lv-LV" sz="900" b="0" dirty="0">
                <a:solidFill>
                  <a:schemeClr val="tx1"/>
                </a:solidFill>
                <a:ea typeface="Open Sans"/>
                <a:cs typeface="Open Sans"/>
              </a:rPr>
              <a:t> </a:t>
            </a:r>
            <a:r>
              <a:rPr lang="lv-LV" sz="900" b="0" dirty="0" err="1">
                <a:solidFill>
                  <a:schemeClr val="tx1"/>
                </a:solidFill>
                <a:ea typeface="Open Sans"/>
                <a:cs typeface="Open Sans"/>
              </a:rPr>
              <a:t>Disaster</a:t>
            </a:r>
            <a:r>
              <a:rPr lang="lv-LV" sz="900" b="0" dirty="0">
                <a:solidFill>
                  <a:schemeClr val="tx1"/>
                </a:solidFill>
                <a:ea typeface="Open Sans"/>
                <a:cs typeface="Open Sans"/>
              </a:rPr>
              <a:t> Risk </a:t>
            </a:r>
            <a:r>
              <a:rPr lang="lv-LV" sz="900" b="0" dirty="0" err="1">
                <a:solidFill>
                  <a:schemeClr val="tx1"/>
                </a:solidFill>
                <a:ea typeface="Open Sans"/>
                <a:cs typeface="Open Sans"/>
              </a:rPr>
              <a:t>Reduction</a:t>
            </a:r>
            <a:r>
              <a:rPr lang="lv-LV" sz="900" b="0" dirty="0">
                <a:solidFill>
                  <a:schemeClr val="tx1"/>
                </a:solidFill>
                <a:ea typeface="Open Sans"/>
                <a:cs typeface="Open Sans"/>
              </a:rPr>
              <a:t>. </a:t>
            </a:r>
            <a:r>
              <a:rPr lang="lv-LV" sz="900" b="0" dirty="0" err="1">
                <a:solidFill>
                  <a:schemeClr val="tx1"/>
                </a:solidFill>
                <a:ea typeface="Open Sans"/>
                <a:cs typeface="Open Sans"/>
              </a:rPr>
              <a:t>Sendai</a:t>
            </a:r>
            <a:r>
              <a:rPr lang="lv-LV" sz="900" b="0" dirty="0">
                <a:solidFill>
                  <a:schemeClr val="tx1"/>
                </a:solidFill>
                <a:ea typeface="Open Sans"/>
                <a:cs typeface="Open Sans"/>
              </a:rPr>
              <a:t> </a:t>
            </a:r>
            <a:r>
              <a:rPr lang="lv-LV" sz="900" b="0" dirty="0" err="1">
                <a:solidFill>
                  <a:schemeClr val="tx1"/>
                </a:solidFill>
                <a:ea typeface="Open Sans"/>
                <a:cs typeface="Open Sans"/>
              </a:rPr>
              <a:t>Framework</a:t>
            </a:r>
            <a:r>
              <a:rPr lang="lv-LV" sz="900" b="0" dirty="0">
                <a:solidFill>
                  <a:schemeClr val="tx1"/>
                </a:solidFill>
                <a:ea typeface="Open Sans"/>
                <a:cs typeface="Open Sans"/>
              </a:rPr>
              <a:t> </a:t>
            </a:r>
            <a:r>
              <a:rPr lang="lv-LV" sz="900" b="0" dirty="0" err="1">
                <a:solidFill>
                  <a:schemeClr val="tx1"/>
                </a:solidFill>
                <a:ea typeface="Open Sans"/>
                <a:cs typeface="Open Sans"/>
              </a:rPr>
              <a:t>for</a:t>
            </a:r>
            <a:r>
              <a:rPr lang="lv-LV" sz="900" b="0" dirty="0">
                <a:solidFill>
                  <a:schemeClr val="tx1"/>
                </a:solidFill>
                <a:ea typeface="Open Sans"/>
                <a:cs typeface="Open Sans"/>
              </a:rPr>
              <a:t> </a:t>
            </a:r>
            <a:r>
              <a:rPr lang="lv-LV" sz="900" b="0" dirty="0" err="1">
                <a:solidFill>
                  <a:schemeClr val="tx1"/>
                </a:solidFill>
                <a:ea typeface="Open Sans"/>
                <a:cs typeface="Open Sans"/>
              </a:rPr>
              <a:t>Disaster</a:t>
            </a:r>
            <a:r>
              <a:rPr lang="lv-LV" sz="900" b="0" dirty="0">
                <a:solidFill>
                  <a:schemeClr val="tx1"/>
                </a:solidFill>
                <a:ea typeface="Open Sans"/>
                <a:cs typeface="Open Sans"/>
              </a:rPr>
              <a:t> Risk </a:t>
            </a:r>
            <a:r>
              <a:rPr lang="lv-LV" sz="900" b="0" dirty="0" err="1">
                <a:solidFill>
                  <a:schemeClr val="tx1"/>
                </a:solidFill>
                <a:ea typeface="Open Sans"/>
                <a:cs typeface="Open Sans"/>
              </a:rPr>
              <a:t>Reduction</a:t>
            </a:r>
            <a:r>
              <a:rPr lang="lv-LV" sz="900" b="0" dirty="0">
                <a:solidFill>
                  <a:schemeClr val="tx1"/>
                </a:solidFill>
                <a:ea typeface="Open Sans"/>
                <a:cs typeface="Open Sans"/>
              </a:rPr>
              <a:t> 2015-2030. Pieejams: </a:t>
            </a:r>
            <a:r>
              <a:rPr lang="lv-LV" sz="900" b="0" dirty="0">
                <a:solidFill>
                  <a:srgbClr val="A8192D"/>
                </a:solidFill>
                <a:ea typeface="Open Sans"/>
                <a:cs typeface="Open Sans"/>
              </a:rPr>
              <a:t>https://www.undrr.org/publication/sendai-framework-disaster-risk-reduction-2015-2030</a:t>
            </a:r>
          </a:p>
          <a:p>
            <a:pPr marL="172800" indent="-172800">
              <a:spcBef>
                <a:spcPts val="300"/>
              </a:spcBef>
              <a:spcAft>
                <a:spcPts val="300"/>
              </a:spcAft>
              <a:buBlip>
                <a:blip r:embed="rId3"/>
              </a:buBlip>
            </a:pPr>
            <a:r>
              <a:rPr lang="lv-LV" sz="900" b="0" dirty="0">
                <a:solidFill>
                  <a:schemeClr val="tx1"/>
                </a:solidFill>
                <a:ea typeface="Open Sans"/>
                <a:cs typeface="Open Sans"/>
              </a:rPr>
              <a:t>United </a:t>
            </a:r>
            <a:r>
              <a:rPr lang="lv-LV" sz="900" b="0" dirty="0" err="1">
                <a:solidFill>
                  <a:schemeClr val="tx1"/>
                </a:solidFill>
                <a:ea typeface="Open Sans"/>
                <a:cs typeface="Open Sans"/>
              </a:rPr>
              <a:t>Nations</a:t>
            </a:r>
            <a:r>
              <a:rPr lang="lv-LV" sz="900" b="0" dirty="0">
                <a:solidFill>
                  <a:schemeClr val="tx1"/>
                </a:solidFill>
                <a:ea typeface="Open Sans"/>
                <a:cs typeface="Open Sans"/>
              </a:rPr>
              <a:t>. </a:t>
            </a:r>
            <a:r>
              <a:rPr lang="lv-LV" sz="900" b="0" dirty="0" err="1">
                <a:solidFill>
                  <a:schemeClr val="tx1"/>
                </a:solidFill>
                <a:ea typeface="Open Sans"/>
                <a:cs typeface="Open Sans"/>
              </a:rPr>
              <a:t>Transforming</a:t>
            </a:r>
            <a:r>
              <a:rPr lang="lv-LV" sz="900" b="0" dirty="0">
                <a:solidFill>
                  <a:schemeClr val="tx1"/>
                </a:solidFill>
                <a:ea typeface="Open Sans"/>
                <a:cs typeface="Open Sans"/>
              </a:rPr>
              <a:t> </a:t>
            </a:r>
            <a:r>
              <a:rPr lang="lv-LV" sz="900" b="0" dirty="0" err="1">
                <a:solidFill>
                  <a:schemeClr val="tx1"/>
                </a:solidFill>
                <a:ea typeface="Open Sans"/>
                <a:cs typeface="Open Sans"/>
              </a:rPr>
              <a:t>our</a:t>
            </a:r>
            <a:r>
              <a:rPr lang="lv-LV" sz="900" b="0" dirty="0">
                <a:solidFill>
                  <a:schemeClr val="tx1"/>
                </a:solidFill>
                <a:ea typeface="Open Sans"/>
                <a:cs typeface="Open Sans"/>
              </a:rPr>
              <a:t> </a:t>
            </a:r>
            <a:r>
              <a:rPr lang="lv-LV" sz="900" b="0" dirty="0" err="1">
                <a:solidFill>
                  <a:schemeClr val="tx1"/>
                </a:solidFill>
                <a:ea typeface="Open Sans"/>
                <a:cs typeface="Open Sans"/>
              </a:rPr>
              <a:t>world</a:t>
            </a:r>
            <a:r>
              <a:rPr lang="lv-LV" sz="900" b="0" dirty="0">
                <a:solidFill>
                  <a:schemeClr val="tx1"/>
                </a:solidFill>
                <a:ea typeface="Open Sans"/>
                <a:cs typeface="Open Sans"/>
              </a:rPr>
              <a:t>: </a:t>
            </a:r>
            <a:r>
              <a:rPr lang="lv-LV" sz="900" b="0" dirty="0" err="1">
                <a:solidFill>
                  <a:schemeClr val="tx1"/>
                </a:solidFill>
                <a:ea typeface="Open Sans"/>
                <a:cs typeface="Open Sans"/>
              </a:rPr>
              <a:t>the</a:t>
            </a:r>
            <a:r>
              <a:rPr lang="lv-LV" sz="900" b="0" dirty="0">
                <a:solidFill>
                  <a:schemeClr val="tx1"/>
                </a:solidFill>
                <a:ea typeface="Open Sans"/>
                <a:cs typeface="Open Sans"/>
              </a:rPr>
              <a:t> 2030 </a:t>
            </a:r>
            <a:r>
              <a:rPr lang="lv-LV" sz="900" b="0" dirty="0" err="1">
                <a:solidFill>
                  <a:schemeClr val="tx1"/>
                </a:solidFill>
                <a:ea typeface="Open Sans"/>
                <a:cs typeface="Open Sans"/>
              </a:rPr>
              <a:t>Agenda</a:t>
            </a:r>
            <a:r>
              <a:rPr lang="lv-LV" sz="900" b="0" dirty="0">
                <a:solidFill>
                  <a:schemeClr val="tx1"/>
                </a:solidFill>
                <a:ea typeface="Open Sans"/>
                <a:cs typeface="Open Sans"/>
              </a:rPr>
              <a:t> </a:t>
            </a:r>
            <a:r>
              <a:rPr lang="lv-LV" sz="900" b="0" dirty="0" err="1">
                <a:solidFill>
                  <a:schemeClr val="tx1"/>
                </a:solidFill>
                <a:ea typeface="Open Sans"/>
                <a:cs typeface="Open Sans"/>
              </a:rPr>
              <a:t>for</a:t>
            </a:r>
            <a:r>
              <a:rPr lang="lv-LV" sz="900" b="0" dirty="0">
                <a:solidFill>
                  <a:schemeClr val="tx1"/>
                </a:solidFill>
                <a:ea typeface="Open Sans"/>
                <a:cs typeface="Open Sans"/>
              </a:rPr>
              <a:t> </a:t>
            </a:r>
            <a:r>
              <a:rPr lang="lv-LV" sz="900" b="0" dirty="0" err="1">
                <a:solidFill>
                  <a:schemeClr val="tx1"/>
                </a:solidFill>
                <a:ea typeface="Open Sans"/>
                <a:cs typeface="Open Sans"/>
              </a:rPr>
              <a:t>Sustainable</a:t>
            </a:r>
            <a:r>
              <a:rPr lang="lv-LV" sz="900" b="0" dirty="0">
                <a:solidFill>
                  <a:schemeClr val="tx1"/>
                </a:solidFill>
                <a:ea typeface="Open Sans"/>
                <a:cs typeface="Open Sans"/>
              </a:rPr>
              <a:t> </a:t>
            </a:r>
            <a:r>
              <a:rPr lang="lv-LV" sz="900" b="0" dirty="0" err="1">
                <a:solidFill>
                  <a:schemeClr val="tx1"/>
                </a:solidFill>
                <a:ea typeface="Open Sans"/>
                <a:cs typeface="Open Sans"/>
              </a:rPr>
              <a:t>Development</a:t>
            </a:r>
            <a:r>
              <a:rPr lang="lv-LV" sz="900" b="0" dirty="0">
                <a:solidFill>
                  <a:schemeClr val="tx1"/>
                </a:solidFill>
                <a:ea typeface="Open Sans"/>
                <a:cs typeface="Open Sans"/>
              </a:rPr>
              <a:t>. Pieejams: </a:t>
            </a:r>
            <a:r>
              <a:rPr lang="lv-LV" sz="900" b="0" dirty="0">
                <a:solidFill>
                  <a:srgbClr val="A8192D"/>
                </a:solidFill>
                <a:ea typeface="Open Sans"/>
                <a:cs typeface="Open Sans"/>
              </a:rPr>
              <a:t>https://sdgs.un.org/2030agenda</a:t>
            </a:r>
          </a:p>
          <a:p>
            <a:pPr marL="172800" indent="-172800">
              <a:spcBef>
                <a:spcPts val="300"/>
              </a:spcBef>
              <a:spcAft>
                <a:spcPts val="300"/>
              </a:spcAft>
              <a:buBlip>
                <a:blip r:embed="rId3"/>
              </a:buBlip>
            </a:pPr>
            <a:r>
              <a:rPr lang="lv-LV" sz="900" b="0" dirty="0">
                <a:solidFill>
                  <a:schemeClr val="tx1"/>
                </a:solidFill>
                <a:ea typeface="Open Sans"/>
                <a:cs typeface="Open Sans"/>
              </a:rPr>
              <a:t>Valsts materiālo rezervju likums. Pieejams: </a:t>
            </a:r>
            <a:r>
              <a:rPr lang="lv-LV" sz="900" b="0" dirty="0">
                <a:solidFill>
                  <a:srgbClr val="A8192D"/>
                </a:solidFill>
                <a:ea typeface="Open Sans"/>
                <a:cs typeface="Open Sans"/>
              </a:rPr>
              <a:t>https://likumi.lv/ta/id/302995</a:t>
            </a:r>
          </a:p>
          <a:p>
            <a:pPr>
              <a:spcBef>
                <a:spcPts val="300"/>
              </a:spcBef>
              <a:spcAft>
                <a:spcPts val="300"/>
              </a:spcAft>
            </a:pPr>
            <a:endParaRPr lang="lv-LV" sz="900" b="0" dirty="0">
              <a:solidFill>
                <a:schemeClr val="tx1"/>
              </a:solidFill>
              <a:ea typeface="Open Sans"/>
              <a:cs typeface="Open Sans"/>
            </a:endParaRPr>
          </a:p>
        </p:txBody>
      </p:sp>
      <p:sp>
        <p:nvSpPr>
          <p:cNvPr id="3" name="Rectangle 2">
            <a:extLst>
              <a:ext uri="{FF2B5EF4-FFF2-40B4-BE49-F238E27FC236}">
                <a16:creationId xmlns:a16="http://schemas.microsoft.com/office/drawing/2014/main" id="{B3CF66A5-A271-6BFB-A814-DFE53833DD90}"/>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dirty="0">
                <a:ln>
                  <a:noFill/>
                </a:ln>
                <a:solidFill>
                  <a:srgbClr val="A4A3B2"/>
                </a:solidFill>
                <a:effectLst/>
                <a:uLnTx/>
                <a:uFillTx/>
                <a:ea typeface="Georgia"/>
                <a:cs typeface="Georgia"/>
                <a:sym typeface="Georgia"/>
              </a:rPr>
              <a:t>3. CIVILĀS AIZSARDZĪBAS SISTĒMAS NORMATĪVAIS UN POLITIKAS PLĀNOŠANAS IETVARS LATVIJĀ</a:t>
            </a:r>
          </a:p>
        </p:txBody>
      </p:sp>
    </p:spTree>
    <p:extLst>
      <p:ext uri="{BB962C8B-B14F-4D97-AF65-F5344CB8AC3E}">
        <p14:creationId xmlns:p14="http://schemas.microsoft.com/office/powerpoint/2010/main" val="243733219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 name="LASTSLIDEVIEWED" val="2147481903,1,Slide2147481648"/>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PwC">
  <a:themeElements>
    <a:clrScheme name="PwC Colors">
      <a:dk1>
        <a:srgbClr val="000000"/>
      </a:dk1>
      <a:lt1>
        <a:srgbClr val="FFFFFF"/>
      </a:lt1>
      <a:dk2>
        <a:srgbClr val="7D7D7D"/>
      </a:dk2>
      <a:lt2>
        <a:srgbClr val="DEDEDE"/>
      </a:lt2>
      <a:accent1>
        <a:srgbClr val="D04A02"/>
      </a:accent1>
      <a:accent2>
        <a:srgbClr val="FFB600"/>
      </a:accent2>
      <a:accent3>
        <a:srgbClr val="E0301E"/>
      </a:accent3>
      <a:accent4>
        <a:srgbClr val="EB8C00"/>
      </a:accent4>
      <a:accent5>
        <a:srgbClr val="DB536A"/>
      </a:accent5>
      <a:accent6>
        <a:srgbClr val="464646"/>
      </a:accent6>
      <a:hlink>
        <a:srgbClr val="D04A02"/>
      </a:hlink>
      <a:folHlink>
        <a:srgbClr val="DB536A"/>
      </a:folHlink>
    </a:clrScheme>
    <a:fontScheme name="PwC Fonts">
      <a:majorFont>
        <a:latin typeface="Georgia"/>
        <a:ea typeface=""/>
        <a:cs typeface=""/>
      </a:majorFont>
      <a:minorFont>
        <a:latin typeface="Arial"/>
        <a:ea typeface=""/>
        <a:cs typeface=""/>
      </a:minorFont>
    </a:fontScheme>
    <a:fmtScheme name="PwC Effects">
      <a:fillStyleLst>
        <a:solidFill>
          <a:schemeClr val="phClr"/>
        </a:solidFill>
        <a:solidFill>
          <a:schemeClr val="phClr"/>
        </a:solidFill>
        <a:solidFill>
          <a:schemeClr val="phClr"/>
        </a:solidFill>
      </a:fillStyleLst>
      <a:lnStyleLst>
        <a:ln w="12700" cap="sq" cmpd="sng" algn="ctr">
          <a:solidFill>
            <a:schemeClr val="phClr"/>
          </a:solidFill>
          <a:prstDash val="solid"/>
        </a:ln>
        <a:ln w="12700" cap="sq" cmpd="sng" algn="ctr">
          <a:solidFill>
            <a:schemeClr val="phClr"/>
          </a:solidFill>
          <a:prstDash val="solid"/>
        </a:ln>
        <a:ln w="12700" cap="sq" cmpd="sng" algn="ctr">
          <a:solidFill>
            <a:schemeClr val="phClr"/>
          </a:solidFill>
          <a:prstDash val="solid"/>
        </a:ln>
      </a:lnStyleLst>
      <a:effectStyleLst>
        <a:effectStyle>
          <a:effectLst/>
        </a:effectStyle>
        <a:effectStyle>
          <a:effectLst/>
        </a:effectStyle>
        <a:effectStyle>
          <a:effectLst>
            <a:outerShdw blurRad="127000" dist="63500" dir="2700000" algn="br" rotWithShape="0">
              <a:srgbClr val="000000">
                <a:alpha val="25000"/>
              </a:srgbClr>
            </a:outerShdw>
          </a:effectLst>
        </a:effectStyle>
      </a:effectStyleLst>
      <a:bgFillStyleLst>
        <a:solidFill>
          <a:schemeClr val="phClr"/>
        </a:solidFill>
        <a:solidFill>
          <a:schemeClr val="phClr"/>
        </a:solidFill>
        <a:solidFill>
          <a:schemeClr val="phClr"/>
        </a:solidFill>
      </a:bgFillStyleLst>
    </a:fmtScheme>
  </a:themeElements>
  <a:objectDefaults>
    <a:spDef>
      <a:spPr>
        <a:ln>
          <a:noFill/>
        </a:ln>
      </a:spPr>
      <a:bodyPr/>
      <a:lstStyle>
        <a:defPPr algn="ctr">
          <a:lnSpc>
            <a:spcPct val="100000"/>
          </a:lnSpc>
          <a:defRPr sz="1600"/>
        </a:defPPr>
      </a:lstStyle>
      <a:style>
        <a:lnRef idx="0">
          <a:schemeClr val="accent1"/>
        </a:lnRef>
        <a:fillRef idx="1">
          <a:schemeClr val="accent1"/>
        </a:fillRef>
        <a:effectRef idx="0">
          <a:schemeClr val="dk1"/>
        </a:effectRef>
        <a:fontRef idx="minor">
          <a:schemeClr val="lt1"/>
        </a:fontRef>
      </a:style>
    </a:spDef>
    <a:lnDef>
      <a:spPr>
        <a:ln w="12700" cap="sq"/>
      </a:spPr>
      <a:bodyPr/>
      <a:lstStyle/>
      <a:style>
        <a:lnRef idx="1">
          <a:schemeClr val="accent1"/>
        </a:lnRef>
        <a:fillRef idx="0">
          <a:schemeClr val="accent1"/>
        </a:fillRef>
        <a:effectRef idx="0">
          <a:schemeClr val="dk1"/>
        </a:effectRef>
        <a:fontRef idx="minor">
          <a:schemeClr val="lt1"/>
        </a:fontRef>
      </a:style>
    </a:lnDef>
    <a:txDef>
      <a:spPr>
        <a:noFill/>
      </a:spPr>
      <a:bodyPr wrap="square" lIns="0" tIns="0" rIns="0" bIns="0" rtlCol="0"/>
      <a:lstStyle>
        <a:defPPr marL="182880" indent="-182880">
          <a:lnSpc>
            <a:spcPct val="100000"/>
          </a:lnSpc>
          <a:spcAft>
            <a:spcPts val="600"/>
          </a:spcAft>
          <a:buSzPct val="100000"/>
          <a:buFont typeface="Arial"/>
          <a:buChar char="•"/>
          <a:defRPr sz="1600"/>
        </a:defPPr>
      </a:lstStyle>
    </a:txDef>
  </a:objectDefaults>
  <a:extraClrSchemeLst/>
  <a:custClrLst>
    <a:custClr name="Dark Orange 2">
      <a:srgbClr val="571F01"/>
    </a:custClr>
    <a:custClr name="Dark Orange 1">
      <a:srgbClr val="933401"/>
    </a:custClr>
    <a:custClr name="Primary Orange">
      <a:srgbClr val="D04A02"/>
    </a:custClr>
    <a:custClr name="Light Orange 1">
      <a:srgbClr val="FD6412"/>
    </a:custClr>
    <a:custClr name="Light Orange 2">
      <a:srgbClr val="FEB791"/>
    </a:custClr>
    <a:custClr name="Dark Tangerine 2">
      <a:srgbClr val="714300"/>
    </a:custClr>
    <a:custClr name="Dark Tangerine 1">
      <a:srgbClr val="AE6800"/>
    </a:custClr>
    <a:custClr name="Primary Tangerine">
      <a:srgbClr val="EB8C00"/>
    </a:custClr>
    <a:custClr name="Light Tangerine 1">
      <a:srgbClr val="FFA929"/>
    </a:custClr>
    <a:custClr name="Light Tangerine 2">
      <a:srgbClr val="FFDCA9"/>
    </a:custClr>
    <a:custClr name="Dark Yellow 2">
      <a:srgbClr val="855F00"/>
    </a:custClr>
    <a:custClr name="Dark Yellow 1">
      <a:srgbClr val="C28A00"/>
    </a:custClr>
    <a:custClr name="Primary Yellow">
      <a:srgbClr val="FFB600"/>
    </a:custClr>
    <a:custClr name="Light Yellow 1">
      <a:srgbClr val="FFC83D"/>
    </a:custClr>
    <a:custClr name="Light Yellow 2">
      <a:srgbClr val="FFECBD"/>
    </a:custClr>
    <a:custClr name="Dark Rose 2">
      <a:srgbClr val="6E2A35"/>
    </a:custClr>
    <a:custClr name="Dark Rose 1">
      <a:srgbClr val="A43E50"/>
    </a:custClr>
    <a:custClr name="Primary Rose">
      <a:srgbClr val="DB536A"/>
    </a:custClr>
    <a:custClr name="Light Rose 1">
      <a:srgbClr val="E27588"/>
    </a:custClr>
    <a:custClr name="Light Rose 2">
      <a:srgbClr val="F1BAC3"/>
    </a:custClr>
    <a:custClr name="Dark Red 2">
      <a:srgbClr val="741910"/>
    </a:custClr>
    <a:custClr name="Dark Red 1">
      <a:srgbClr val="AA2417"/>
    </a:custClr>
    <a:custClr name="Primary Red">
      <a:srgbClr val="E0301E"/>
    </a:custClr>
    <a:custClr name="Light Red 1">
      <a:srgbClr val="E86153"/>
    </a:custClr>
    <a:custClr name="Light Red 2">
      <a:srgbClr val="F7C8C4"/>
    </a:custClr>
    <a:custClr name="Black">
      <a:srgbClr val="000000"/>
    </a:custClr>
    <a:custClr name="Dark Grey">
      <a:srgbClr val="2D2D2D"/>
    </a:custClr>
    <a:custClr name="Medium Grey">
      <a:srgbClr val="464646"/>
    </a:custClr>
    <a:custClr name="Grey">
      <a:srgbClr val="7D7D7D"/>
    </a:custClr>
    <a:custClr name="Light Grey">
      <a:srgbClr val="DEDEDE"/>
    </a:custClr>
    <a:custClr name="Dark Purple 2">
      <a:srgbClr val="4B06B2"/>
    </a:custClr>
    <a:custClr name="Dark Purple 1">
      <a:srgbClr val="6A1CE2"/>
    </a:custClr>
    <a:custClr name="Secondary Purple">
      <a:srgbClr val="9013FE"/>
    </a:custClr>
    <a:custClr name="Light Purple 1">
      <a:srgbClr val="B15AFE"/>
    </a:custClr>
    <a:custClr name="Light Purple 2">
      <a:srgbClr val="DEB8FF"/>
    </a:custClr>
    <a:custClr name="Dark Blue 2">
      <a:srgbClr val="003DAB"/>
    </a:custClr>
    <a:custClr name="Dark Blue 1">
      <a:srgbClr val="0060D7"/>
    </a:custClr>
    <a:custClr name="Secondary Blue">
      <a:srgbClr val="0089EB"/>
    </a:custClr>
    <a:custClr name="Light Blue 1">
      <a:srgbClr val="4DACF1"/>
    </a:custClr>
    <a:custClr name="Light Blue 2">
      <a:srgbClr val="B3DCF9"/>
    </a:custClr>
    <a:custClr name="Dark Green 2">
      <a:srgbClr val="175C2C"/>
    </a:custClr>
    <a:custClr name="Dark Green 1">
      <a:srgbClr val="2C8646"/>
    </a:custClr>
    <a:custClr name="Secondary Green">
      <a:srgbClr val="4EB523"/>
    </a:custClr>
    <a:custClr name="Light Green 1">
      <a:srgbClr val="86DB4F"/>
    </a:custClr>
    <a:custClr name="Light Green 2">
      <a:srgbClr val="C4FC9F"/>
    </a:custClr>
    <a:custClr name="Status Red">
      <a:srgbClr val="E0301E"/>
    </a:custClr>
    <a:custClr name="Status Yellow">
      <a:srgbClr val="FFB600"/>
    </a:custClr>
    <a:custClr name="Status Green">
      <a:srgbClr val="175C2C"/>
    </a:custClr>
  </a:custClrLst>
  <a:extLst>
    <a:ext uri="{05A4C25C-085E-4340-85A3-A5531E510DB2}">
      <thm15:themeFamily xmlns:thm15="http://schemas.microsoft.com/office/thememl/2012/main" name="PwC_16x9_PowerPoint_Template_2024" id="{BFCA0133-6982-9A41-83EB-B5BEADC3CF5E}" vid="{0EDD02ED-29A7-1B45-BF3B-A0CA00E48CB6}"/>
    </a:ext>
  </a:extLst>
</a:theme>
</file>

<file path=ppt/theme/theme2.xml><?xml version="1.0" encoding="utf-8"?>
<a:theme xmlns:a="http://schemas.openxmlformats.org/drawingml/2006/main" name="PwC">
  <a:themeElements>
    <a:clrScheme name="PwC Colors">
      <a:dk1>
        <a:srgbClr val="000000"/>
      </a:dk1>
      <a:lt1>
        <a:srgbClr val="FFFFFF"/>
      </a:lt1>
      <a:dk2>
        <a:srgbClr val="7D7D7D"/>
      </a:dk2>
      <a:lt2>
        <a:srgbClr val="DEDEDE"/>
      </a:lt2>
      <a:accent1>
        <a:srgbClr val="D04A02"/>
      </a:accent1>
      <a:accent2>
        <a:srgbClr val="FFB600"/>
      </a:accent2>
      <a:accent3>
        <a:srgbClr val="E0301E"/>
      </a:accent3>
      <a:accent4>
        <a:srgbClr val="EB8C00"/>
      </a:accent4>
      <a:accent5>
        <a:srgbClr val="DB536A"/>
      </a:accent5>
      <a:accent6>
        <a:srgbClr val="464646"/>
      </a:accent6>
      <a:hlink>
        <a:srgbClr val="D04A02"/>
      </a:hlink>
      <a:folHlink>
        <a:srgbClr val="DB536A"/>
      </a:folHlink>
    </a:clrScheme>
    <a:fontScheme name="PwC Fonts">
      <a:majorFont>
        <a:latin typeface="Georgia"/>
        <a:ea typeface=""/>
        <a:cs typeface=""/>
      </a:majorFont>
      <a:minorFont>
        <a:latin typeface="Arial"/>
        <a:ea typeface=""/>
        <a:cs typeface=""/>
      </a:minorFont>
    </a:fontScheme>
    <a:fmtScheme name="PwC Effects">
      <a:fillStyleLst>
        <a:solidFill>
          <a:schemeClr val="phClr"/>
        </a:solidFill>
        <a:solidFill>
          <a:schemeClr val="phClr"/>
        </a:solidFill>
        <a:solidFill>
          <a:schemeClr val="phClr"/>
        </a:solidFill>
      </a:fillStyleLst>
      <a:lnStyleLst>
        <a:ln w="12700" cap="sq" cmpd="sng" algn="ctr">
          <a:solidFill>
            <a:schemeClr val="phClr"/>
          </a:solidFill>
          <a:prstDash val="solid"/>
        </a:ln>
        <a:ln w="12700" cap="sq" cmpd="sng" algn="ctr">
          <a:solidFill>
            <a:schemeClr val="phClr"/>
          </a:solidFill>
          <a:prstDash val="solid"/>
        </a:ln>
        <a:ln w="12700" cap="sq" cmpd="sng" algn="ctr">
          <a:solidFill>
            <a:schemeClr val="phClr"/>
          </a:solidFill>
          <a:prstDash val="solid"/>
        </a:ln>
      </a:lnStyleLst>
      <a:effectStyleLst>
        <a:effectStyle>
          <a:effectLst/>
        </a:effectStyle>
        <a:effectStyle>
          <a:effectLst/>
        </a:effectStyle>
        <a:effectStyle>
          <a:effectLst>
            <a:outerShdw blurRad="127000" dist="63500" dir="2700000" algn="br" rotWithShape="0">
              <a:srgbClr val="000000">
                <a:alpha val="25000"/>
              </a:srgbClr>
            </a:outerShdw>
          </a:effectLst>
        </a:effectStyle>
      </a:effectStyleLst>
      <a:bgFillStyleLst>
        <a:solidFill>
          <a:schemeClr val="phClr"/>
        </a:solidFill>
        <a:solidFill>
          <a:schemeClr val="phClr"/>
        </a:solidFill>
        <a:solidFill>
          <a:schemeClr val="phClr"/>
        </a:solidFill>
      </a:bgFillStyleLst>
    </a:fmtScheme>
  </a:themeElements>
  <a:objectDefaults>
    <a:spDef>
      <a:spPr>
        <a:ln>
          <a:noFill/>
        </a:ln>
      </a:spPr>
      <a:bodyPr/>
      <a:lstStyle>
        <a:defPPr algn="ctr">
          <a:lnSpc>
            <a:spcPct val="100000"/>
          </a:lnSpc>
          <a:defRPr sz="1600"/>
        </a:defPPr>
      </a:lstStyle>
      <a:style>
        <a:lnRef idx="0">
          <a:schemeClr val="accent1"/>
        </a:lnRef>
        <a:fillRef idx="1">
          <a:schemeClr val="accent1"/>
        </a:fillRef>
        <a:effectRef idx="0">
          <a:schemeClr val="dk1"/>
        </a:effectRef>
        <a:fontRef idx="minor">
          <a:schemeClr val="lt1"/>
        </a:fontRef>
      </a:style>
    </a:spDef>
    <a:lnDef>
      <a:spPr>
        <a:ln w="12700" cap="sq"/>
      </a:spPr>
      <a:bodyPr/>
      <a:lstStyle/>
      <a:style>
        <a:lnRef idx="1">
          <a:schemeClr val="accent1"/>
        </a:lnRef>
        <a:fillRef idx="0">
          <a:schemeClr val="accent1"/>
        </a:fillRef>
        <a:effectRef idx="0">
          <a:schemeClr val="dk1"/>
        </a:effectRef>
        <a:fontRef idx="minor">
          <a:schemeClr val="lt1"/>
        </a:fontRef>
      </a:style>
    </a:lnDef>
    <a:txDef>
      <a:spPr>
        <a:noFill/>
      </a:spPr>
      <a:bodyPr wrap="square" lIns="0" tIns="0" rIns="0" bIns="0" rtlCol="0"/>
      <a:lstStyle>
        <a:defPPr marL="182880" indent="-182880">
          <a:lnSpc>
            <a:spcPct val="100000"/>
          </a:lnSpc>
          <a:spcAft>
            <a:spcPts val="600"/>
          </a:spcAft>
          <a:buSzPct val="100000"/>
          <a:buFont typeface="Arial"/>
          <a:buChar char="•"/>
          <a:defRPr sz="1600"/>
        </a:defPPr>
      </a:lstStyle>
    </a:txDef>
  </a:objectDefaults>
  <a:extraClrSchemeLst/>
  <a:custClrLst>
    <a:custClr name="Dark Orange 2">
      <a:srgbClr val="571F01"/>
    </a:custClr>
    <a:custClr name="Dark Orange 1">
      <a:srgbClr val="933401"/>
    </a:custClr>
    <a:custClr name="Primary Orange">
      <a:srgbClr val="D04A02"/>
    </a:custClr>
    <a:custClr name="Light Orange 1">
      <a:srgbClr val="FD6412"/>
    </a:custClr>
    <a:custClr name="Light Orange 2">
      <a:srgbClr val="FEB791"/>
    </a:custClr>
    <a:custClr name="Dark Tangerine 2">
      <a:srgbClr val="714300"/>
    </a:custClr>
    <a:custClr name="Dark Tangerine 1">
      <a:srgbClr val="AE6800"/>
    </a:custClr>
    <a:custClr name="Primary Tangerine">
      <a:srgbClr val="EB8C00"/>
    </a:custClr>
    <a:custClr name="Light Tangerine 1">
      <a:srgbClr val="FFA929"/>
    </a:custClr>
    <a:custClr name="Light Tangerine 2">
      <a:srgbClr val="FFDCA9"/>
    </a:custClr>
    <a:custClr name="Dark Yellow 2">
      <a:srgbClr val="855F00"/>
    </a:custClr>
    <a:custClr name="Dark Yellow 1">
      <a:srgbClr val="C28A00"/>
    </a:custClr>
    <a:custClr name="Primary Yellow">
      <a:srgbClr val="FFB600"/>
    </a:custClr>
    <a:custClr name="Light Yellow 1">
      <a:srgbClr val="FFC83D"/>
    </a:custClr>
    <a:custClr name="Light Yellow 2">
      <a:srgbClr val="FFECBD"/>
    </a:custClr>
    <a:custClr name="Dark Rose 2">
      <a:srgbClr val="6E2A35"/>
    </a:custClr>
    <a:custClr name="Dark Rose 1">
      <a:srgbClr val="A43E50"/>
    </a:custClr>
    <a:custClr name="Primary Rose">
      <a:srgbClr val="DB536A"/>
    </a:custClr>
    <a:custClr name="Light Rose 1">
      <a:srgbClr val="E27588"/>
    </a:custClr>
    <a:custClr name="Light Rose 2">
      <a:srgbClr val="F1BAC3"/>
    </a:custClr>
    <a:custClr name="Dark Red 2">
      <a:srgbClr val="741910"/>
    </a:custClr>
    <a:custClr name="Dark Red 1">
      <a:srgbClr val="AA2417"/>
    </a:custClr>
    <a:custClr name="Primary Red">
      <a:srgbClr val="E0301E"/>
    </a:custClr>
    <a:custClr name="Light Red 1">
      <a:srgbClr val="E86153"/>
    </a:custClr>
    <a:custClr name="Light Red 2">
      <a:srgbClr val="F7C8C4"/>
    </a:custClr>
    <a:custClr name="Black">
      <a:srgbClr val="000000"/>
    </a:custClr>
    <a:custClr name="Dark Grey">
      <a:srgbClr val="2D2D2D"/>
    </a:custClr>
    <a:custClr name="Medium Grey">
      <a:srgbClr val="464646"/>
    </a:custClr>
    <a:custClr name="Grey">
      <a:srgbClr val="7D7D7D"/>
    </a:custClr>
    <a:custClr name="Light Grey">
      <a:srgbClr val="DEDEDE"/>
    </a:custClr>
    <a:custClr name="Dark Purple 2">
      <a:srgbClr val="4B06B2"/>
    </a:custClr>
    <a:custClr name="Dark Purple 1">
      <a:srgbClr val="6A1CE2"/>
    </a:custClr>
    <a:custClr name="Secondary Purple">
      <a:srgbClr val="9013FE"/>
    </a:custClr>
    <a:custClr name="Light Purple 1">
      <a:srgbClr val="B15AFE"/>
    </a:custClr>
    <a:custClr name="Light Purple 2">
      <a:srgbClr val="DEB8FF"/>
    </a:custClr>
    <a:custClr name="Dark Blue 2">
      <a:srgbClr val="003DAB"/>
    </a:custClr>
    <a:custClr name="Dark Blue 1">
      <a:srgbClr val="0060D7"/>
    </a:custClr>
    <a:custClr name="Secondary Blue">
      <a:srgbClr val="0089EB"/>
    </a:custClr>
    <a:custClr name="Light Blue 1">
      <a:srgbClr val="4DACF1"/>
    </a:custClr>
    <a:custClr name="Light Blue 2">
      <a:srgbClr val="B3DCF9"/>
    </a:custClr>
    <a:custClr name="Dark Green 2">
      <a:srgbClr val="175C2C"/>
    </a:custClr>
    <a:custClr name="Dark Green 1">
      <a:srgbClr val="2C8646"/>
    </a:custClr>
    <a:custClr name="Secondary Green">
      <a:srgbClr val="4EB523"/>
    </a:custClr>
    <a:custClr name="Light Green 1">
      <a:srgbClr val="86DB4F"/>
    </a:custClr>
    <a:custClr name="Light Green 2">
      <a:srgbClr val="C4FC9F"/>
    </a:custClr>
    <a:custClr name="Status Red">
      <a:srgbClr val="E0301E"/>
    </a:custClr>
    <a:custClr name="Status Yellow">
      <a:srgbClr val="FFB600"/>
    </a:custClr>
    <a:custClr name="Status Green">
      <a:srgbClr val="175C2C"/>
    </a:custClr>
  </a:custClrLst>
</a:theme>
</file>

<file path=ppt/theme/theme3.xml><?xml version="1.0" encoding="utf-8"?>
<a:theme xmlns:a="http://schemas.openxmlformats.org/drawingml/2006/main" name="PwC">
  <a:themeElements>
    <a:clrScheme name="PwC Colors">
      <a:dk1>
        <a:srgbClr val="000000"/>
      </a:dk1>
      <a:lt1>
        <a:srgbClr val="FFFFFF"/>
      </a:lt1>
      <a:dk2>
        <a:srgbClr val="7D7D7D"/>
      </a:dk2>
      <a:lt2>
        <a:srgbClr val="DEDEDE"/>
      </a:lt2>
      <a:accent1>
        <a:srgbClr val="D04A02"/>
      </a:accent1>
      <a:accent2>
        <a:srgbClr val="FFB600"/>
      </a:accent2>
      <a:accent3>
        <a:srgbClr val="E0301E"/>
      </a:accent3>
      <a:accent4>
        <a:srgbClr val="EB8C00"/>
      </a:accent4>
      <a:accent5>
        <a:srgbClr val="DB536A"/>
      </a:accent5>
      <a:accent6>
        <a:srgbClr val="464646"/>
      </a:accent6>
      <a:hlink>
        <a:srgbClr val="D04A02"/>
      </a:hlink>
      <a:folHlink>
        <a:srgbClr val="DB536A"/>
      </a:folHlink>
    </a:clrScheme>
    <a:fontScheme name="PwC Fonts">
      <a:majorFont>
        <a:latin typeface="Georgia"/>
        <a:ea typeface=""/>
        <a:cs typeface=""/>
      </a:majorFont>
      <a:minorFont>
        <a:latin typeface="Arial"/>
        <a:ea typeface=""/>
        <a:cs typeface=""/>
      </a:minorFont>
    </a:fontScheme>
    <a:fmtScheme name="PwC Effects">
      <a:fillStyleLst>
        <a:solidFill>
          <a:schemeClr val="phClr"/>
        </a:solidFill>
        <a:solidFill>
          <a:schemeClr val="phClr"/>
        </a:solidFill>
        <a:solidFill>
          <a:schemeClr val="phClr"/>
        </a:solidFill>
      </a:fillStyleLst>
      <a:lnStyleLst>
        <a:ln w="12700" cap="sq" cmpd="sng" algn="ctr">
          <a:solidFill>
            <a:schemeClr val="phClr"/>
          </a:solidFill>
          <a:prstDash val="solid"/>
        </a:ln>
        <a:ln w="12700" cap="sq" cmpd="sng" algn="ctr">
          <a:solidFill>
            <a:schemeClr val="phClr"/>
          </a:solidFill>
          <a:prstDash val="solid"/>
        </a:ln>
        <a:ln w="12700" cap="sq" cmpd="sng" algn="ctr">
          <a:solidFill>
            <a:schemeClr val="phClr"/>
          </a:solidFill>
          <a:prstDash val="solid"/>
        </a:ln>
      </a:lnStyleLst>
      <a:effectStyleLst>
        <a:effectStyle>
          <a:effectLst/>
        </a:effectStyle>
        <a:effectStyle>
          <a:effectLst/>
        </a:effectStyle>
        <a:effectStyle>
          <a:effectLst>
            <a:outerShdw blurRad="127000" dist="63500" dir="2700000" algn="br" rotWithShape="0">
              <a:srgbClr val="000000">
                <a:alpha val="25000"/>
              </a:srgbClr>
            </a:outerShdw>
          </a:effectLst>
        </a:effectStyle>
      </a:effectStyleLst>
      <a:bgFillStyleLst>
        <a:solidFill>
          <a:schemeClr val="phClr"/>
        </a:solidFill>
        <a:solidFill>
          <a:schemeClr val="phClr"/>
        </a:solidFill>
        <a:solidFill>
          <a:schemeClr val="phClr"/>
        </a:solidFill>
      </a:bgFillStyleLst>
    </a:fmtScheme>
  </a:themeElements>
  <a:objectDefaults>
    <a:spDef>
      <a:spPr>
        <a:ln>
          <a:noFill/>
        </a:ln>
      </a:spPr>
      <a:bodyPr/>
      <a:lstStyle>
        <a:defPPr algn="ctr">
          <a:lnSpc>
            <a:spcPct val="100000"/>
          </a:lnSpc>
          <a:defRPr sz="1600"/>
        </a:defPPr>
      </a:lstStyle>
      <a:style>
        <a:lnRef idx="0">
          <a:schemeClr val="accent1"/>
        </a:lnRef>
        <a:fillRef idx="1">
          <a:schemeClr val="accent1"/>
        </a:fillRef>
        <a:effectRef idx="0">
          <a:schemeClr val="dk1"/>
        </a:effectRef>
        <a:fontRef idx="minor">
          <a:schemeClr val="lt1"/>
        </a:fontRef>
      </a:style>
    </a:spDef>
    <a:lnDef>
      <a:spPr>
        <a:ln w="12700" cap="sq"/>
      </a:spPr>
      <a:bodyPr/>
      <a:lstStyle/>
      <a:style>
        <a:lnRef idx="1">
          <a:schemeClr val="accent1"/>
        </a:lnRef>
        <a:fillRef idx="0">
          <a:schemeClr val="accent1"/>
        </a:fillRef>
        <a:effectRef idx="0">
          <a:schemeClr val="dk1"/>
        </a:effectRef>
        <a:fontRef idx="minor">
          <a:schemeClr val="lt1"/>
        </a:fontRef>
      </a:style>
    </a:lnDef>
    <a:txDef>
      <a:spPr>
        <a:noFill/>
      </a:spPr>
      <a:bodyPr wrap="square" lIns="0" tIns="0" rIns="0" bIns="0" rtlCol="0"/>
      <a:lstStyle>
        <a:defPPr marL="182880" indent="-182880">
          <a:lnSpc>
            <a:spcPct val="100000"/>
          </a:lnSpc>
          <a:spcAft>
            <a:spcPts val="600"/>
          </a:spcAft>
          <a:buSzPct val="100000"/>
          <a:buFont typeface="Arial"/>
          <a:buChar char="•"/>
          <a:defRPr sz="1600"/>
        </a:defPPr>
      </a:lstStyle>
    </a:txDef>
  </a:objectDefaults>
  <a:extraClrSchemeLst/>
  <a:custClrLst>
    <a:custClr name="Dark Orange 2">
      <a:srgbClr val="571F01"/>
    </a:custClr>
    <a:custClr name="Dark Orange 1">
      <a:srgbClr val="933401"/>
    </a:custClr>
    <a:custClr name="Primary Orange">
      <a:srgbClr val="D04A02"/>
    </a:custClr>
    <a:custClr name="Light Orange 1">
      <a:srgbClr val="FD6412"/>
    </a:custClr>
    <a:custClr name="Light Orange 2">
      <a:srgbClr val="FEB791"/>
    </a:custClr>
    <a:custClr name="Dark Tangerine 2">
      <a:srgbClr val="714300"/>
    </a:custClr>
    <a:custClr name="Dark Tangerine 1">
      <a:srgbClr val="AE6800"/>
    </a:custClr>
    <a:custClr name="Primary Tangerine">
      <a:srgbClr val="EB8C00"/>
    </a:custClr>
    <a:custClr name="Light Tangerine 1">
      <a:srgbClr val="FFA929"/>
    </a:custClr>
    <a:custClr name="Light Tangerine 2">
      <a:srgbClr val="FFDCA9"/>
    </a:custClr>
    <a:custClr name="Dark Yellow 2">
      <a:srgbClr val="855F00"/>
    </a:custClr>
    <a:custClr name="Dark Yellow 1">
      <a:srgbClr val="C28A00"/>
    </a:custClr>
    <a:custClr name="Primary Yellow">
      <a:srgbClr val="FFB600"/>
    </a:custClr>
    <a:custClr name="Light Yellow 1">
      <a:srgbClr val="FFC83D"/>
    </a:custClr>
    <a:custClr name="Light Yellow 2">
      <a:srgbClr val="FFECBD"/>
    </a:custClr>
    <a:custClr name="Dark Rose 2">
      <a:srgbClr val="6E2A35"/>
    </a:custClr>
    <a:custClr name="Dark Rose 1">
      <a:srgbClr val="A43E50"/>
    </a:custClr>
    <a:custClr name="Primary Rose">
      <a:srgbClr val="DB536A"/>
    </a:custClr>
    <a:custClr name="Light Rose 1">
      <a:srgbClr val="E27588"/>
    </a:custClr>
    <a:custClr name="Light Rose 2">
      <a:srgbClr val="F1BAC3"/>
    </a:custClr>
    <a:custClr name="Dark Red 2">
      <a:srgbClr val="741910"/>
    </a:custClr>
    <a:custClr name="Dark Red 1">
      <a:srgbClr val="AA2417"/>
    </a:custClr>
    <a:custClr name="Primary Red">
      <a:srgbClr val="E0301E"/>
    </a:custClr>
    <a:custClr name="Light Red 1">
      <a:srgbClr val="E86153"/>
    </a:custClr>
    <a:custClr name="Light Red 2">
      <a:srgbClr val="F7C8C4"/>
    </a:custClr>
    <a:custClr name="Black">
      <a:srgbClr val="000000"/>
    </a:custClr>
    <a:custClr name="Dark Grey">
      <a:srgbClr val="2D2D2D"/>
    </a:custClr>
    <a:custClr name="Medium Grey">
      <a:srgbClr val="464646"/>
    </a:custClr>
    <a:custClr name="Grey">
      <a:srgbClr val="7D7D7D"/>
    </a:custClr>
    <a:custClr name="Light Grey">
      <a:srgbClr val="DEDEDE"/>
    </a:custClr>
    <a:custClr name="Dark Purple 2">
      <a:srgbClr val="4B06B2"/>
    </a:custClr>
    <a:custClr name="Dark Purple 1">
      <a:srgbClr val="6A1CE2"/>
    </a:custClr>
    <a:custClr name="Secondary Purple">
      <a:srgbClr val="9013FE"/>
    </a:custClr>
    <a:custClr name="Light Purple 1">
      <a:srgbClr val="B15AFE"/>
    </a:custClr>
    <a:custClr name="Light Purple 2">
      <a:srgbClr val="DEB8FF"/>
    </a:custClr>
    <a:custClr name="Dark Blue 2">
      <a:srgbClr val="003DAB"/>
    </a:custClr>
    <a:custClr name="Dark Blue 1">
      <a:srgbClr val="0060D7"/>
    </a:custClr>
    <a:custClr name="Secondary Blue">
      <a:srgbClr val="0089EB"/>
    </a:custClr>
    <a:custClr name="Light Blue 1">
      <a:srgbClr val="4DACF1"/>
    </a:custClr>
    <a:custClr name="Light Blue 2">
      <a:srgbClr val="B3DCF9"/>
    </a:custClr>
    <a:custClr name="Dark Green 2">
      <a:srgbClr val="175C2C"/>
    </a:custClr>
    <a:custClr name="Dark Green 1">
      <a:srgbClr val="2C8646"/>
    </a:custClr>
    <a:custClr name="Secondary Green">
      <a:srgbClr val="4EB523"/>
    </a:custClr>
    <a:custClr name="Light Green 1">
      <a:srgbClr val="86DB4F"/>
    </a:custClr>
    <a:custClr name="Light Green 2">
      <a:srgbClr val="C4FC9F"/>
    </a:custClr>
    <a:custClr name="Status Red">
      <a:srgbClr val="E0301E"/>
    </a:custClr>
    <a:custClr name="Status Yellow">
      <a:srgbClr val="FFB600"/>
    </a:custClr>
    <a:custClr name="Status Green">
      <a:srgbClr val="175C2C"/>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7F3D1589944B90553ACEA3976663" ma:contentTypeVersion="15" ma:contentTypeDescription="Create a new document." ma:contentTypeScope="" ma:versionID="6f5a9c38107a468910586e54a44bf668">
  <xsd:schema xmlns:xsd="http://www.w3.org/2001/XMLSchema" xmlns:xs="http://www.w3.org/2001/XMLSchema" xmlns:p="http://schemas.microsoft.com/office/2006/metadata/properties" xmlns:ns2="d4c41ca5-56e0-486b-8028-8e1cdea398f5" xmlns:ns3="51cb120f-d312-4c6b-a4cc-bcc7f473426d" targetNamespace="http://schemas.microsoft.com/office/2006/metadata/properties" ma:root="true" ma:fieldsID="319bd485ab46f162b11c7c7cd04d0b0e" ns2:_="" ns3:_="">
    <xsd:import namespace="d4c41ca5-56e0-486b-8028-8e1cdea398f5"/>
    <xsd:import namespace="51cb120f-d312-4c6b-a4cc-bcc7f473426d"/>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SearchProperties" minOccurs="0"/>
                <xsd:element ref="ns2:MediaServiceDateTake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4c41ca5-56e0-486b-8028-8e1cdea398f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47bde53e-b0a2-4e98-8550-8a152603f3a2"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1cb120f-d312-4c6b-a4cc-bcc7f473426d"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f52b72c0-8bf2-4414-88c4-a88c88bd1edf}" ma:internalName="TaxCatchAll" ma:showField="CatchAllData" ma:web="51cb120f-d312-4c6b-a4cc-bcc7f473426d">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4c41ca5-56e0-486b-8028-8e1cdea398f5">
      <Terms xmlns="http://schemas.microsoft.com/office/infopath/2007/PartnerControls"/>
    </lcf76f155ced4ddcb4097134ff3c332f>
    <TaxCatchAll xmlns="51cb120f-d312-4c6b-a4cc-bcc7f473426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2FB682-995C-4588-A10F-D8F8794045DC}"/>
</file>

<file path=customXml/itemProps2.xml><?xml version="1.0" encoding="utf-8"?>
<ds:datastoreItem xmlns:ds="http://schemas.openxmlformats.org/officeDocument/2006/customXml" ds:itemID="{4BB35BDF-27BC-4FBB-984A-8BAB7689248A}">
  <ds:schemaRefs>
    <ds:schemaRef ds:uri="51cb120f-d312-4c6b-a4cc-bcc7f473426d"/>
    <ds:schemaRef ds:uri="http://purl.org/dc/terms/"/>
    <ds:schemaRef ds:uri="http://schemas.openxmlformats.org/package/2006/metadata/core-properties"/>
    <ds:schemaRef ds:uri="http://schemas.microsoft.com/office/2006/documentManagement/types"/>
    <ds:schemaRef ds:uri="http://purl.org/dc/elements/1.1/"/>
    <ds:schemaRef ds:uri="http://www.w3.org/XML/1998/namespace"/>
    <ds:schemaRef ds:uri="http://purl.org/dc/dcmitype/"/>
    <ds:schemaRef ds:uri="http://schemas.microsoft.com/office/infopath/2007/PartnerControls"/>
    <ds:schemaRef ds:uri="e2c4cda6-785d-47ce-9885-f4b56b8398c9"/>
    <ds:schemaRef ds:uri="http://schemas.microsoft.com/office/2006/metadata/properties"/>
  </ds:schemaRefs>
</ds:datastoreItem>
</file>

<file path=customXml/itemProps3.xml><?xml version="1.0" encoding="utf-8"?>
<ds:datastoreItem xmlns:ds="http://schemas.openxmlformats.org/officeDocument/2006/customXml" ds:itemID="{53B42E8E-E3C8-41CE-9ACE-424ECCC8DA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PwC_16x9_PowerPoint_Template_2024 (1)</Template>
  <TotalTime>0</TotalTime>
  <Words>5126</Words>
  <Application>Microsoft Office PowerPoint</Application>
  <PresentationFormat>Widescreen</PresentationFormat>
  <Paragraphs>766</Paragraphs>
  <Slides>39</Slides>
  <Notes>37</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39</vt:i4>
      </vt:variant>
    </vt:vector>
  </HeadingPairs>
  <TitlesOfParts>
    <vt:vector size="46" baseType="lpstr">
      <vt:lpstr>Arial</vt:lpstr>
      <vt:lpstr>Calibri</vt:lpstr>
      <vt:lpstr>Georgia</vt:lpstr>
      <vt:lpstr>Symbol</vt:lpstr>
      <vt:lpstr>Times New Roman</vt:lpstr>
      <vt:lpstr>PwC</vt:lpstr>
      <vt:lpstr>think-cell Slide</vt:lpstr>
      <vt:lpstr>PowerPoint Presentation</vt:lpstr>
      <vt:lpstr>Mērķi</vt:lpstr>
      <vt:lpstr>Satura rādītājs</vt:lpstr>
      <vt:lpstr>Ievaddiskusija ar apmācības dalībniekiem par civilās aizsardzības sistēmu Latvijā</vt:lpstr>
      <vt:lpstr>3.1. Valsts civilās aizsardzības sistēmas loma nacionālās drošības sistēmā</vt:lpstr>
      <vt:lpstr>Nacionālā drošības sistēma</vt:lpstr>
      <vt:lpstr>Nacionālās drošības sistēmas uzdevumi</vt:lpstr>
      <vt:lpstr>Civilās aizsardzības sistēma nacionālās drošības kontekstā</vt:lpstr>
      <vt:lpstr>Katastrofu medicīnas sistēma civilās aizsardzības un nacionālās drošības sistēmu kontekstā</vt:lpstr>
      <vt:lpstr>Valsts enerģētiskās krīzes centra uzdevumi un sastāvs</vt:lpstr>
      <vt:lpstr>PowerPoint Presentation</vt:lpstr>
      <vt:lpstr>Civilās aizsardzības normatīvo aktu pakļautības sistēmas skaidrojums</vt:lpstr>
      <vt:lpstr>Civilās aizsardzības normatīvo aktu pakļautības sistēmas skaidrojums</vt:lpstr>
      <vt:lpstr>Civilās aizsardzības normatīvo aktu pakļautības sistēmas skaidrojums</vt:lpstr>
      <vt:lpstr>Civilās aizsardzības normatīvo aktu pakļautības sistēmas skaidrojums</vt:lpstr>
      <vt:lpstr>Civilās aizsardzības un katastrofas pārvaldīšanas likums</vt:lpstr>
      <vt:lpstr>Diskusija ar apmācības dalībniekiem par normatīvajiem aktiem, kas attiecināmi uz viņu darba pienākumiem </vt:lpstr>
      <vt:lpstr>PowerPoint Presentation</vt:lpstr>
      <vt:lpstr>Katastrofu pārvaldīšanas 3 līmeņu civilās aizsardzības plāni</vt:lpstr>
      <vt:lpstr>Valsts civilās aizsardzības plāns</vt:lpstr>
      <vt:lpstr>Valsts civilās aizsardzības plāna izstrādes process</vt:lpstr>
      <vt:lpstr>PowerPoint Presentation</vt:lpstr>
      <vt:lpstr>Katastrofas pārvaldīšanas pasākumu kopums, kuri tiek veikti, lai nodrošinātu civilās aizsardzības uzdevumu izpildi</vt:lpstr>
      <vt:lpstr>Vadības struktūra civilās aizsardzības sistēmā</vt:lpstr>
      <vt:lpstr>Civilās aizsardzības un katastrofu pārvaldīšanas sistēmas atbildīgās institūcijas</vt:lpstr>
      <vt:lpstr>Civilās aizsardzības sistēmas organizācijas pamatā –  teritoriju sadarbības princips</vt:lpstr>
      <vt:lpstr>Civilās aizsardzības koordinācijas platformas</vt:lpstr>
      <vt:lpstr>Civilās aizsardzības operacionālās vadības centra uzdevumi</vt:lpstr>
      <vt:lpstr>PowerPoint Presentation</vt:lpstr>
      <vt:lpstr>Civilās aizsardzības sistēmas finansēšana</vt:lpstr>
      <vt:lpstr>PowerPoint Presentation</vt:lpstr>
      <vt:lpstr>Ārkārtējā situācija (ĀS)</vt:lpstr>
      <vt:lpstr>Izsludinot ārkārtējo situāciju, Ministru kabinetam ir tiesības noteikt:</vt:lpstr>
      <vt:lpstr>Izņēmuma stāvoklis (IS)</vt:lpstr>
      <vt:lpstr>Atkarībā no valsts apdraudējuma veida, intensitātes un rakstura Ministru kabinets var noteikt:  (1/2)</vt:lpstr>
      <vt:lpstr>Atkarībā no valsts apdraudējuma veida, intensitātes un rakstura Ministru kabinets var noteikt:  (2/2)</vt:lpstr>
      <vt:lpstr>Noslēgumā</vt:lpstr>
      <vt:lpstr>Izmantotie avoti (1/2)</vt:lpstr>
      <vt:lpstr>Izmantotie avoti (2/2)</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
  <cp:revision>2</cp:revision>
  <dcterms:created xsi:type="dcterms:W3CDTF">2024-05-09T17:35:29Z</dcterms:created>
  <dcterms:modified xsi:type="dcterms:W3CDTF">2024-06-04T12:07:08Z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0x0101009EFF7F3D1589944B90553ACEA3976663</vt:lpwstr>
  </property>
  <property fmtid="{D5CDD505-2E9C-101B-9397-08002B2CF9AE}" pid="3" name="MediaServiceImageTags">
    <vt:lpwstr/>
  </property>
</Properties>
</file>