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60" r:id="rId4"/>
    <p:sldId id="258" r:id="rId5"/>
    <p:sldId id="290" r:id="rId6"/>
    <p:sldId id="291" r:id="rId7"/>
    <p:sldId id="262" r:id="rId8"/>
    <p:sldId id="263" r:id="rId9"/>
    <p:sldId id="264" r:id="rId10"/>
    <p:sldId id="265" r:id="rId11"/>
    <p:sldId id="266" r:id="rId12"/>
    <p:sldId id="292" r:id="rId13"/>
    <p:sldId id="293" r:id="rId14"/>
    <p:sldId id="294" r:id="rId15"/>
    <p:sldId id="295" r:id="rId16"/>
    <p:sldId id="296" r:id="rId17"/>
    <p:sldId id="297" r:id="rId18"/>
    <p:sldId id="301" r:id="rId19"/>
    <p:sldId id="302" r:id="rId20"/>
    <p:sldId id="303" r:id="rId21"/>
    <p:sldId id="305" r:id="rId22"/>
    <p:sldId id="304" r:id="rId23"/>
    <p:sldId id="298" r:id="rId24"/>
    <p:sldId id="307" r:id="rId25"/>
    <p:sldId id="280" r:id="rId26"/>
    <p:sldId id="281" r:id="rId27"/>
    <p:sldId id="282" r:id="rId28"/>
    <p:sldId id="300" r:id="rId29"/>
    <p:sldId id="299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pen Sans Bold" panose="020B0604020202020204" charset="0"/>
      <p:regular r:id="rId39"/>
    </p:embeddedFont>
    <p:embeddedFont>
      <p:font typeface="Open Sans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78541"/>
    <a:srgbClr val="8F161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0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301E9-9716-47A4-977A-98CE8E932990}" type="datetimeFigureOut">
              <a:rPr lang="lv-LV" smtClean="0"/>
              <a:t>30.10.2024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F07BF-471A-48C1-B882-6E228D60F9E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95415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07BF-471A-48C1-B882-6E228D60F9E3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3036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F07BF-471A-48C1-B882-6E228D60F9E3}" type="slidenum">
              <a:rPr lang="lv-LV" smtClean="0"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4969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.svg"/><Relationship Id="rId9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66" t="-11143" b="-111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6099" y="542442"/>
            <a:ext cx="2713303" cy="2713303"/>
          </a:xfrm>
          <a:custGeom>
            <a:avLst/>
            <a:gdLst/>
            <a:ahLst/>
            <a:cxnLst/>
            <a:rect l="l" t="t" r="r" b="b"/>
            <a:pathLst>
              <a:path w="2713303" h="2713303">
                <a:moveTo>
                  <a:pt x="0" y="0"/>
                </a:moveTo>
                <a:lnTo>
                  <a:pt x="2713303" y="0"/>
                </a:lnTo>
                <a:lnTo>
                  <a:pt x="2713303" y="2713303"/>
                </a:lnTo>
                <a:lnTo>
                  <a:pt x="0" y="2713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9545" y="370992"/>
            <a:ext cx="10458765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3"/>
              </a:lnSpc>
              <a:spcBef>
                <a:spcPct val="0"/>
              </a:spcBef>
            </a:pPr>
            <a:r>
              <a:rPr lang="en-US" sz="8795" dirty="0" err="1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Ugunsdrošības</a:t>
            </a:r>
            <a:r>
              <a:rPr lang="en-US" sz="8795" dirty="0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 un </a:t>
            </a:r>
            <a:r>
              <a:rPr lang="en-US" sz="8795" dirty="0" err="1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civilās</a:t>
            </a:r>
            <a:r>
              <a:rPr lang="en-US" sz="8795" dirty="0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 </a:t>
            </a:r>
            <a:r>
              <a:rPr lang="en-US" sz="8795" dirty="0" err="1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aizsardzības</a:t>
            </a:r>
            <a:r>
              <a:rPr lang="en-US" sz="8795" dirty="0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 </a:t>
            </a:r>
            <a:r>
              <a:rPr lang="en-US" sz="8795" dirty="0" err="1">
                <a:solidFill>
                  <a:srgbClr val="221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Bold"/>
              </a:rPr>
              <a:t>koledža</a:t>
            </a:r>
            <a:endParaRPr lang="en-US" sz="8795" dirty="0">
              <a:solidFill>
                <a:srgbClr val="221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52175" y="2400300"/>
            <a:ext cx="9564151" cy="628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2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Praktisko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nodarbību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kadeti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mācās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veikt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vadīt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ugunsgrēku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dzēšanas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glābšanas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darbus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: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ķīmisko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avāriju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gadījumā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nelaimes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gadījumā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uz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ūdens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sagruvumos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ceļu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satiksmes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negadījumos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. </a:t>
            </a: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93855" y="3075382"/>
            <a:ext cx="797047" cy="604168"/>
            <a:chOff x="0" y="0"/>
            <a:chExt cx="1072285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Attēls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/>
          <a:stretch/>
        </p:blipFill>
        <p:spPr>
          <a:xfrm>
            <a:off x="11313267" y="419100"/>
            <a:ext cx="6634003" cy="9067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614428" y="6049773"/>
            <a:ext cx="5217598" cy="3830053"/>
          </a:xfrm>
          <a:custGeom>
            <a:avLst/>
            <a:gdLst/>
            <a:ahLst/>
            <a:cxnLst/>
            <a:rect l="l" t="t" r="r" b="b"/>
            <a:pathLst>
              <a:path w="3796105" h="2540472">
                <a:moveTo>
                  <a:pt x="0" y="0"/>
                </a:moveTo>
                <a:lnTo>
                  <a:pt x="3796105" y="0"/>
                </a:lnTo>
                <a:lnTo>
                  <a:pt x="3796105" y="2540471"/>
                </a:lnTo>
                <a:lnTo>
                  <a:pt x="0" y="2540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10" t="-2104" b="-2104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6" name="Freeform 6"/>
          <p:cNvSpPr/>
          <p:nvPr/>
        </p:nvSpPr>
        <p:spPr>
          <a:xfrm>
            <a:off x="9988177" y="6049773"/>
            <a:ext cx="5737366" cy="3850333"/>
          </a:xfrm>
          <a:custGeom>
            <a:avLst/>
            <a:gdLst/>
            <a:ahLst/>
            <a:cxnLst/>
            <a:rect l="l" t="t" r="r" b="b"/>
            <a:pathLst>
              <a:path w="3796105" h="2522517">
                <a:moveTo>
                  <a:pt x="0" y="0"/>
                </a:moveTo>
                <a:lnTo>
                  <a:pt x="3796105" y="0"/>
                </a:lnTo>
                <a:lnTo>
                  <a:pt x="3796105" y="2522517"/>
                </a:lnTo>
                <a:lnTo>
                  <a:pt x="0" y="2522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8" t="-1969" r="-159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pic>
        <p:nvPicPr>
          <p:cNvPr id="2" name="Attēls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-321" r="15424" b="321"/>
          <a:stretch/>
        </p:blipFill>
        <p:spPr>
          <a:xfrm rot="5400000">
            <a:off x="7054667" y="1983097"/>
            <a:ext cx="4010645" cy="45461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TextBox 8"/>
          <p:cNvSpPr txBox="1"/>
          <p:nvPr/>
        </p:nvSpPr>
        <p:spPr>
          <a:xfrm>
            <a:off x="-1400065" y="571500"/>
            <a:ext cx="8848181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dirty="0">
                <a:solidFill>
                  <a:srgbClr val="8F1616"/>
                </a:solidFill>
                <a:latin typeface="Open Sans Bold"/>
              </a:rPr>
              <a:t>STUDĒJOT</a:t>
            </a:r>
          </a:p>
        </p:txBody>
      </p:sp>
      <p:grpSp>
        <p:nvGrpSpPr>
          <p:cNvPr id="13" name="Group 9"/>
          <p:cNvGrpSpPr/>
          <p:nvPr/>
        </p:nvGrpSpPr>
        <p:grpSpPr>
          <a:xfrm>
            <a:off x="5434079" y="659394"/>
            <a:ext cx="1336593" cy="1013148"/>
            <a:chOff x="0" y="0"/>
            <a:chExt cx="1072285" cy="812800"/>
          </a:xfrm>
        </p:grpSpPr>
        <p:sp>
          <p:nvSpPr>
            <p:cNvPr id="14" name="Freeform 10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5" name="TextBox 11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3"/>
          <p:cNvSpPr txBox="1"/>
          <p:nvPr/>
        </p:nvSpPr>
        <p:spPr>
          <a:xfrm>
            <a:off x="7291508" y="519759"/>
            <a:ext cx="9382407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26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Piedalās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ugunsgrēku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dzēšanā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glābšanas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darbos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.</a:t>
            </a:r>
          </a:p>
          <a:p>
            <a:pPr>
              <a:lnSpc>
                <a:spcPts val="4826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826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826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0" t="20686" r="7632" b="15781"/>
          <a:stretch/>
        </p:blipFill>
        <p:spPr>
          <a:xfrm>
            <a:off x="12896752" y="2250832"/>
            <a:ext cx="4547540" cy="40834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Attēls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7" b="13257"/>
          <a:stretch/>
        </p:blipFill>
        <p:spPr>
          <a:xfrm>
            <a:off x="710353" y="2246419"/>
            <a:ext cx="4278541" cy="419248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2" b="-930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52942" y="3121182"/>
            <a:ext cx="11382117" cy="383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17"/>
              </a:lnSpc>
              <a:spcBef>
                <a:spcPct val="0"/>
              </a:spcBef>
            </a:pPr>
            <a:r>
              <a:rPr lang="en-US" sz="11012">
                <a:solidFill>
                  <a:srgbClr val="FFFFFF"/>
                </a:solidFill>
                <a:latin typeface="Open Sans Bold"/>
              </a:rPr>
              <a:t>STUDENTU IKDIENA</a:t>
            </a:r>
          </a:p>
        </p:txBody>
      </p:sp>
    </p:spTree>
    <p:extLst>
      <p:ext uri="{BB962C8B-B14F-4D97-AF65-F5344CB8AC3E}">
        <p14:creationId xmlns:p14="http://schemas.microsoft.com/office/powerpoint/2010/main" val="18010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116056" y="0"/>
            <a:ext cx="4359510" cy="2997525"/>
          </a:xfrm>
          <a:custGeom>
            <a:avLst/>
            <a:gdLst/>
            <a:ahLst/>
            <a:cxnLst/>
            <a:rect l="l" t="t" r="r" b="b"/>
            <a:pathLst>
              <a:path w="4359510" h="2997525">
                <a:moveTo>
                  <a:pt x="0" y="0"/>
                </a:moveTo>
                <a:lnTo>
                  <a:pt x="4359511" y="0"/>
                </a:lnTo>
                <a:lnTo>
                  <a:pt x="4359511" y="2997525"/>
                </a:lnTo>
                <a:lnTo>
                  <a:pt x="0" y="2997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817" b="-1820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40589" y="0"/>
            <a:ext cx="4847411" cy="2997525"/>
          </a:xfrm>
          <a:custGeom>
            <a:avLst/>
            <a:gdLst/>
            <a:ahLst/>
            <a:cxnLst/>
            <a:rect l="l" t="t" r="r" b="b"/>
            <a:pathLst>
              <a:path w="4847411" h="2997525">
                <a:moveTo>
                  <a:pt x="0" y="0"/>
                </a:moveTo>
                <a:lnTo>
                  <a:pt x="4847411" y="0"/>
                </a:lnTo>
                <a:lnTo>
                  <a:pt x="4847411" y="2997525"/>
                </a:lnTo>
                <a:lnTo>
                  <a:pt x="0" y="29975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11" b="-7223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659261" y="3298507"/>
            <a:ext cx="5287486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Radošu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apsveikumu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veidošana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182600" y="5114656"/>
            <a:ext cx="2296120" cy="57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112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diena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13017" y="4984724"/>
            <a:ext cx="4849317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Viesošanās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dzīvnieku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patversmē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58209" y="3334635"/>
            <a:ext cx="612279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Piedalīšanās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svinīgajā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Valsts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svētku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parādē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58209" y="5047074"/>
            <a:ext cx="5934542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Starpkoledžu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sadraudzības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pasākumi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182600" y="3314024"/>
            <a:ext cx="4479297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Piedalīšanās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karjeras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dienās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24" name="Attēls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7"/>
          <a:stretch/>
        </p:blipFill>
        <p:spPr>
          <a:xfrm>
            <a:off x="10614345" y="6854612"/>
            <a:ext cx="3880096" cy="3508924"/>
          </a:xfrm>
          <a:prstGeom prst="rect">
            <a:avLst/>
          </a:prstGeom>
        </p:spPr>
      </p:pic>
      <p:pic>
        <p:nvPicPr>
          <p:cNvPr id="26" name="Attēls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r="14772"/>
          <a:stretch/>
        </p:blipFill>
        <p:spPr>
          <a:xfrm rot="5400000">
            <a:off x="550870" y="-688758"/>
            <a:ext cx="3104238" cy="4268327"/>
          </a:xfrm>
          <a:prstGeom prst="rect">
            <a:avLst/>
          </a:prstGeom>
        </p:spPr>
      </p:pic>
      <p:pic>
        <p:nvPicPr>
          <p:cNvPr id="30" name="Attēls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b="12500"/>
          <a:stretch/>
        </p:blipFill>
        <p:spPr>
          <a:xfrm>
            <a:off x="-180263" y="6855304"/>
            <a:ext cx="3899649" cy="3466355"/>
          </a:xfrm>
          <a:prstGeom prst="rect">
            <a:avLst/>
          </a:prstGeom>
        </p:spPr>
      </p:pic>
      <p:pic>
        <p:nvPicPr>
          <p:cNvPr id="23" name="Attēls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35985"/>
          <a:stretch/>
        </p:blipFill>
        <p:spPr>
          <a:xfrm>
            <a:off x="7264494" y="6858984"/>
            <a:ext cx="3761196" cy="3596278"/>
          </a:xfrm>
          <a:prstGeom prst="rect">
            <a:avLst/>
          </a:prstGeom>
        </p:spPr>
      </p:pic>
      <p:pic>
        <p:nvPicPr>
          <p:cNvPr id="29" name="Attēls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/>
          <a:stretch/>
        </p:blipFill>
        <p:spPr>
          <a:xfrm>
            <a:off x="14475703" y="6859243"/>
            <a:ext cx="3878262" cy="3427757"/>
          </a:xfrm>
          <a:prstGeom prst="rect">
            <a:avLst/>
          </a:prstGeom>
        </p:spPr>
      </p:pic>
      <p:grpSp>
        <p:nvGrpSpPr>
          <p:cNvPr id="37" name="Group 13"/>
          <p:cNvGrpSpPr/>
          <p:nvPr/>
        </p:nvGrpSpPr>
        <p:grpSpPr>
          <a:xfrm>
            <a:off x="311753" y="3498562"/>
            <a:ext cx="523999" cy="425738"/>
            <a:chOff x="0" y="0"/>
            <a:chExt cx="1072285" cy="812800"/>
          </a:xfrm>
        </p:grpSpPr>
        <p:sp>
          <p:nvSpPr>
            <p:cNvPr id="38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39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13"/>
          <p:cNvGrpSpPr/>
          <p:nvPr/>
        </p:nvGrpSpPr>
        <p:grpSpPr>
          <a:xfrm>
            <a:off x="286928" y="5221090"/>
            <a:ext cx="523999" cy="425738"/>
            <a:chOff x="0" y="0"/>
            <a:chExt cx="1072285" cy="812800"/>
          </a:xfrm>
        </p:grpSpPr>
        <p:sp>
          <p:nvSpPr>
            <p:cNvPr id="41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2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3" name="Group 13"/>
          <p:cNvGrpSpPr/>
          <p:nvPr/>
        </p:nvGrpSpPr>
        <p:grpSpPr>
          <a:xfrm>
            <a:off x="6954055" y="3488583"/>
            <a:ext cx="523999" cy="425738"/>
            <a:chOff x="0" y="0"/>
            <a:chExt cx="1072285" cy="812800"/>
          </a:xfrm>
        </p:grpSpPr>
        <p:sp>
          <p:nvSpPr>
            <p:cNvPr id="44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5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6" name="Group 13"/>
          <p:cNvGrpSpPr/>
          <p:nvPr/>
        </p:nvGrpSpPr>
        <p:grpSpPr>
          <a:xfrm>
            <a:off x="6997498" y="5114656"/>
            <a:ext cx="523999" cy="425738"/>
            <a:chOff x="0" y="0"/>
            <a:chExt cx="1072285" cy="812800"/>
          </a:xfrm>
        </p:grpSpPr>
        <p:sp>
          <p:nvSpPr>
            <p:cNvPr id="47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8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9" name="Group 13"/>
          <p:cNvGrpSpPr/>
          <p:nvPr/>
        </p:nvGrpSpPr>
        <p:grpSpPr>
          <a:xfrm>
            <a:off x="12540674" y="3433909"/>
            <a:ext cx="523999" cy="425738"/>
            <a:chOff x="0" y="0"/>
            <a:chExt cx="1072285" cy="812800"/>
          </a:xfrm>
        </p:grpSpPr>
        <p:sp>
          <p:nvSpPr>
            <p:cNvPr id="50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51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2" name="Group 13"/>
          <p:cNvGrpSpPr/>
          <p:nvPr/>
        </p:nvGrpSpPr>
        <p:grpSpPr>
          <a:xfrm>
            <a:off x="12515849" y="5255209"/>
            <a:ext cx="523999" cy="425738"/>
            <a:chOff x="0" y="0"/>
            <a:chExt cx="1072285" cy="812800"/>
          </a:xfrm>
        </p:grpSpPr>
        <p:sp>
          <p:nvSpPr>
            <p:cNvPr id="53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54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Attēls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03" y="-250626"/>
            <a:ext cx="4880153" cy="3253435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5" b="10980"/>
          <a:stretch/>
        </p:blipFill>
        <p:spPr>
          <a:xfrm>
            <a:off x="3719386" y="6854612"/>
            <a:ext cx="3951143" cy="3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06776" y="-38143"/>
            <a:ext cx="3875859" cy="4020016"/>
          </a:xfrm>
          <a:custGeom>
            <a:avLst/>
            <a:gdLst/>
            <a:ahLst/>
            <a:cxnLst/>
            <a:rect l="l" t="t" r="r" b="b"/>
            <a:pathLst>
              <a:path w="4263095" h="4067175">
                <a:moveTo>
                  <a:pt x="0" y="0"/>
                </a:moveTo>
                <a:lnTo>
                  <a:pt x="4263094" y="0"/>
                </a:lnTo>
                <a:lnTo>
                  <a:pt x="4263094" y="4067175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634" b="-652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1228" y="-113665"/>
            <a:ext cx="4162470" cy="4116286"/>
          </a:xfrm>
          <a:custGeom>
            <a:avLst/>
            <a:gdLst/>
            <a:ahLst/>
            <a:cxnLst/>
            <a:rect l="l" t="t" r="r" b="b"/>
            <a:pathLst>
              <a:path w="4062435" h="4067175">
                <a:moveTo>
                  <a:pt x="0" y="0"/>
                </a:moveTo>
                <a:lnTo>
                  <a:pt x="4062436" y="0"/>
                </a:lnTo>
                <a:lnTo>
                  <a:pt x="4062436" y="4067175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639" r="-1710" b="-8321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58136" y="-142227"/>
            <a:ext cx="3639706" cy="4124099"/>
          </a:xfrm>
          <a:custGeom>
            <a:avLst/>
            <a:gdLst/>
            <a:ahLst/>
            <a:cxnLst/>
            <a:rect l="l" t="t" r="r" b="b"/>
            <a:pathLst>
              <a:path w="3365022" h="4084230">
                <a:moveTo>
                  <a:pt x="0" y="0"/>
                </a:moveTo>
                <a:lnTo>
                  <a:pt x="3365022" y="0"/>
                </a:lnTo>
                <a:lnTo>
                  <a:pt x="3365022" y="4084230"/>
                </a:lnTo>
                <a:lnTo>
                  <a:pt x="0" y="408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5948" r="-13306" b="-5608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29400" y="-113863"/>
            <a:ext cx="3276600" cy="4095736"/>
          </a:xfrm>
          <a:custGeom>
            <a:avLst/>
            <a:gdLst/>
            <a:ahLst/>
            <a:cxnLst/>
            <a:rect l="l" t="t" r="r" b="b"/>
            <a:pathLst>
              <a:path w="3563107" h="4067175">
                <a:moveTo>
                  <a:pt x="0" y="0"/>
                </a:moveTo>
                <a:lnTo>
                  <a:pt x="3563107" y="0"/>
                </a:lnTo>
                <a:lnTo>
                  <a:pt x="3563107" y="4067175"/>
                </a:lnTo>
                <a:lnTo>
                  <a:pt x="0" y="4067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470" b="-5711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719893" y="4532348"/>
            <a:ext cx="3340795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Sadraudzības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pasākumi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89990" y="4532348"/>
            <a:ext cx="7161186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Sacensības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ugunsdzēsības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sportā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89990" y="8221835"/>
            <a:ext cx="4033362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Asins donoru diena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19893" y="6321778"/>
            <a:ext cx="5011405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Open Sans Bold"/>
              </a:rPr>
              <a:t>Studējošo pašpārvalde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89990" y="6378928"/>
            <a:ext cx="7369708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Labestības diena sociālajā aprūpes centrā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19893" y="8221835"/>
            <a:ext cx="4070123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Sporta sacensības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62000" y="4609640"/>
            <a:ext cx="721526" cy="604168"/>
            <a:chOff x="0" y="0"/>
            <a:chExt cx="1072285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2" name="Attēls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r="2841"/>
          <a:stretch/>
        </p:blipFill>
        <p:spPr>
          <a:xfrm>
            <a:off x="13282635" y="-117650"/>
            <a:ext cx="5233965" cy="4112402"/>
          </a:xfrm>
          <a:prstGeom prst="rect">
            <a:avLst/>
          </a:prstGeom>
        </p:spPr>
      </p:pic>
      <p:grpSp>
        <p:nvGrpSpPr>
          <p:cNvPr id="38" name="Group 13"/>
          <p:cNvGrpSpPr/>
          <p:nvPr/>
        </p:nvGrpSpPr>
        <p:grpSpPr>
          <a:xfrm>
            <a:off x="727817" y="6431350"/>
            <a:ext cx="721526" cy="604168"/>
            <a:chOff x="0" y="0"/>
            <a:chExt cx="1072285" cy="812800"/>
          </a:xfrm>
        </p:grpSpPr>
        <p:sp>
          <p:nvSpPr>
            <p:cNvPr id="39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0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13"/>
          <p:cNvGrpSpPr/>
          <p:nvPr/>
        </p:nvGrpSpPr>
        <p:grpSpPr>
          <a:xfrm>
            <a:off x="660456" y="8204180"/>
            <a:ext cx="721526" cy="604168"/>
            <a:chOff x="0" y="0"/>
            <a:chExt cx="1072285" cy="812800"/>
          </a:xfrm>
        </p:grpSpPr>
        <p:sp>
          <p:nvSpPr>
            <p:cNvPr id="42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3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13"/>
          <p:cNvGrpSpPr/>
          <p:nvPr/>
        </p:nvGrpSpPr>
        <p:grpSpPr>
          <a:xfrm>
            <a:off x="10816798" y="4554097"/>
            <a:ext cx="721526" cy="604168"/>
            <a:chOff x="0" y="0"/>
            <a:chExt cx="1072285" cy="812800"/>
          </a:xfrm>
        </p:grpSpPr>
        <p:sp>
          <p:nvSpPr>
            <p:cNvPr id="45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6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13"/>
          <p:cNvGrpSpPr/>
          <p:nvPr/>
        </p:nvGrpSpPr>
        <p:grpSpPr>
          <a:xfrm>
            <a:off x="10748433" y="6347294"/>
            <a:ext cx="721526" cy="604168"/>
            <a:chOff x="0" y="0"/>
            <a:chExt cx="1072285" cy="812800"/>
          </a:xfrm>
        </p:grpSpPr>
        <p:sp>
          <p:nvSpPr>
            <p:cNvPr id="48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49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0" name="Group 13"/>
          <p:cNvGrpSpPr/>
          <p:nvPr/>
        </p:nvGrpSpPr>
        <p:grpSpPr>
          <a:xfrm>
            <a:off x="10748433" y="8232361"/>
            <a:ext cx="721526" cy="604168"/>
            <a:chOff x="0" y="0"/>
            <a:chExt cx="1072285" cy="812800"/>
          </a:xfrm>
        </p:grpSpPr>
        <p:sp>
          <p:nvSpPr>
            <p:cNvPr id="51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52" name="TextBox 15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185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611157" y="3121281"/>
            <a:ext cx="11065685" cy="383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28"/>
              </a:lnSpc>
              <a:spcBef>
                <a:spcPct val="0"/>
              </a:spcBef>
            </a:pPr>
            <a:r>
              <a:rPr lang="en-US" sz="11020">
                <a:solidFill>
                  <a:srgbClr val="FFFFFF"/>
                </a:solidFill>
                <a:latin typeface="Open Sans Bold"/>
              </a:rPr>
              <a:t>IESTĀŠANĀS PROCESS</a:t>
            </a:r>
          </a:p>
        </p:txBody>
      </p:sp>
    </p:spTree>
    <p:extLst>
      <p:ext uri="{BB962C8B-B14F-4D97-AF65-F5344CB8AC3E}">
        <p14:creationId xmlns:p14="http://schemas.microsoft.com/office/powerpoint/2010/main" val="931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1436" y="5143500"/>
            <a:ext cx="18610873" cy="340565"/>
            <a:chOff x="0" y="0"/>
            <a:chExt cx="4901629" cy="896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1629" cy="89696"/>
            </a:xfrm>
            <a:custGeom>
              <a:avLst/>
              <a:gdLst/>
              <a:ahLst/>
              <a:cxnLst/>
              <a:rect l="l" t="t" r="r" b="b"/>
              <a:pathLst>
                <a:path w="4901629" h="89696">
                  <a:moveTo>
                    <a:pt x="0" y="0"/>
                  </a:moveTo>
                  <a:lnTo>
                    <a:pt x="4901629" y="0"/>
                  </a:lnTo>
                  <a:lnTo>
                    <a:pt x="4901629" y="89696"/>
                  </a:lnTo>
                  <a:lnTo>
                    <a:pt x="0" y="89696"/>
                  </a:lnTo>
                  <a:close/>
                </a:path>
              </a:pathLst>
            </a:custGeom>
            <a:solidFill>
              <a:srgbClr val="B628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01629" cy="127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17713" y="5013174"/>
            <a:ext cx="601217" cy="60121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7" y="904875"/>
            <a:ext cx="10382005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8F1616"/>
                </a:solidFill>
                <a:latin typeface="Open Sans Bold"/>
              </a:rPr>
              <a:t>IESTĀŠANĀS PROCESS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589913" y="5013174"/>
            <a:ext cx="601217" cy="60121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315252" y="5013174"/>
            <a:ext cx="601217" cy="60121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040591" y="5013174"/>
            <a:ext cx="601217" cy="60121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083514" y="5013174"/>
            <a:ext cx="601217" cy="60121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-453707" y="5811360"/>
            <a:ext cx="4137342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Dokumentu iesniegšana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06470" y="2970379"/>
            <a:ext cx="3644077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CMEK un sodāmības pārbaude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50547" y="5938241"/>
            <a:ext cx="4130627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Fiziskās sagatavotības un peldēšanas tests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75886" y="3532354"/>
            <a:ext cx="4130627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Pārrunas ar komisiju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527331" y="5938241"/>
            <a:ext cx="3713584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Sāc studijas UCAK!</a:t>
            </a:r>
          </a:p>
        </p:txBody>
      </p:sp>
    </p:spTree>
    <p:extLst>
      <p:ext uri="{BB962C8B-B14F-4D97-AF65-F5344CB8AC3E}">
        <p14:creationId xmlns:p14="http://schemas.microsoft.com/office/powerpoint/2010/main" val="294360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" b="-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17044" y="3139770"/>
            <a:ext cx="13053912" cy="3807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66"/>
              </a:lnSpc>
              <a:spcBef>
                <a:spcPct val="0"/>
              </a:spcBef>
            </a:pPr>
            <a:r>
              <a:rPr lang="en-US" sz="10975">
                <a:solidFill>
                  <a:srgbClr val="FFFFFF"/>
                </a:solidFill>
                <a:latin typeface="Open Sans Bold"/>
              </a:rPr>
              <a:t>OBLIGĀTĀS PRASĪBAS</a:t>
            </a:r>
          </a:p>
        </p:txBody>
      </p:sp>
    </p:spTree>
    <p:extLst>
      <p:ext uri="{BB962C8B-B14F-4D97-AF65-F5344CB8AC3E}">
        <p14:creationId xmlns:p14="http://schemas.microsoft.com/office/powerpoint/2010/main" val="37250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66200" y="647700"/>
            <a:ext cx="7217866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8F1616"/>
                </a:solidFill>
                <a:latin typeface="Open Sans Bold"/>
              </a:rPr>
              <a:t>DIENESTS UZŅEM: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66198" y="2247900"/>
            <a:ext cx="9840000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Latvijas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pilsoņus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no 18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gadu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vecuma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fiziskā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sagatavotība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veselības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stāvoklis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psiholoģiskās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īpašības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atbilst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Ministru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kabineta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noteiktajām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prasībām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nav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sodīts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tīšu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noziedzīgu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nodarījumu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—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neatkarīgi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no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sodāmības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dzēšanas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noņemšanas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8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pār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kuru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nav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nodibināta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aizgādnība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90543" y="2171263"/>
            <a:ext cx="876307" cy="664247"/>
            <a:chOff x="0" y="0"/>
            <a:chExt cx="107228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4918" y="4044332"/>
            <a:ext cx="876307" cy="664247"/>
            <a:chOff x="0" y="0"/>
            <a:chExt cx="107228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43402" y="6617444"/>
            <a:ext cx="876307" cy="664247"/>
            <a:chOff x="0" y="0"/>
            <a:chExt cx="107228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84918" y="8508626"/>
            <a:ext cx="876307" cy="664247"/>
            <a:chOff x="0" y="0"/>
            <a:chExt cx="1072285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7" name="Attēls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5" r="120" b="23329"/>
          <a:stretch/>
        </p:blipFill>
        <p:spPr>
          <a:xfrm rot="5400000">
            <a:off x="10105546" y="1598767"/>
            <a:ext cx="10288233" cy="7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5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49028" y="474839"/>
            <a:ext cx="118110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8F1616"/>
                </a:solidFill>
                <a:latin typeface="Open Sans Bold"/>
              </a:rPr>
              <a:t>REFLEKTANTS IESNIEDZ KOLEDŽĀ: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52600" y="3376180"/>
            <a:ext cx="16124473" cy="6347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64"/>
              </a:lnSpc>
            </a:pPr>
            <a:r>
              <a:rPr lang="lv-LV" sz="3600" dirty="0">
                <a:solidFill>
                  <a:srgbClr val="000000"/>
                </a:solidFill>
                <a:latin typeface="Open Sans Bold"/>
              </a:rPr>
              <a:t>I</a:t>
            </a:r>
            <a:r>
              <a:rPr lang="en-US" sz="3600" dirty="0" err="1" smtClean="0">
                <a:solidFill>
                  <a:srgbClr val="000000"/>
                </a:solidFill>
                <a:latin typeface="Open Sans Bold"/>
              </a:rPr>
              <a:t>esniegumu</a:t>
            </a:r>
            <a:r>
              <a:rPr lang="lv-LV" sz="36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r>
              <a:rPr lang="lv-LV" sz="3600" dirty="0">
                <a:solidFill>
                  <a:srgbClr val="000000"/>
                </a:solidFill>
                <a:latin typeface="Open Sans Bold"/>
              </a:rPr>
              <a:t>v</a:t>
            </a:r>
            <a:r>
              <a:rPr lang="lv-LV" sz="3600" dirty="0" smtClean="0">
                <a:solidFill>
                  <a:srgbClr val="000000"/>
                </a:solidFill>
                <a:latin typeface="Open Sans Bold"/>
              </a:rPr>
              <a:t>iena </a:t>
            </a:r>
            <a:r>
              <a:rPr lang="en-US" sz="3600" dirty="0" err="1" smtClean="0">
                <a:solidFill>
                  <a:srgbClr val="000000"/>
                </a:solidFill>
                <a:latin typeface="Open Sans Bold"/>
              </a:rPr>
              <a:t>krāsu</a:t>
            </a:r>
            <a:r>
              <a:rPr lang="en-US" sz="36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Open Sans Bold"/>
              </a:rPr>
              <a:t>fotogrāfija</a:t>
            </a:r>
            <a:r>
              <a:rPr lang="en-US" sz="36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(30 x 40 mm</a:t>
            </a:r>
            <a:r>
              <a:rPr lang="en-US" sz="3600" dirty="0" smtClean="0">
                <a:solidFill>
                  <a:srgbClr val="000000"/>
                </a:solidFill>
                <a:latin typeface="Open Sans Bold"/>
              </a:rPr>
              <a:t>)</a:t>
            </a:r>
            <a:r>
              <a:rPr lang="lv-LV" sz="36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pases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personas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apliecības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kopiju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Open Sans Bold"/>
              </a:rPr>
              <a:t>oriģinālu</a:t>
            </a:r>
            <a:r>
              <a:rPr lang="lv-LV" sz="36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vidējo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izglītību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apliecinoša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dokumenta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sekmju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izraksta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kopijas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Open Sans Bold"/>
              </a:rPr>
              <a:t>oriģinālus</a:t>
            </a:r>
            <a:r>
              <a:rPr lang="lv-LV" sz="3600" dirty="0" smtClean="0">
                <a:solidFill>
                  <a:srgbClr val="000000"/>
                </a:solidFill>
                <a:latin typeface="Open Sans Bold"/>
              </a:rPr>
              <a:t>;</a:t>
            </a:r>
            <a:r>
              <a:rPr lang="en-US" sz="3600" dirty="0" smtClean="0">
                <a:solidFill>
                  <a:srgbClr val="000000"/>
                </a:solidFill>
                <a:latin typeface="Open Sans Bold"/>
              </a:rPr>
              <a:t> 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endParaRPr lang="en-US" sz="36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464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nokārtoto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obligāto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centralizēto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eksāmenu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latviešu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valodā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svešvalodā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matemātikā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)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sertifikātu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kopijas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Open Sans Bold"/>
              </a:rPr>
              <a:t>oriģinālus</a:t>
            </a:r>
            <a:r>
              <a:rPr lang="lv-LV" sz="3600" dirty="0">
                <a:solidFill>
                  <a:srgbClr val="000000"/>
                </a:solidFill>
                <a:latin typeface="Open Sans Bold"/>
              </a:rPr>
              <a:t>;</a:t>
            </a:r>
            <a:endParaRPr lang="en-US" sz="3600" dirty="0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90546" y="3333786"/>
            <a:ext cx="876307" cy="664247"/>
            <a:chOff x="0" y="0"/>
            <a:chExt cx="107228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9028" y="4422486"/>
            <a:ext cx="876307" cy="664247"/>
            <a:chOff x="0" y="0"/>
            <a:chExt cx="107228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49029" y="5627662"/>
            <a:ext cx="876307" cy="664247"/>
            <a:chOff x="0" y="0"/>
            <a:chExt cx="107228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49027" y="6793410"/>
            <a:ext cx="876307" cy="664247"/>
            <a:chOff x="0" y="0"/>
            <a:chExt cx="1072285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01893" y="8598794"/>
            <a:ext cx="876307" cy="664247"/>
            <a:chOff x="0" y="0"/>
            <a:chExt cx="1072285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4" name="Attēls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8"/>
          <a:stretch/>
        </p:blipFill>
        <p:spPr>
          <a:xfrm>
            <a:off x="11887199" y="412177"/>
            <a:ext cx="5989873" cy="49310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9136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29491" y="307647"/>
            <a:ext cx="2780480" cy="2702253"/>
          </a:xfrm>
          <a:custGeom>
            <a:avLst/>
            <a:gdLst/>
            <a:ahLst/>
            <a:cxnLst/>
            <a:rect l="l" t="t" r="r" b="b"/>
            <a:pathLst>
              <a:path w="2939202" h="2939202">
                <a:moveTo>
                  <a:pt x="0" y="0"/>
                </a:moveTo>
                <a:lnTo>
                  <a:pt x="2939202" y="0"/>
                </a:lnTo>
                <a:lnTo>
                  <a:pt x="2939202" y="2939202"/>
                </a:lnTo>
                <a:lnTo>
                  <a:pt x="0" y="2939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4645" y="786028"/>
            <a:ext cx="588110" cy="588110"/>
          </a:xfrm>
          <a:custGeom>
            <a:avLst/>
            <a:gdLst/>
            <a:ahLst/>
            <a:cxnLst/>
            <a:rect l="l" t="t" r="r" b="b"/>
            <a:pathLst>
              <a:path w="588110" h="588110">
                <a:moveTo>
                  <a:pt x="0" y="0"/>
                </a:moveTo>
                <a:lnTo>
                  <a:pt x="588110" y="0"/>
                </a:lnTo>
                <a:lnTo>
                  <a:pt x="588110" y="588109"/>
                </a:lnTo>
                <a:lnTo>
                  <a:pt x="0" y="588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06201" y="747928"/>
            <a:ext cx="11617089" cy="637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Esi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labā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fiziskajā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formā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  <a:p>
            <a:pPr>
              <a:lnSpc>
                <a:spcPts val="497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Gribi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palīdzēt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cilvēkiem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  <a:p>
            <a:pPr>
              <a:lnSpc>
                <a:spcPts val="497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Vēlies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stabilitāti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izaugsmes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iespējas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  <a:p>
            <a:pPr>
              <a:lnSpc>
                <a:spcPts val="497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Studiju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vēlies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apvienot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teorētisko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praktisko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mācību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procesu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  <a:p>
            <a:pPr>
              <a:lnSpc>
                <a:spcPts val="497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78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Visu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sēdēt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skolas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solā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Tev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ir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garlaicīgi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3000" y="7670156"/>
            <a:ext cx="16002000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16"/>
              </a:lnSpc>
            </a:pPr>
            <a:r>
              <a:rPr lang="en-US" sz="4800" dirty="0">
                <a:solidFill>
                  <a:srgbClr val="8F1616"/>
                </a:solidFill>
                <a:latin typeface="Open Sans Bold"/>
              </a:rPr>
              <a:t>TAD UGUNSDROŠĪBAS UN CIVILĀS AIZSARDZĪBAS KOLEDŽA TEVI GAIDA!</a:t>
            </a:r>
          </a:p>
        </p:txBody>
      </p:sp>
      <p:sp>
        <p:nvSpPr>
          <p:cNvPr id="7" name="Freeform 7"/>
          <p:cNvSpPr/>
          <p:nvPr/>
        </p:nvSpPr>
        <p:spPr>
          <a:xfrm>
            <a:off x="734645" y="2024852"/>
            <a:ext cx="588110" cy="588110"/>
          </a:xfrm>
          <a:custGeom>
            <a:avLst/>
            <a:gdLst/>
            <a:ahLst/>
            <a:cxnLst/>
            <a:rect l="l" t="t" r="r" b="b"/>
            <a:pathLst>
              <a:path w="588110" h="588110">
                <a:moveTo>
                  <a:pt x="0" y="0"/>
                </a:moveTo>
                <a:lnTo>
                  <a:pt x="588110" y="0"/>
                </a:lnTo>
                <a:lnTo>
                  <a:pt x="588110" y="588110"/>
                </a:lnTo>
                <a:lnTo>
                  <a:pt x="0" y="588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34645" y="3263676"/>
            <a:ext cx="588110" cy="588110"/>
          </a:xfrm>
          <a:custGeom>
            <a:avLst/>
            <a:gdLst/>
            <a:ahLst/>
            <a:cxnLst/>
            <a:rect l="l" t="t" r="r" b="b"/>
            <a:pathLst>
              <a:path w="588110" h="588110">
                <a:moveTo>
                  <a:pt x="0" y="0"/>
                </a:moveTo>
                <a:lnTo>
                  <a:pt x="588110" y="0"/>
                </a:lnTo>
                <a:lnTo>
                  <a:pt x="588110" y="588110"/>
                </a:lnTo>
                <a:lnTo>
                  <a:pt x="0" y="588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4645" y="4576338"/>
            <a:ext cx="588110" cy="588110"/>
          </a:xfrm>
          <a:custGeom>
            <a:avLst/>
            <a:gdLst/>
            <a:ahLst/>
            <a:cxnLst/>
            <a:rect l="l" t="t" r="r" b="b"/>
            <a:pathLst>
              <a:path w="588110" h="588110">
                <a:moveTo>
                  <a:pt x="0" y="0"/>
                </a:moveTo>
                <a:lnTo>
                  <a:pt x="588110" y="0"/>
                </a:lnTo>
                <a:lnTo>
                  <a:pt x="588110" y="588110"/>
                </a:lnTo>
                <a:lnTo>
                  <a:pt x="0" y="588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4645" y="6448159"/>
            <a:ext cx="588110" cy="588110"/>
          </a:xfrm>
          <a:custGeom>
            <a:avLst/>
            <a:gdLst/>
            <a:ahLst/>
            <a:cxnLst/>
            <a:rect l="l" t="t" r="r" b="b"/>
            <a:pathLst>
              <a:path w="588110" h="588110">
                <a:moveTo>
                  <a:pt x="0" y="0"/>
                </a:moveTo>
                <a:lnTo>
                  <a:pt x="588110" y="0"/>
                </a:lnTo>
                <a:lnTo>
                  <a:pt x="588110" y="588110"/>
                </a:lnTo>
                <a:lnTo>
                  <a:pt x="0" y="588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9978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544290" y="1395514"/>
            <a:ext cx="15317146" cy="4757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valsts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valodas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prasmes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augstāko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pakāpi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apliecinoša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dokumenta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kopiju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oriģinālu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320"/>
              </a:lnSpc>
              <a:spcBef>
                <a:spcPct val="0"/>
              </a:spcBef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Open Sans Bold"/>
              </a:rPr>
              <a:t>ja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ir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–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Jaunsardzes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centra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izziņas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kopiju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Jaunsargu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interešu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izglītības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programmas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apgūšanu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Jaunsardzes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centra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Apliecības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kopiju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dalību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valsts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aizsardzības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mācību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vasaras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nometnē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uzrādot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oriģinālu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44290" y="6896100"/>
            <a:ext cx="9850041" cy="111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8F1616"/>
                </a:solidFill>
                <a:latin typeface="Open Sans Bold"/>
              </a:rPr>
              <a:t>Pieteikšanās</a:t>
            </a:r>
            <a:r>
              <a:rPr lang="en-US" sz="3200" dirty="0">
                <a:solidFill>
                  <a:srgbClr val="8F1616"/>
                </a:solidFill>
                <a:latin typeface="Open Sans Bold"/>
              </a:rPr>
              <a:t> un </a:t>
            </a:r>
            <a:r>
              <a:rPr lang="en-US" sz="3200" dirty="0" err="1">
                <a:solidFill>
                  <a:srgbClr val="8F1616"/>
                </a:solidFill>
                <a:latin typeface="Open Sans Bold"/>
              </a:rPr>
              <a:t>reģistrācijas</a:t>
            </a:r>
            <a:r>
              <a:rPr lang="en-US" sz="32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8F1616"/>
                </a:solidFill>
                <a:latin typeface="Open Sans Bold"/>
              </a:rPr>
              <a:t>maksa</a:t>
            </a:r>
            <a:r>
              <a:rPr lang="en-US" sz="32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8F1616"/>
                </a:solidFill>
                <a:latin typeface="Open Sans Bold"/>
              </a:rPr>
              <a:t>ir</a:t>
            </a:r>
            <a:r>
              <a:rPr lang="en-US" sz="32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lv-LV" sz="3200" dirty="0" smtClean="0">
                <a:solidFill>
                  <a:srgbClr val="8F1616"/>
                </a:solidFill>
                <a:latin typeface="Open Sans Bold"/>
              </a:rPr>
              <a:t>21,55</a:t>
            </a:r>
            <a:r>
              <a:rPr lang="en-US" sz="3200" dirty="0" smtClean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200" dirty="0">
                <a:solidFill>
                  <a:srgbClr val="8F1616"/>
                </a:solidFill>
                <a:latin typeface="Open Sans Bold"/>
              </a:rPr>
              <a:t>EUR.</a:t>
            </a:r>
          </a:p>
        </p:txBody>
      </p:sp>
      <p:sp>
        <p:nvSpPr>
          <p:cNvPr id="5" name="Freeform 5"/>
          <p:cNvSpPr/>
          <p:nvPr/>
        </p:nvSpPr>
        <p:spPr>
          <a:xfrm>
            <a:off x="303906" y="6821774"/>
            <a:ext cx="1110386" cy="1110386"/>
          </a:xfrm>
          <a:custGeom>
            <a:avLst/>
            <a:gdLst/>
            <a:ahLst/>
            <a:cxnLst/>
            <a:rect l="l" t="t" r="r" b="b"/>
            <a:pathLst>
              <a:path w="1110386" h="1110386">
                <a:moveTo>
                  <a:pt x="0" y="0"/>
                </a:moveTo>
                <a:lnTo>
                  <a:pt x="1110386" y="0"/>
                </a:lnTo>
                <a:lnTo>
                  <a:pt x="1110386" y="1110385"/>
                </a:lnTo>
                <a:lnTo>
                  <a:pt x="0" y="1110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20945" y="1458957"/>
            <a:ext cx="876307" cy="664247"/>
            <a:chOff x="0" y="0"/>
            <a:chExt cx="107228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20945" y="3476118"/>
            <a:ext cx="876307" cy="664247"/>
            <a:chOff x="0" y="0"/>
            <a:chExt cx="1072285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2" name="Attēls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7810500"/>
            <a:ext cx="2150269" cy="215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764292" y="2157006"/>
            <a:ext cx="9971459" cy="419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9"/>
              </a:lnSpc>
            </a:pPr>
            <a:r>
              <a:rPr lang="lv-LV" sz="3799" dirty="0" err="1">
                <a:solidFill>
                  <a:srgbClr val="000000"/>
                </a:solidFill>
                <a:latin typeface="Open Sans Bold"/>
              </a:rPr>
              <a:t>F</a:t>
            </a:r>
            <a:r>
              <a:rPr lang="en-US" sz="3799" dirty="0" err="1" smtClean="0">
                <a:solidFill>
                  <a:srgbClr val="000000"/>
                </a:solidFill>
                <a:latin typeface="Open Sans Bold"/>
              </a:rPr>
              <a:t>iziskās</a:t>
            </a:r>
            <a:r>
              <a:rPr lang="en-US" sz="3799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sagatavotības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 smtClean="0">
                <a:solidFill>
                  <a:srgbClr val="000000"/>
                </a:solidFill>
                <a:latin typeface="Open Sans Bold"/>
              </a:rPr>
              <a:t>pārbaude</a:t>
            </a:r>
            <a:r>
              <a:rPr lang="lv-LV" sz="3799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49"/>
              </a:lnSpc>
            </a:pP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4749"/>
              </a:lnSpc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peldētprasme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100 </a:t>
            </a:r>
            <a:r>
              <a:rPr lang="en-US" sz="3799" dirty="0" err="1" smtClean="0">
                <a:solidFill>
                  <a:srgbClr val="000000"/>
                </a:solidFill>
                <a:latin typeface="Open Sans Bold"/>
              </a:rPr>
              <a:t>metri</a:t>
            </a:r>
            <a:r>
              <a:rPr lang="lv-LV" sz="3799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49"/>
              </a:lnSpc>
            </a:pP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49"/>
              </a:lnSpc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profesionālās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atbilstības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smtClean="0">
                <a:solidFill>
                  <a:srgbClr val="000000"/>
                </a:solidFill>
                <a:latin typeface="Open Sans Bold"/>
              </a:rPr>
              <a:t>tests</a:t>
            </a:r>
            <a:r>
              <a:rPr lang="lv-LV" sz="3799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49"/>
              </a:lnSpc>
            </a:pP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4749"/>
              </a:lnSpc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pārrunas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ar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uzņemšanas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 smtClean="0">
                <a:solidFill>
                  <a:srgbClr val="000000"/>
                </a:solidFill>
                <a:latin typeface="Open Sans Bold"/>
              </a:rPr>
              <a:t>komisiju</a:t>
            </a:r>
            <a:r>
              <a:rPr lang="lv-LV" sz="3799" dirty="0" smtClean="0">
                <a:solidFill>
                  <a:srgbClr val="000000"/>
                </a:solidFill>
                <a:latin typeface="Open Sans Bold"/>
              </a:rPr>
              <a:t>.</a:t>
            </a:r>
            <a:endParaRPr lang="en-US" sz="37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29162" y="7980610"/>
            <a:ext cx="1121453" cy="1121453"/>
          </a:xfrm>
          <a:custGeom>
            <a:avLst/>
            <a:gdLst/>
            <a:ahLst/>
            <a:cxnLst/>
            <a:rect l="l" t="t" r="r" b="b"/>
            <a:pathLst>
              <a:path w="1121453" h="1121453">
                <a:moveTo>
                  <a:pt x="0" y="0"/>
                </a:moveTo>
                <a:lnTo>
                  <a:pt x="1121452" y="0"/>
                </a:lnTo>
                <a:lnTo>
                  <a:pt x="1121452" y="1121453"/>
                </a:lnTo>
                <a:lnTo>
                  <a:pt x="0" y="11214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736027" y="733660"/>
            <a:ext cx="6554292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8F1616"/>
                </a:solidFill>
                <a:latin typeface="Open Sans Bold"/>
              </a:rPr>
              <a:t>UCAK PRASĪBAS: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05000" y="8020040"/>
            <a:ext cx="998043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Studijām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koledžā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reflektantus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uzņem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konkursa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kārtībā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kuri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ieguvuši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lielāku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punktu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</a:rPr>
              <a:t>skaitu</a:t>
            </a:r>
            <a:r>
              <a:rPr lang="en-US" sz="3000" dirty="0">
                <a:solidFill>
                  <a:srgbClr val="000000"/>
                </a:solidFill>
                <a:latin typeface="Open Sans Bold"/>
              </a:rPr>
              <a:t>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51736" y="2153853"/>
            <a:ext cx="876307" cy="664247"/>
            <a:chOff x="0" y="0"/>
            <a:chExt cx="1072285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51736" y="3395798"/>
            <a:ext cx="876307" cy="664247"/>
            <a:chOff x="0" y="0"/>
            <a:chExt cx="1072285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51736" y="4560112"/>
            <a:ext cx="876307" cy="664247"/>
            <a:chOff x="0" y="0"/>
            <a:chExt cx="1072285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51737" y="5688204"/>
            <a:ext cx="876307" cy="664247"/>
            <a:chOff x="0" y="0"/>
            <a:chExt cx="1072285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1" name="Attēls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29853"/>
            <a:ext cx="3975795" cy="53010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Attēls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96168" y="4937580"/>
            <a:ext cx="5301060" cy="39757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5420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27580" y="647700"/>
            <a:ext cx="8360774" cy="543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Reflektants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saņem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nosūtījumu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uz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Centrālās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medicīniskās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ekspertīzes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komisiju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. </a:t>
            </a:r>
          </a:p>
          <a:p>
            <a:pPr>
              <a:lnSpc>
                <a:spcPts val="5319"/>
              </a:lnSpc>
              <a:spcBef>
                <a:spcPct val="0"/>
              </a:spcBef>
            </a:pPr>
            <a:endParaRPr lang="en-US" sz="3799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319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Koledža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papildus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nosūta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pieprasījumu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Iekšlietu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ministrijas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Informācijas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centram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reflektanta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sodāmības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Open Sans Bold"/>
              </a:rPr>
              <a:t>pārbaudei</a:t>
            </a:r>
            <a:r>
              <a:rPr lang="en-US" sz="3799" dirty="0">
                <a:solidFill>
                  <a:srgbClr val="000000"/>
                </a:solidFill>
                <a:latin typeface="Open Sans Bold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27580" y="7345797"/>
            <a:ext cx="8360774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Reflektants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turpmākajā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atlasē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piedalās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, ja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ir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saņemta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atbilde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no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abām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iestādēm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par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atbilstību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dienestam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 un </a:t>
            </a:r>
            <a:r>
              <a:rPr lang="en-US" sz="3199" dirty="0" err="1">
                <a:solidFill>
                  <a:srgbClr val="743620"/>
                </a:solidFill>
                <a:latin typeface="Open Sans Bold"/>
              </a:rPr>
              <a:t>amatam</a:t>
            </a:r>
            <a:r>
              <a:rPr lang="en-US" sz="3199" dirty="0">
                <a:solidFill>
                  <a:srgbClr val="743620"/>
                </a:solidFill>
                <a:latin typeface="Open Sans Bold"/>
              </a:rPr>
              <a:t>. </a:t>
            </a:r>
          </a:p>
        </p:txBody>
      </p:sp>
      <p:sp>
        <p:nvSpPr>
          <p:cNvPr id="5" name="Freeform 5"/>
          <p:cNvSpPr/>
          <p:nvPr/>
        </p:nvSpPr>
        <p:spPr>
          <a:xfrm>
            <a:off x="351261" y="7505700"/>
            <a:ext cx="1110386" cy="1110386"/>
          </a:xfrm>
          <a:custGeom>
            <a:avLst/>
            <a:gdLst/>
            <a:ahLst/>
            <a:cxnLst/>
            <a:rect l="l" t="t" r="r" b="b"/>
            <a:pathLst>
              <a:path w="1110386" h="1110386">
                <a:moveTo>
                  <a:pt x="0" y="0"/>
                </a:moveTo>
                <a:lnTo>
                  <a:pt x="1110386" y="0"/>
                </a:lnTo>
                <a:lnTo>
                  <a:pt x="1110386" y="1110385"/>
                </a:lnTo>
                <a:lnTo>
                  <a:pt x="0" y="11103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69745" y="860726"/>
            <a:ext cx="876307" cy="664247"/>
            <a:chOff x="0" y="0"/>
            <a:chExt cx="107228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86714" y="3594229"/>
            <a:ext cx="876307" cy="664247"/>
            <a:chOff x="0" y="0"/>
            <a:chExt cx="1072285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Attēls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646" y="643328"/>
            <a:ext cx="6746979" cy="89959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6317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06" b="-1200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44394" y="2144713"/>
            <a:ext cx="12399213" cy="5788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>
                <a:solidFill>
                  <a:srgbClr val="FFFFFF"/>
                </a:solidFill>
                <a:latin typeface="Open Sans Bold"/>
              </a:rPr>
              <a:t>FIZISKĀS </a:t>
            </a:r>
          </a:p>
          <a:p>
            <a:pPr algn="ctr">
              <a:lnSpc>
                <a:spcPts val="15400"/>
              </a:lnSpc>
            </a:pPr>
            <a:r>
              <a:rPr lang="en-US" sz="11000">
                <a:solidFill>
                  <a:srgbClr val="FFFFFF"/>
                </a:solidFill>
                <a:latin typeface="Open Sans Bold"/>
              </a:rPr>
              <a:t>SAGATAVOTĪBAS</a:t>
            </a:r>
          </a:p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FFFFFF"/>
                </a:solidFill>
                <a:latin typeface="Open Sans Bold"/>
              </a:rPr>
              <a:t>PĀRBAUDĪJUMI</a:t>
            </a:r>
          </a:p>
        </p:txBody>
      </p:sp>
    </p:spTree>
    <p:extLst>
      <p:ext uri="{BB962C8B-B14F-4D97-AF65-F5344CB8AC3E}">
        <p14:creationId xmlns:p14="http://schemas.microsoft.com/office/powerpoint/2010/main" val="129611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0999" y="1567512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0999" y="487884"/>
            <a:ext cx="5791825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8F1616"/>
                </a:solidFill>
                <a:latin typeface="Open Sans Bold"/>
              </a:rPr>
              <a:t>PIEMĒRS VĪRIEŠIEM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77600" y="509596"/>
            <a:ext cx="5940623" cy="803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8F1616"/>
                </a:solidFill>
                <a:latin typeface="Open Sans Bold"/>
              </a:rPr>
              <a:t>PIEMĒRS SIEVIETĒM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8060" y="1545724"/>
            <a:ext cx="6515100" cy="8470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skrējiens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(14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sekundēs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 </a:t>
            </a: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vai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 x 10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atspoles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skrējiens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(26,5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sekundēs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pievilkšanās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pie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stieņa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(10 </a:t>
            </a:r>
            <a:r>
              <a:rPr lang="en-US" sz="2800" dirty="0" err="1" smtClean="0">
                <a:solidFill>
                  <a:srgbClr val="000000"/>
                </a:solidFill>
                <a:latin typeface="Open Sans Bold"/>
              </a:rPr>
              <a:t>reizes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vai</a:t>
            </a:r>
            <a:endParaRPr lang="en-US" sz="2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roku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saliekšana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un </a:t>
            </a: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iztaisnošana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balstā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guļus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(37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25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ķermeņa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augšdaļas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pacelšana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nolaišana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(2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minūtēs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67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25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3000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kross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(14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minūtēs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963400" y="1468564"/>
            <a:ext cx="5448300" cy="820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skrējiens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(16,3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sekundēs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67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 x 10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atspoles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skrējiens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(27,4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sekundēs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67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roku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saliekšana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iztaisnošana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balstā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guļus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(27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67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ķermeņa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augšdaļas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pacelšana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nolaišana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(52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reizes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1000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metru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kross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 </a:t>
            </a:r>
          </a:p>
          <a:p>
            <a:pPr>
              <a:lnSpc>
                <a:spcPts val="3967"/>
              </a:lnSpc>
            </a:pPr>
            <a:r>
              <a:rPr lang="en-US" sz="2800" dirty="0">
                <a:solidFill>
                  <a:srgbClr val="000000"/>
                </a:solidFill>
                <a:latin typeface="Open Sans Bold"/>
              </a:rPr>
              <a:t>(4,41 </a:t>
            </a:r>
            <a:r>
              <a:rPr lang="en-US" sz="2800" dirty="0" err="1">
                <a:solidFill>
                  <a:srgbClr val="000000"/>
                </a:solidFill>
                <a:latin typeface="Open Sans Bold"/>
              </a:rPr>
              <a:t>minūtē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)</a:t>
            </a:r>
          </a:p>
        </p:txBody>
      </p:sp>
      <p:sp>
        <p:nvSpPr>
          <p:cNvPr id="16" name="Freeform 3"/>
          <p:cNvSpPr/>
          <p:nvPr/>
        </p:nvSpPr>
        <p:spPr>
          <a:xfrm>
            <a:off x="381000" y="4152900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/>
          <p:cNvSpPr/>
          <p:nvPr/>
        </p:nvSpPr>
        <p:spPr>
          <a:xfrm>
            <a:off x="381000" y="7505700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3"/>
          <p:cNvSpPr/>
          <p:nvPr/>
        </p:nvSpPr>
        <p:spPr>
          <a:xfrm>
            <a:off x="380999" y="9470087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3"/>
          <p:cNvSpPr/>
          <p:nvPr/>
        </p:nvSpPr>
        <p:spPr>
          <a:xfrm>
            <a:off x="11272271" y="1567512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3"/>
          <p:cNvSpPr/>
          <p:nvPr/>
        </p:nvSpPr>
        <p:spPr>
          <a:xfrm>
            <a:off x="11272271" y="5143500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11272271" y="7194775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11272271" y="8719759"/>
            <a:ext cx="453155" cy="451788"/>
          </a:xfrm>
          <a:custGeom>
            <a:avLst/>
            <a:gdLst/>
            <a:ahLst/>
            <a:cxnLst/>
            <a:rect l="l" t="t" r="r" b="b"/>
            <a:pathLst>
              <a:path w="549992" h="549992">
                <a:moveTo>
                  <a:pt x="0" y="0"/>
                </a:moveTo>
                <a:lnTo>
                  <a:pt x="549992" y="0"/>
                </a:lnTo>
                <a:lnTo>
                  <a:pt x="549992" y="549992"/>
                </a:lnTo>
                <a:lnTo>
                  <a:pt x="0" y="54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9" name="Attēls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7" b="9468"/>
          <a:stretch/>
        </p:blipFill>
        <p:spPr>
          <a:xfrm>
            <a:off x="7894861" y="1945431"/>
            <a:ext cx="2414468" cy="2073027"/>
          </a:xfrm>
          <a:prstGeom prst="rect">
            <a:avLst/>
          </a:prstGeom>
        </p:spPr>
      </p:pic>
      <p:pic>
        <p:nvPicPr>
          <p:cNvPr id="32" name="Attēls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2" b="13258"/>
          <a:stretch/>
        </p:blipFill>
        <p:spPr>
          <a:xfrm>
            <a:off x="7894860" y="-31310"/>
            <a:ext cx="2430037" cy="1816391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2" b="11743"/>
          <a:stretch/>
        </p:blipFill>
        <p:spPr>
          <a:xfrm>
            <a:off x="7910218" y="6273609"/>
            <a:ext cx="2384796" cy="1927106"/>
          </a:xfrm>
          <a:prstGeom prst="rect">
            <a:avLst/>
          </a:prstGeom>
        </p:spPr>
      </p:pic>
      <p:pic>
        <p:nvPicPr>
          <p:cNvPr id="2" name="Attēls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4" b="9469"/>
          <a:stretch/>
        </p:blipFill>
        <p:spPr>
          <a:xfrm>
            <a:off x="7894860" y="4173741"/>
            <a:ext cx="2400154" cy="1939518"/>
          </a:xfrm>
          <a:prstGeom prst="rect">
            <a:avLst/>
          </a:prstGeom>
        </p:spPr>
      </p:pic>
      <p:pic>
        <p:nvPicPr>
          <p:cNvPr id="11" name="Attēls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42803"/>
          <a:stretch/>
        </p:blipFill>
        <p:spPr>
          <a:xfrm>
            <a:off x="7909174" y="8402351"/>
            <a:ext cx="2400154" cy="188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2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3" b="-930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34783" y="3121025"/>
            <a:ext cx="10018433" cy="38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FFFFFF"/>
                </a:solidFill>
                <a:latin typeface="Open Sans Bold"/>
              </a:rPr>
              <a:t>Pēc absolvēšanas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22151" y="0"/>
            <a:ext cx="7450787" cy="10287000"/>
          </a:xfrm>
          <a:custGeom>
            <a:avLst/>
            <a:gdLst/>
            <a:ahLst/>
            <a:cxnLst/>
            <a:rect l="l" t="t" r="r" b="b"/>
            <a:pathLst>
              <a:path w="7450787" h="10287000">
                <a:moveTo>
                  <a:pt x="0" y="0"/>
                </a:moveTo>
                <a:lnTo>
                  <a:pt x="7450786" y="0"/>
                </a:lnTo>
                <a:lnTo>
                  <a:pt x="74507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52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3" name="TextBox 3"/>
          <p:cNvSpPr txBox="1"/>
          <p:nvPr/>
        </p:nvSpPr>
        <p:spPr>
          <a:xfrm>
            <a:off x="2233071" y="1958664"/>
            <a:ext cx="9889079" cy="158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24"/>
              </a:lnSpc>
            </a:pPr>
            <a:r>
              <a:rPr lang="en-US" sz="3200">
                <a:solidFill>
                  <a:srgbClr val="000000"/>
                </a:solidFill>
                <a:latin typeface="Open Sans Bold"/>
              </a:rPr>
              <a:t>Absolvējot koledžu, studējošajiem tiek nodrošināta dienesta (darba) vieta. </a:t>
            </a:r>
          </a:p>
          <a:p>
            <a:pPr>
              <a:lnSpc>
                <a:spcPts val="4224"/>
              </a:lnSpc>
            </a:pPr>
            <a:endParaRPr lang="en-US" sz="320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0286" y="428942"/>
            <a:ext cx="11781865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dirty="0">
                <a:solidFill>
                  <a:srgbClr val="8F1616"/>
                </a:solidFill>
                <a:latin typeface="Open Sans Bold"/>
              </a:rPr>
              <a:t>IESPĒJAS PĒC </a:t>
            </a:r>
            <a:r>
              <a:rPr lang="en-US" sz="6000" dirty="0">
                <a:solidFill>
                  <a:srgbClr val="8F1616"/>
                </a:solidFill>
                <a:latin typeface="Open Sans Bold"/>
              </a:rPr>
              <a:t>ABSOLVĒŠANAS</a:t>
            </a:r>
          </a:p>
        </p:txBody>
      </p:sp>
      <p:sp>
        <p:nvSpPr>
          <p:cNvPr id="5" name="Freeform 5"/>
          <p:cNvSpPr/>
          <p:nvPr/>
        </p:nvSpPr>
        <p:spPr>
          <a:xfrm>
            <a:off x="643124" y="2025580"/>
            <a:ext cx="1287110" cy="819597"/>
          </a:xfrm>
          <a:custGeom>
            <a:avLst/>
            <a:gdLst/>
            <a:ahLst/>
            <a:cxnLst/>
            <a:rect l="l" t="t" r="r" b="b"/>
            <a:pathLst>
              <a:path w="1287110" h="819597">
                <a:moveTo>
                  <a:pt x="0" y="0"/>
                </a:moveTo>
                <a:lnTo>
                  <a:pt x="1287110" y="0"/>
                </a:lnTo>
                <a:lnTo>
                  <a:pt x="1287110" y="819598"/>
                </a:lnTo>
                <a:lnTo>
                  <a:pt x="0" y="819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4676528"/>
            <a:ext cx="876307" cy="664247"/>
            <a:chOff x="0" y="0"/>
            <a:chExt cx="107228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233071" y="3471995"/>
            <a:ext cx="7326996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8F1616"/>
                </a:solidFill>
                <a:latin typeface="Open Sans Bold"/>
              </a:rPr>
              <a:t>Tev būs iespēja kļūt par: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33071" y="4632776"/>
            <a:ext cx="6999723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posteņa komandieri;</a:t>
            </a:r>
          </a:p>
          <a:p>
            <a:pPr algn="just">
              <a:lnSpc>
                <a:spcPts val="4560"/>
              </a:lnSpc>
            </a:pPr>
            <a:endParaRPr lang="en-US" sz="3800">
              <a:solidFill>
                <a:srgbClr val="000000"/>
              </a:solidFill>
              <a:latin typeface="Open Sans Bold"/>
            </a:endParaRPr>
          </a:p>
          <a:p>
            <a:pPr algn="just"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vada komandieri;</a:t>
            </a:r>
          </a:p>
          <a:p>
            <a:pPr algn="just">
              <a:lnSpc>
                <a:spcPts val="4560"/>
              </a:lnSpc>
            </a:pPr>
            <a:endParaRPr lang="en-US" sz="3800">
              <a:solidFill>
                <a:srgbClr val="000000"/>
              </a:solidFill>
              <a:latin typeface="Open Sans Bold"/>
            </a:endParaRPr>
          </a:p>
          <a:p>
            <a:pPr algn="just"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inspektoru;</a:t>
            </a:r>
          </a:p>
          <a:p>
            <a:pPr algn="just">
              <a:lnSpc>
                <a:spcPts val="4560"/>
              </a:lnSpc>
            </a:pPr>
            <a:endParaRPr lang="en-US" sz="380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Open Sans Bold"/>
              </a:rPr>
              <a:t>inspektoru dežurantu 112 kontaktu centrā.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5745879"/>
            <a:ext cx="876307" cy="664247"/>
            <a:chOff x="0" y="0"/>
            <a:chExt cx="1072285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6953052"/>
            <a:ext cx="876307" cy="664247"/>
            <a:chOff x="0" y="0"/>
            <a:chExt cx="1072285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53926" y="8160224"/>
            <a:ext cx="876307" cy="664247"/>
            <a:chOff x="0" y="0"/>
            <a:chExt cx="1072285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85769" y="3022054"/>
            <a:ext cx="9820431" cy="2949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Absolventiem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ir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iespēja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turpināt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studijas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Rīgas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Tehniskajā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universitātē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i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egūstot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pirmā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cikla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profesionālo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augstāko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izglītību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 smtClean="0">
                <a:solidFill>
                  <a:srgbClr val="743620"/>
                </a:solidFill>
                <a:latin typeface="Open Sans Bold"/>
              </a:rPr>
              <a:t>kvalifikāciju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–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ugunsdrošības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civilās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aizsardzības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inženieris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421328" y="6819900"/>
            <a:ext cx="1110386" cy="1110386"/>
          </a:xfrm>
          <a:custGeom>
            <a:avLst/>
            <a:gdLst/>
            <a:ahLst/>
            <a:cxnLst/>
            <a:rect l="l" t="t" r="r" b="b"/>
            <a:pathLst>
              <a:path w="1110386" h="1110386">
                <a:moveTo>
                  <a:pt x="0" y="0"/>
                </a:moveTo>
                <a:lnTo>
                  <a:pt x="1110386" y="0"/>
                </a:lnTo>
                <a:lnTo>
                  <a:pt x="1110386" y="1110385"/>
                </a:lnTo>
                <a:lnTo>
                  <a:pt x="0" y="1110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85769" y="342900"/>
            <a:ext cx="12201462" cy="214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0"/>
              </a:lnSpc>
              <a:spcBef>
                <a:spcPct val="0"/>
              </a:spcBef>
            </a:pPr>
            <a:r>
              <a:rPr lang="en-US" sz="6200" dirty="0">
                <a:solidFill>
                  <a:srgbClr val="8F1616"/>
                </a:solidFill>
                <a:latin typeface="Open Sans Bold"/>
              </a:rPr>
              <a:t>IZGLĪTĪBAS IEGŪŠANAS IESPĒJAS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85769" y="6819900"/>
            <a:ext cx="10194306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Ir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iespēja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piedalīties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starptautiskās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mācībās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apgūt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kursus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Eiropas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Savienības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civilās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aizsardzības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mehānismā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38368" y="3022054"/>
            <a:ext cx="876307" cy="664247"/>
            <a:chOff x="0" y="0"/>
            <a:chExt cx="1072285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Attēls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131" y="-221941"/>
            <a:ext cx="6253870" cy="105089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06033" y="3121025"/>
            <a:ext cx="11275934" cy="383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  <a:spcBef>
                <a:spcPct val="0"/>
              </a:spcBef>
            </a:pPr>
            <a:r>
              <a:rPr lang="en-US" sz="11000">
                <a:solidFill>
                  <a:srgbClr val="FFFFFF"/>
                </a:solidFill>
                <a:latin typeface="Open Sans Bold"/>
              </a:rPr>
              <a:t>PAPILDU INFORMĀCIJA</a:t>
            </a:r>
          </a:p>
        </p:txBody>
      </p:sp>
    </p:spTree>
    <p:extLst>
      <p:ext uri="{BB962C8B-B14F-4D97-AF65-F5344CB8AC3E}">
        <p14:creationId xmlns:p14="http://schemas.microsoft.com/office/powerpoint/2010/main" val="129228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53241" y="-278029"/>
            <a:ext cx="7543281" cy="10565029"/>
          </a:xfrm>
          <a:custGeom>
            <a:avLst/>
            <a:gdLst/>
            <a:ahLst/>
            <a:cxnLst/>
            <a:rect l="l" t="t" r="r" b="b"/>
            <a:pathLst>
              <a:path w="7543281" h="10565029">
                <a:moveTo>
                  <a:pt x="0" y="0"/>
                </a:moveTo>
                <a:lnTo>
                  <a:pt x="7543281" y="0"/>
                </a:lnTo>
                <a:lnTo>
                  <a:pt x="7543281" y="10565029"/>
                </a:lnTo>
                <a:lnTo>
                  <a:pt x="0" y="10565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33" t="-735" b="-73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5425" y="3284271"/>
            <a:ext cx="9557227" cy="335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743620"/>
                </a:solidFill>
                <a:latin typeface="Open Sans Bold"/>
              </a:rPr>
              <a:t>Studējot UCAK un dienot VUGD, amatpersonas netiek pakļautas iesaukšanai militārajām vajadzībām!</a:t>
            </a:r>
          </a:p>
        </p:txBody>
      </p:sp>
    </p:spTree>
    <p:extLst>
      <p:ext uri="{BB962C8B-B14F-4D97-AF65-F5344CB8AC3E}">
        <p14:creationId xmlns:p14="http://schemas.microsoft.com/office/powerpoint/2010/main" val="231433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14143" y="2927202"/>
            <a:ext cx="11859714" cy="186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5"/>
              </a:lnSpc>
              <a:spcBef>
                <a:spcPct val="0"/>
              </a:spcBef>
            </a:pPr>
            <a:r>
              <a:rPr lang="en-US" sz="10953">
                <a:solidFill>
                  <a:srgbClr val="FFFFFF"/>
                </a:solidFill>
                <a:latin typeface="Open Sans Bold"/>
              </a:rPr>
              <a:t>STUDIJAS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020" y="1719537"/>
            <a:ext cx="1083528" cy="1083528"/>
          </a:xfrm>
          <a:custGeom>
            <a:avLst/>
            <a:gdLst/>
            <a:ahLst/>
            <a:cxnLst/>
            <a:rect l="l" t="t" r="r" b="b"/>
            <a:pathLst>
              <a:path w="1083528" h="1083528">
                <a:moveTo>
                  <a:pt x="0" y="0"/>
                </a:moveTo>
                <a:lnTo>
                  <a:pt x="1083528" y="0"/>
                </a:lnTo>
                <a:lnTo>
                  <a:pt x="1083528" y="1083529"/>
                </a:lnTo>
                <a:lnTo>
                  <a:pt x="0" y="1083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24000" y="3288911"/>
            <a:ext cx="10744200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ugunsdzēsības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 un </a:t>
            </a: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glābšanas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dienesta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ugunsdzēsējs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glābējs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(4.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profesionālās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kvalifikācijas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līmenis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) (960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stundas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kuras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mērķis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ir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sagatavot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ugunsdzēsības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glābšanas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dienesta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ugunsdzēsējus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glābējus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kuri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dienēs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VUGD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veiks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ugunsgrēku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dzēšanu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glābšanas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darbus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24000" y="1719537"/>
            <a:ext cx="10146139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Koledžā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tiek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īstenotas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arī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profesionālās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tālākizglītības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programmas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24000" y="6291772"/>
            <a:ext cx="10809051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dispečers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 (</a:t>
            </a: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iekšlietu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8F1616"/>
                </a:solidFill>
                <a:latin typeface="Open Sans Bold"/>
              </a:rPr>
              <a:t>jomā</a:t>
            </a:r>
            <a:r>
              <a:rPr lang="en-US" sz="2800" dirty="0">
                <a:solidFill>
                  <a:srgbClr val="8F1616"/>
                </a:solidFill>
                <a:latin typeface="Open Sans Bold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Open Sans Bold"/>
              </a:rPr>
              <a:t> 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(3.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profesionālās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kvalifikācijas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līmenis</a:t>
            </a: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)</a:t>
            </a:r>
            <a:r>
              <a:rPr lang="lv-LV" sz="28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(</a:t>
            </a:r>
            <a:r>
              <a:rPr lang="lv-LV" sz="2800" dirty="0" smtClean="0">
                <a:solidFill>
                  <a:srgbClr val="000000"/>
                </a:solidFill>
                <a:latin typeface="Open Sans"/>
              </a:rPr>
              <a:t>640</a:t>
            </a:r>
            <a:r>
              <a:rPr lang="en-US" sz="28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stundas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kuras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ietvaros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tiek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sagatavoti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dispečeri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darbam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112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kontaktu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centrā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kuri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spēj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ātri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profesionāli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pieņemt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ziņojumus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par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notikumiem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no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iedzīvotājiem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izsūtīt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VUGD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apakšvienības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uz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notikuma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vietu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organizēt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informācijas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apmaiņu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ar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citām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VUGD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struktūrvienībām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citām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notikumā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iesaistītajām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institūcijām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latin typeface="Open Sans"/>
              </a:rPr>
              <a:t>dienestiem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31631" y="7048500"/>
            <a:ext cx="876307" cy="664247"/>
            <a:chOff x="0" y="0"/>
            <a:chExt cx="1072285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31631" y="3875006"/>
            <a:ext cx="876307" cy="664247"/>
            <a:chOff x="0" y="0"/>
            <a:chExt cx="1072285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71600" y="450454"/>
            <a:ext cx="169164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 dirty="0" smtClean="0">
                <a:solidFill>
                  <a:srgbClr val="8F1616"/>
                </a:solidFill>
                <a:latin typeface="Open Sans Bold"/>
              </a:rPr>
              <a:t>V</a:t>
            </a:r>
            <a:r>
              <a:rPr lang="lv-LV" sz="5600" dirty="0" smtClean="0">
                <a:solidFill>
                  <a:srgbClr val="8F1616"/>
                </a:solidFill>
                <a:latin typeface="Open Sans Bold"/>
              </a:rPr>
              <a:t>ĒLIES UZREIZ SĀK STRĀDĀT NEVIS STUDĒT?</a:t>
            </a:r>
            <a:endParaRPr lang="en-US" sz="5600" dirty="0">
              <a:solidFill>
                <a:srgbClr val="8F1616"/>
              </a:solidFill>
              <a:latin typeface="Open Sans Bold"/>
            </a:endParaRPr>
          </a:p>
        </p:txBody>
      </p:sp>
      <p:pic>
        <p:nvPicPr>
          <p:cNvPr id="15" name="Attēls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887" y="2933700"/>
            <a:ext cx="5144273" cy="68590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463197" y="2123425"/>
            <a:ext cx="845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Mājaslapa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: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www.ucak.vugd.gov.lv</a:t>
            </a:r>
          </a:p>
          <a:p>
            <a:pPr>
              <a:lnSpc>
                <a:spcPts val="4788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r>
              <a:rPr lang="lv-LV" sz="3800" dirty="0" smtClean="0">
                <a:solidFill>
                  <a:srgbClr val="8F1616"/>
                </a:solidFill>
                <a:latin typeface="Open Sans Bold"/>
              </a:rPr>
              <a:t>Tālr.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27870909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vai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27899616 </a:t>
            </a:r>
            <a:endParaRPr lang="lv-LV" sz="3800" dirty="0" smtClean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endParaRPr lang="lv-LV" sz="3800" dirty="0" smtClean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788"/>
              </a:lnSpc>
            </a:pPr>
            <a:r>
              <a:rPr lang="lv-LV" sz="3800" dirty="0" smtClean="0">
                <a:solidFill>
                  <a:srgbClr val="8F1616"/>
                </a:solidFill>
                <a:latin typeface="Open Sans Bold"/>
              </a:rPr>
              <a:t>Adrese: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Ķengaraga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iela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3 k-1,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Rīga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LV-1063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 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98" y="484207"/>
            <a:ext cx="1408073" cy="1408073"/>
          </a:xfrm>
          <a:prstGeom prst="rect">
            <a:avLst/>
          </a:prstGeom>
        </p:spPr>
      </p:pic>
      <p:sp>
        <p:nvSpPr>
          <p:cNvPr id="8" name="Freeform 2"/>
          <p:cNvSpPr/>
          <p:nvPr/>
        </p:nvSpPr>
        <p:spPr>
          <a:xfrm>
            <a:off x="773124" y="482333"/>
            <a:ext cx="6770675" cy="9312826"/>
          </a:xfrm>
          <a:custGeom>
            <a:avLst/>
            <a:gdLst/>
            <a:ahLst/>
            <a:cxnLst/>
            <a:rect l="l" t="t" r="r" b="b"/>
            <a:pathLst>
              <a:path w="7636235" h="10287000">
                <a:moveTo>
                  <a:pt x="0" y="0"/>
                </a:moveTo>
                <a:lnTo>
                  <a:pt x="7636235" y="0"/>
                </a:lnTo>
                <a:lnTo>
                  <a:pt x="76362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814" r="-42634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2" name="Taisnstūris 1"/>
          <p:cNvSpPr/>
          <p:nvPr/>
        </p:nvSpPr>
        <p:spPr>
          <a:xfrm>
            <a:off x="9570964" y="6501303"/>
            <a:ext cx="70311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dirty="0" smtClean="0">
                <a:solidFill>
                  <a:srgbClr val="000000"/>
                </a:solidFill>
                <a:latin typeface="Open Sans Bold"/>
              </a:rPr>
              <a:t>Ugunsdrošības un civilās aizsardzības koledža</a:t>
            </a: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48" y="7748544"/>
            <a:ext cx="1473317" cy="829267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597100"/>
            <a:ext cx="838200" cy="838200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633" y="8869820"/>
            <a:ext cx="1387332" cy="925339"/>
          </a:xfrm>
          <a:prstGeom prst="rect">
            <a:avLst/>
          </a:prstGeom>
        </p:spPr>
      </p:pic>
      <p:sp>
        <p:nvSpPr>
          <p:cNvPr id="9" name="Taisnstūris 8"/>
          <p:cNvSpPr/>
          <p:nvPr/>
        </p:nvSpPr>
        <p:spPr>
          <a:xfrm>
            <a:off x="9570965" y="7870789"/>
            <a:ext cx="7031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dirty="0" err="1" smtClean="0">
                <a:solidFill>
                  <a:srgbClr val="000000"/>
                </a:solidFill>
                <a:latin typeface="Open Sans Bold"/>
              </a:rPr>
              <a:t>ucak_sp</a:t>
            </a:r>
            <a:endParaRPr lang="lv-LV" sz="3200" dirty="0" smtClean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0" name="Taisnstūris 9"/>
          <p:cNvSpPr/>
          <p:nvPr/>
        </p:nvSpPr>
        <p:spPr>
          <a:xfrm>
            <a:off x="9570964" y="9040101"/>
            <a:ext cx="7031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3200" dirty="0" err="1" smtClean="0">
                <a:solidFill>
                  <a:srgbClr val="000000"/>
                </a:solidFill>
                <a:latin typeface="Open Sans Bold"/>
              </a:rPr>
              <a:t>ucakoledza</a:t>
            </a:r>
            <a:endParaRPr lang="lv-LV" sz="3200" dirty="0" smtClean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9136"/>
            <a:ext cx="18288000" cy="1043043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55113" y="476567"/>
            <a:ext cx="2678550" cy="2678550"/>
          </a:xfrm>
          <a:custGeom>
            <a:avLst/>
            <a:gdLst/>
            <a:ahLst/>
            <a:cxnLst/>
            <a:rect l="l" t="t" r="r" b="b"/>
            <a:pathLst>
              <a:path w="2678550" h="2678550">
                <a:moveTo>
                  <a:pt x="0" y="0"/>
                </a:moveTo>
                <a:lnTo>
                  <a:pt x="2678550" y="0"/>
                </a:lnTo>
                <a:lnTo>
                  <a:pt x="2678550" y="2678550"/>
                </a:lnTo>
                <a:lnTo>
                  <a:pt x="0" y="26785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69814" y="4517289"/>
            <a:ext cx="15148372" cy="1474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 dirty="0">
                <a:solidFill>
                  <a:srgbClr val="FFFF00"/>
                </a:solidFill>
                <a:latin typeface="Open Sans Bold"/>
              </a:rPr>
              <a:t>#DROSME SĀKAS AR IZVĒLI!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5800" y="2552797"/>
            <a:ext cx="9753600" cy="556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lv-LV" sz="3800" dirty="0" err="1">
                <a:solidFill>
                  <a:srgbClr val="000000"/>
                </a:solidFill>
                <a:latin typeface="Open Sans Bold"/>
              </a:rPr>
              <a:t>Ī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sā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cikla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profesionālās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augstākās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izglītības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studiju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programma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„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Ugunsdrošība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ugunsdzēsība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”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.</a:t>
            </a:r>
          </a:p>
          <a:p>
            <a:pPr>
              <a:lnSpc>
                <a:spcPts val="6240"/>
              </a:lnSpc>
            </a:pPr>
            <a:endParaRPr lang="lv-LV" sz="3800" dirty="0" smtClean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6240"/>
              </a:lnSpc>
            </a:pPr>
            <a:r>
              <a:rPr lang="lv-LV" sz="3800" dirty="0" smtClean="0">
                <a:solidFill>
                  <a:srgbClr val="8F1616"/>
                </a:solidFill>
                <a:latin typeface="Open Sans Bold"/>
              </a:rPr>
              <a:t>Iegūstamā kvalifikācija - u</a:t>
            </a:r>
            <a:r>
              <a:rPr lang="en-US" sz="3800" dirty="0" err="1" smtClean="0">
                <a:solidFill>
                  <a:srgbClr val="8F1616"/>
                </a:solidFill>
                <a:latin typeface="Open Sans Bold"/>
              </a:rPr>
              <a:t>gunsdrošības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 un </a:t>
            </a:r>
            <a:r>
              <a:rPr lang="en-US" sz="3800" dirty="0" err="1" smtClean="0">
                <a:solidFill>
                  <a:srgbClr val="8F1616"/>
                </a:solidFill>
                <a:latin typeface="Open Sans Bold"/>
              </a:rPr>
              <a:t>civilās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8F1616"/>
                </a:solidFill>
                <a:latin typeface="Open Sans Bold"/>
              </a:rPr>
              <a:t>aizsardzības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8F1616"/>
                </a:solidFill>
                <a:latin typeface="Open Sans Bold"/>
              </a:rPr>
              <a:t>tehniķis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 </a:t>
            </a:r>
            <a:r>
              <a:rPr lang="lv-LV" sz="3800" dirty="0" smtClean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(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5.profesionālās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kvalifikācijas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līmenis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)</a:t>
            </a:r>
            <a:r>
              <a:rPr lang="lv-LV" sz="3800" dirty="0" smtClean="0">
                <a:solidFill>
                  <a:srgbClr val="8F1616"/>
                </a:solidFill>
                <a:latin typeface="Open Sans Bold"/>
              </a:rPr>
              <a:t>.</a:t>
            </a:r>
            <a:endParaRPr lang="en-US" sz="3800" dirty="0">
              <a:solidFill>
                <a:srgbClr val="8F1616"/>
              </a:solidFill>
              <a:latin typeface="Open Sans Bold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33400" y="1181100"/>
            <a:ext cx="1524000" cy="1501313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Attēls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r="6818"/>
          <a:stretch/>
        </p:blipFill>
        <p:spPr>
          <a:xfrm>
            <a:off x="10591800" y="1333500"/>
            <a:ext cx="7335049" cy="6781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57400" y="2171700"/>
            <a:ext cx="8610600" cy="7194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54"/>
              </a:lnSpc>
            </a:pPr>
            <a:r>
              <a:rPr lang="lv-LV" sz="3800" dirty="0" err="1">
                <a:solidFill>
                  <a:srgbClr val="000000"/>
                </a:solidFill>
                <a:latin typeface="Open Sans Bold"/>
              </a:rPr>
              <a:t>S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tudiju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ilgums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- 3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gadi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klātienē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nodrošināta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dienesta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vieta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pieejama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dienesta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viesnīca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studiju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tiek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ieskaitīts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dienesta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laikā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5054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studijas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notiek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Rīgā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Ķengaraga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ielā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3 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k-1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78566" y="3217472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5"/>
                </a:lnTo>
                <a:lnTo>
                  <a:pt x="0" y="1199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9256" y="1884359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6534" y="4569532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6533" y="5945796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8566" y="7886700"/>
            <a:ext cx="1186813" cy="1199306"/>
          </a:xfrm>
          <a:custGeom>
            <a:avLst/>
            <a:gdLst/>
            <a:ahLst/>
            <a:cxnLst/>
            <a:rect l="l" t="t" r="r" b="b"/>
            <a:pathLst>
              <a:path w="1186813" h="1199306">
                <a:moveTo>
                  <a:pt x="0" y="0"/>
                </a:moveTo>
                <a:lnTo>
                  <a:pt x="1186813" y="0"/>
                </a:lnTo>
                <a:lnTo>
                  <a:pt x="1186813" y="1199306"/>
                </a:lnTo>
                <a:lnTo>
                  <a:pt x="0" y="1199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11"/>
          <p:cNvSpPr txBox="1"/>
          <p:nvPr/>
        </p:nvSpPr>
        <p:spPr>
          <a:xfrm>
            <a:off x="-1371600" y="627585"/>
            <a:ext cx="14395841" cy="1104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lv-LV" sz="7200" dirty="0" smtClean="0">
                <a:solidFill>
                  <a:srgbClr val="8F1616"/>
                </a:solidFill>
                <a:latin typeface="Open Sans Bold"/>
              </a:rPr>
              <a:t>PILNA LAIKA KLĀTIENE</a:t>
            </a:r>
            <a:endParaRPr lang="en-US" sz="7200" dirty="0">
              <a:solidFill>
                <a:srgbClr val="8F1616"/>
              </a:solidFill>
              <a:latin typeface="Open Sans Bold"/>
            </a:endParaRPr>
          </a:p>
        </p:txBody>
      </p:sp>
      <p:pic>
        <p:nvPicPr>
          <p:cNvPr id="11" name="Attēls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27585"/>
            <a:ext cx="6424407" cy="85658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2624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393383" y="8201511"/>
            <a:ext cx="1361181" cy="866764"/>
          </a:xfrm>
          <a:custGeom>
            <a:avLst/>
            <a:gdLst/>
            <a:ahLst/>
            <a:cxnLst/>
            <a:rect l="l" t="t" r="r" b="b"/>
            <a:pathLst>
              <a:path w="1361181" h="866764">
                <a:moveTo>
                  <a:pt x="0" y="0"/>
                </a:moveTo>
                <a:lnTo>
                  <a:pt x="1361181" y="0"/>
                </a:lnTo>
                <a:lnTo>
                  <a:pt x="1361181" y="866764"/>
                </a:lnTo>
                <a:lnTo>
                  <a:pt x="0" y="8667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991600" y="662693"/>
            <a:ext cx="5887244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8F1616"/>
                </a:solidFill>
                <a:latin typeface="Open Sans Bold"/>
              </a:rPr>
              <a:t>STUDIJU LAIKĀ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91600" y="2177794"/>
            <a:ext cx="9371689" cy="4995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lv-LV" sz="3800" dirty="0">
                <a:solidFill>
                  <a:srgbClr val="000000"/>
                </a:solidFill>
                <a:latin typeface="Open Sans Bold"/>
              </a:rPr>
              <a:t>A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pmaksāti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veselības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aprūpes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pakalpojumi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darba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samaksa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70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6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EUR (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bruto</a:t>
            </a:r>
            <a:r>
              <a:rPr lang="en-US" sz="3800" dirty="0" smtClean="0">
                <a:solidFill>
                  <a:srgbClr val="000000"/>
                </a:solidFill>
                <a:latin typeface="Open Sans Bold"/>
              </a:rPr>
              <a:t>)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nodrošināts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formas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tērps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;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40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piemaksas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labām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sekmēm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967281" y="8084983"/>
            <a:ext cx="968437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Studijas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tiek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finansētas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no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valsts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budžeta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 Bold"/>
              </a:rPr>
              <a:t>līdzekļiem</a:t>
            </a:r>
            <a:r>
              <a:rPr lang="en-US" sz="3200" dirty="0">
                <a:solidFill>
                  <a:srgbClr val="000000"/>
                </a:solidFill>
                <a:latin typeface="Open Sans Bold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889116" y="2252536"/>
            <a:ext cx="876307" cy="664247"/>
            <a:chOff x="0" y="0"/>
            <a:chExt cx="1072285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889116" y="4038390"/>
            <a:ext cx="876307" cy="664247"/>
            <a:chOff x="0" y="0"/>
            <a:chExt cx="1072285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847239" y="5319715"/>
            <a:ext cx="876307" cy="664247"/>
            <a:chOff x="0" y="0"/>
            <a:chExt cx="1072285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788978" y="6539938"/>
            <a:ext cx="876307" cy="664247"/>
            <a:chOff x="0" y="0"/>
            <a:chExt cx="1072285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74625"/>
              <a:ext cx="97068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9" name="Attēls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2693"/>
            <a:ext cx="6471082" cy="862810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8014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600" y="6430780"/>
            <a:ext cx="3797508" cy="3539438"/>
          </a:xfrm>
          <a:custGeom>
            <a:avLst/>
            <a:gdLst/>
            <a:ahLst/>
            <a:cxnLst/>
            <a:rect l="l" t="t" r="r" b="b"/>
            <a:pathLst>
              <a:path w="3767869" h="3531318">
                <a:moveTo>
                  <a:pt x="0" y="0"/>
                </a:moveTo>
                <a:lnTo>
                  <a:pt x="3767869" y="0"/>
                </a:lnTo>
                <a:lnTo>
                  <a:pt x="3767869" y="3531319"/>
                </a:lnTo>
                <a:lnTo>
                  <a:pt x="0" y="3531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17" r="-23765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3" name="Freeform 3"/>
          <p:cNvSpPr/>
          <p:nvPr/>
        </p:nvSpPr>
        <p:spPr>
          <a:xfrm>
            <a:off x="5257800" y="391211"/>
            <a:ext cx="3352800" cy="3533089"/>
          </a:xfrm>
          <a:custGeom>
            <a:avLst/>
            <a:gdLst/>
            <a:ahLst/>
            <a:cxnLst/>
            <a:rect l="l" t="t" r="r" b="b"/>
            <a:pathLst>
              <a:path w="3360944" h="3603780">
                <a:moveTo>
                  <a:pt x="0" y="0"/>
                </a:moveTo>
                <a:lnTo>
                  <a:pt x="3360944" y="0"/>
                </a:lnTo>
                <a:lnTo>
                  <a:pt x="3360944" y="3603780"/>
                </a:lnTo>
                <a:lnTo>
                  <a:pt x="0" y="360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115" t="-9156" r="-48449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4" name="Freeform 4"/>
          <p:cNvSpPr/>
          <p:nvPr/>
        </p:nvSpPr>
        <p:spPr>
          <a:xfrm>
            <a:off x="9370169" y="391211"/>
            <a:ext cx="3886200" cy="3685489"/>
          </a:xfrm>
          <a:custGeom>
            <a:avLst/>
            <a:gdLst/>
            <a:ahLst/>
            <a:cxnLst/>
            <a:rect l="l" t="t" r="r" b="b"/>
            <a:pathLst>
              <a:path w="4012265" h="3645765">
                <a:moveTo>
                  <a:pt x="0" y="0"/>
                </a:moveTo>
                <a:lnTo>
                  <a:pt x="4012265" y="0"/>
                </a:lnTo>
                <a:lnTo>
                  <a:pt x="4012265" y="3645764"/>
                </a:lnTo>
                <a:lnTo>
                  <a:pt x="0" y="3645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651" t="-5243" r="-42570" b="-790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81601" y="6430780"/>
            <a:ext cx="4038600" cy="3531318"/>
          </a:xfrm>
          <a:custGeom>
            <a:avLst/>
            <a:gdLst/>
            <a:ahLst/>
            <a:cxnLst/>
            <a:rect l="l" t="t" r="r" b="b"/>
            <a:pathLst>
              <a:path w="3727764" h="3216541">
                <a:moveTo>
                  <a:pt x="0" y="0"/>
                </a:moveTo>
                <a:lnTo>
                  <a:pt x="3727764" y="0"/>
                </a:lnTo>
                <a:lnTo>
                  <a:pt x="3727764" y="3216541"/>
                </a:lnTo>
                <a:lnTo>
                  <a:pt x="0" y="3216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194" r="-13356" b="-2411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8" name="Freeform 8"/>
          <p:cNvSpPr/>
          <p:nvPr/>
        </p:nvSpPr>
        <p:spPr>
          <a:xfrm>
            <a:off x="14097000" y="6430779"/>
            <a:ext cx="3733800" cy="3531319"/>
          </a:xfrm>
          <a:custGeom>
            <a:avLst/>
            <a:gdLst/>
            <a:ahLst/>
            <a:cxnLst/>
            <a:rect l="l" t="t" r="r" b="b"/>
            <a:pathLst>
              <a:path w="3932727" h="3679940">
                <a:moveTo>
                  <a:pt x="0" y="0"/>
                </a:moveTo>
                <a:lnTo>
                  <a:pt x="3932727" y="0"/>
                </a:lnTo>
                <a:lnTo>
                  <a:pt x="3932727" y="3679940"/>
                </a:lnTo>
                <a:lnTo>
                  <a:pt x="0" y="36799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98" r="-53394" b="-9856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9" name="Freeform 9"/>
          <p:cNvSpPr/>
          <p:nvPr/>
        </p:nvSpPr>
        <p:spPr>
          <a:xfrm>
            <a:off x="609600" y="348184"/>
            <a:ext cx="3781610" cy="3576114"/>
          </a:xfrm>
          <a:custGeom>
            <a:avLst/>
            <a:gdLst/>
            <a:ahLst/>
            <a:cxnLst/>
            <a:rect l="l" t="t" r="r" b="b"/>
            <a:pathLst>
              <a:path w="3430788" h="3248456">
                <a:moveTo>
                  <a:pt x="0" y="0"/>
                </a:moveTo>
                <a:lnTo>
                  <a:pt x="3430788" y="0"/>
                </a:lnTo>
                <a:lnTo>
                  <a:pt x="3430788" y="3248456"/>
                </a:lnTo>
                <a:lnTo>
                  <a:pt x="0" y="3248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624" r="-30403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11" name="TextBox 11"/>
          <p:cNvSpPr txBox="1"/>
          <p:nvPr/>
        </p:nvSpPr>
        <p:spPr>
          <a:xfrm>
            <a:off x="2172248" y="4734181"/>
            <a:ext cx="14395841" cy="1104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7200" dirty="0">
                <a:solidFill>
                  <a:srgbClr val="8F1616"/>
                </a:solidFill>
                <a:latin typeface="Open Sans Bold"/>
              </a:rPr>
              <a:t>TEORĒTISKS STUDIJU PROCESS</a:t>
            </a:r>
          </a:p>
        </p:txBody>
      </p:sp>
      <p:sp>
        <p:nvSpPr>
          <p:cNvPr id="13" name="Freeform 5"/>
          <p:cNvSpPr/>
          <p:nvPr/>
        </p:nvSpPr>
        <p:spPr>
          <a:xfrm>
            <a:off x="13920281" y="391211"/>
            <a:ext cx="3886200" cy="3653874"/>
          </a:xfrm>
          <a:custGeom>
            <a:avLst/>
            <a:gdLst/>
            <a:ahLst/>
            <a:cxnLst/>
            <a:rect l="l" t="t" r="r" b="b"/>
            <a:pathLst>
              <a:path w="3878559" h="3605694">
                <a:moveTo>
                  <a:pt x="0" y="0"/>
                </a:moveTo>
                <a:lnTo>
                  <a:pt x="3878559" y="0"/>
                </a:lnTo>
                <a:lnTo>
                  <a:pt x="3878559" y="3605693"/>
                </a:lnTo>
                <a:lnTo>
                  <a:pt x="0" y="36056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058" t="-14854" r="-50662" b="-6138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pic>
        <p:nvPicPr>
          <p:cNvPr id="14" name="Attēls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2"/>
          <a:stretch/>
        </p:blipFill>
        <p:spPr>
          <a:xfrm>
            <a:off x="9966341" y="6430779"/>
            <a:ext cx="3673459" cy="35435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07326" y="-266700"/>
            <a:ext cx="9353504" cy="6912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2"/>
              </a:lnSpc>
            </a:pPr>
            <a:endParaRPr dirty="0"/>
          </a:p>
          <a:p>
            <a:pPr>
              <a:lnSpc>
                <a:spcPts val="4902"/>
              </a:lnSpc>
            </a:pPr>
            <a:endParaRPr dirty="0"/>
          </a:p>
          <a:p>
            <a:pPr>
              <a:lnSpc>
                <a:spcPts val="4902"/>
              </a:lnSpc>
            </a:pP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Teorētisko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nodarbību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laikā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apgūst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zināšanas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par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vienoto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ārkārtas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palīdzības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izsaukumu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numuru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"112",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ugunsdrošības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prasībām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prevenciju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un </a:t>
            </a:r>
            <a:r>
              <a:rPr lang="en-US" sz="3800" dirty="0" err="1">
                <a:solidFill>
                  <a:srgbClr val="000000"/>
                </a:solidFill>
                <a:latin typeface="Open Sans Bold"/>
              </a:rPr>
              <a:t>civilo</a:t>
            </a:r>
            <a:r>
              <a:rPr lang="en-US" sz="38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Open Sans Bold"/>
              </a:rPr>
              <a:t>aizsardzību</a:t>
            </a:r>
            <a:r>
              <a:rPr lang="lv-LV" sz="3800" dirty="0" smtClean="0">
                <a:solidFill>
                  <a:srgbClr val="000000"/>
                </a:solidFill>
                <a:latin typeface="Open Sans Bold"/>
              </a:rPr>
              <a:t>, kā arī par ugunsgrēku dzēšanu un glābšanas darbu veikšanu.</a:t>
            </a: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4902"/>
              </a:lnSpc>
            </a:pPr>
            <a:endParaRPr lang="en-US" sz="3800" dirty="0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64038" y="1790700"/>
            <a:ext cx="797047" cy="604168"/>
            <a:chOff x="0" y="0"/>
            <a:chExt cx="1072285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2285" cy="812800"/>
            </a:xfrm>
            <a:custGeom>
              <a:avLst/>
              <a:gdLst/>
              <a:ahLst/>
              <a:cxnLst/>
              <a:rect l="l" t="t" r="r" b="b"/>
              <a:pathLst>
                <a:path w="1072285" h="812800">
                  <a:moveTo>
                    <a:pt x="1072285" y="406400"/>
                  </a:moveTo>
                  <a:lnTo>
                    <a:pt x="665885" y="0"/>
                  </a:lnTo>
                  <a:lnTo>
                    <a:pt x="665885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65885" y="609600"/>
                  </a:lnTo>
                  <a:lnTo>
                    <a:pt x="665885" y="812800"/>
                  </a:lnTo>
                  <a:lnTo>
                    <a:pt x="1072285" y="406400"/>
                  </a:lnTo>
                  <a:close/>
                </a:path>
              </a:pathLst>
            </a:custGeom>
            <a:solidFill>
              <a:srgbClr val="8F161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65100"/>
              <a:ext cx="97068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4" name="Attēls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911" y="800100"/>
            <a:ext cx="6290966" cy="83879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4"/>
          <p:cNvSpPr txBox="1"/>
          <p:nvPr/>
        </p:nvSpPr>
        <p:spPr>
          <a:xfrm>
            <a:off x="1407326" y="5789689"/>
            <a:ext cx="9413074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Katrā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kursā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studējošajiem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ir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nodrošināta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prakse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.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Vasarā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1.kursā -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kā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ugunsdzēsējiem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glābējiem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, 2. un 3.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kursā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-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kā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lv-LV" sz="3800" dirty="0" smtClean="0">
                <a:solidFill>
                  <a:srgbClr val="8F1616"/>
                </a:solidFill>
                <a:latin typeface="Open Sans Bold"/>
              </a:rPr>
              <a:t>vada komandieriem un </a:t>
            </a:r>
            <a:r>
              <a:rPr lang="en-US" sz="3800" dirty="0" err="1" smtClean="0">
                <a:solidFill>
                  <a:srgbClr val="8F1616"/>
                </a:solidFill>
                <a:latin typeface="Open Sans Bold"/>
              </a:rPr>
              <a:t>ugunsdrošības</a:t>
            </a:r>
            <a:r>
              <a:rPr lang="en-US" sz="3800" dirty="0" smtClean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uzraudzības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 </a:t>
            </a:r>
            <a:r>
              <a:rPr lang="en-US" sz="3800" dirty="0" err="1">
                <a:solidFill>
                  <a:srgbClr val="8F1616"/>
                </a:solidFill>
                <a:latin typeface="Open Sans Bold"/>
              </a:rPr>
              <a:t>inspektoriem</a:t>
            </a:r>
            <a:r>
              <a:rPr lang="en-US" sz="3800" dirty="0">
                <a:solidFill>
                  <a:srgbClr val="8F1616"/>
                </a:solidFill>
                <a:latin typeface="Open Sans Bold"/>
              </a:rPr>
              <a:t>.</a:t>
            </a:r>
          </a:p>
        </p:txBody>
      </p:sp>
      <p:sp>
        <p:nvSpPr>
          <p:cNvPr id="10" name="Freeform 5"/>
          <p:cNvSpPr/>
          <p:nvPr/>
        </p:nvSpPr>
        <p:spPr>
          <a:xfrm>
            <a:off x="201836" y="6084722"/>
            <a:ext cx="1121453" cy="1121453"/>
          </a:xfrm>
          <a:custGeom>
            <a:avLst/>
            <a:gdLst/>
            <a:ahLst/>
            <a:cxnLst/>
            <a:rect l="l" t="t" r="r" b="b"/>
            <a:pathLst>
              <a:path w="1121453" h="1121453">
                <a:moveTo>
                  <a:pt x="0" y="0"/>
                </a:moveTo>
                <a:lnTo>
                  <a:pt x="1121452" y="0"/>
                </a:lnTo>
                <a:lnTo>
                  <a:pt x="1121452" y="1121453"/>
                </a:lnTo>
                <a:lnTo>
                  <a:pt x="0" y="112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8684" y="355942"/>
            <a:ext cx="3702241" cy="3739980"/>
          </a:xfrm>
          <a:custGeom>
            <a:avLst/>
            <a:gdLst/>
            <a:ahLst/>
            <a:cxnLst/>
            <a:rect l="l" t="t" r="r" b="b"/>
            <a:pathLst>
              <a:path w="3592913" h="3398679">
                <a:moveTo>
                  <a:pt x="0" y="0"/>
                </a:moveTo>
                <a:lnTo>
                  <a:pt x="3592913" y="0"/>
                </a:lnTo>
                <a:lnTo>
                  <a:pt x="3592913" y="3398679"/>
                </a:lnTo>
                <a:lnTo>
                  <a:pt x="0" y="3398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20" t="-41818" b="-12130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5" name="Freeform 5"/>
          <p:cNvSpPr/>
          <p:nvPr/>
        </p:nvSpPr>
        <p:spPr>
          <a:xfrm>
            <a:off x="13678226" y="355941"/>
            <a:ext cx="4255211" cy="3794827"/>
          </a:xfrm>
          <a:custGeom>
            <a:avLst/>
            <a:gdLst/>
            <a:ahLst/>
            <a:cxnLst/>
            <a:rect l="l" t="t" r="r" b="b"/>
            <a:pathLst>
              <a:path w="4088446" h="3488607">
                <a:moveTo>
                  <a:pt x="0" y="0"/>
                </a:moveTo>
                <a:lnTo>
                  <a:pt x="4088446" y="0"/>
                </a:lnTo>
                <a:lnTo>
                  <a:pt x="4088446" y="3488606"/>
                </a:lnTo>
                <a:lnTo>
                  <a:pt x="0" y="34886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173" b="-46058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7" name="Freeform 7"/>
          <p:cNvSpPr/>
          <p:nvPr/>
        </p:nvSpPr>
        <p:spPr>
          <a:xfrm>
            <a:off x="535975" y="6089759"/>
            <a:ext cx="3876342" cy="3718119"/>
          </a:xfrm>
          <a:custGeom>
            <a:avLst/>
            <a:gdLst/>
            <a:ahLst/>
            <a:cxnLst/>
            <a:rect l="l" t="t" r="r" b="b"/>
            <a:pathLst>
              <a:path w="3654800" h="3398679">
                <a:moveTo>
                  <a:pt x="0" y="0"/>
                </a:moveTo>
                <a:lnTo>
                  <a:pt x="3654800" y="0"/>
                </a:lnTo>
                <a:lnTo>
                  <a:pt x="3654800" y="3398679"/>
                </a:lnTo>
                <a:lnTo>
                  <a:pt x="0" y="3398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432" r="-42472" b="-19655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8" name="Freeform 8"/>
          <p:cNvSpPr/>
          <p:nvPr/>
        </p:nvSpPr>
        <p:spPr>
          <a:xfrm>
            <a:off x="535975" y="311149"/>
            <a:ext cx="3567398" cy="3716312"/>
          </a:xfrm>
          <a:custGeom>
            <a:avLst/>
            <a:gdLst/>
            <a:ahLst/>
            <a:cxnLst/>
            <a:rect l="l" t="t" r="r" b="b"/>
            <a:pathLst>
              <a:path w="3561087" h="3850476">
                <a:moveTo>
                  <a:pt x="0" y="0"/>
                </a:moveTo>
                <a:lnTo>
                  <a:pt x="3561086" y="0"/>
                </a:lnTo>
                <a:lnTo>
                  <a:pt x="3561086" y="3850477"/>
                </a:lnTo>
                <a:lnTo>
                  <a:pt x="0" y="3850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71" t="-42532" r="-1371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sp>
      <p:sp>
        <p:nvSpPr>
          <p:cNvPr id="14" name="TextBox 14"/>
          <p:cNvSpPr txBox="1"/>
          <p:nvPr/>
        </p:nvSpPr>
        <p:spPr>
          <a:xfrm>
            <a:off x="1948185" y="4525337"/>
            <a:ext cx="13972236" cy="1104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7200" dirty="0">
                <a:solidFill>
                  <a:srgbClr val="8F1616"/>
                </a:solidFill>
                <a:latin typeface="Open Sans Bold"/>
              </a:rPr>
              <a:t>PRAKTISKS STUDIJU PROCESS</a:t>
            </a: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11904" r="-377" b="13492"/>
          <a:stretch/>
        </p:blipFill>
        <p:spPr>
          <a:xfrm>
            <a:off x="9056236" y="355942"/>
            <a:ext cx="3996680" cy="37948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Attēls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8" r="17550"/>
          <a:stretch/>
        </p:blipFill>
        <p:spPr>
          <a:xfrm>
            <a:off x="9510635" y="6083470"/>
            <a:ext cx="3777027" cy="37712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Attēls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t="4805" r="14271"/>
          <a:stretch/>
        </p:blipFill>
        <p:spPr>
          <a:xfrm rot="5400000">
            <a:off x="14083416" y="6004691"/>
            <a:ext cx="3718121" cy="39819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Attēls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0" t="24621" r="10480" b="11743"/>
          <a:stretch/>
        </p:blipFill>
        <p:spPr>
          <a:xfrm>
            <a:off x="4476539" y="6089759"/>
            <a:ext cx="4402721" cy="37356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3719</TotalTime>
  <Words>890</Words>
  <Application>Microsoft Office PowerPoint</Application>
  <PresentationFormat>Pielāgots</PresentationFormat>
  <Paragraphs>168</Paragraphs>
  <Slides>32</Slides>
  <Notes>2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32</vt:i4>
      </vt:variant>
    </vt:vector>
  </HeadingPairs>
  <TitlesOfParts>
    <vt:vector size="37" baseType="lpstr">
      <vt:lpstr>Calibri</vt:lpstr>
      <vt:lpstr>Open Sans Bold</vt:lpstr>
      <vt:lpstr>Open Sans</vt:lpstr>
      <vt:lpstr>Arial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Studiju iespejas UCAK  kopija</dc:title>
  <dc:creator>Samanta Jēkabsone</dc:creator>
  <cp:lastModifiedBy>Samanta Jēkabsone</cp:lastModifiedBy>
  <cp:revision>100</cp:revision>
  <dcterms:created xsi:type="dcterms:W3CDTF">2006-08-16T00:00:00Z</dcterms:created>
  <dcterms:modified xsi:type="dcterms:W3CDTF">2024-10-30T13:06:45Z</dcterms:modified>
  <dc:identifier>DAF9hqKEJy0</dc:identifier>
</cp:coreProperties>
</file>