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</p:sldMasterIdLst>
  <p:notesMasterIdLst>
    <p:notesMasterId r:id="rId7"/>
  </p:notesMasterIdLst>
  <p:sldIdLst>
    <p:sldId id="311" r:id="rId2"/>
    <p:sldId id="313" r:id="rId3"/>
    <p:sldId id="312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ta Līne" userId="7634bd88-1c69-40e1-8298-28f2b29c9f1c" providerId="ADAL" clId="{F7D97B9A-2762-4523-8B29-4A6BE8BDFDA4}"/>
    <pc:docChg chg="delSld modSld">
      <pc:chgData name="Gunta Līne" userId="7634bd88-1c69-40e1-8298-28f2b29c9f1c" providerId="ADAL" clId="{F7D97B9A-2762-4523-8B29-4A6BE8BDFDA4}" dt="2024-07-30T08:16:31.875" v="27" actId="20577"/>
      <pc:docMkLst>
        <pc:docMk/>
      </pc:docMkLst>
      <pc:sldChg chg="del">
        <pc:chgData name="Gunta Līne" userId="7634bd88-1c69-40e1-8298-28f2b29c9f1c" providerId="ADAL" clId="{F7D97B9A-2762-4523-8B29-4A6BE8BDFDA4}" dt="2024-07-30T08:10:33.671" v="0" actId="47"/>
        <pc:sldMkLst>
          <pc:docMk/>
          <pc:sldMk cId="3201340377" sldId="257"/>
        </pc:sldMkLst>
      </pc:sldChg>
      <pc:sldChg chg="modSp mod">
        <pc:chgData name="Gunta Līne" userId="7634bd88-1c69-40e1-8298-28f2b29c9f1c" providerId="ADAL" clId="{F7D97B9A-2762-4523-8B29-4A6BE8BDFDA4}" dt="2024-07-30T08:11:16.653" v="3" actId="255"/>
        <pc:sldMkLst>
          <pc:docMk/>
          <pc:sldMk cId="990001610" sldId="258"/>
        </pc:sldMkLst>
        <pc:spChg chg="mod">
          <ac:chgData name="Gunta Līne" userId="7634bd88-1c69-40e1-8298-28f2b29c9f1c" providerId="ADAL" clId="{F7D97B9A-2762-4523-8B29-4A6BE8BDFDA4}" dt="2024-07-30T08:11:16.653" v="3" actId="255"/>
          <ac:spMkLst>
            <pc:docMk/>
            <pc:sldMk cId="990001610" sldId="258"/>
            <ac:spMk id="4" creationId="{E811BE16-68B2-45EC-DDD1-AA5F5339C015}"/>
          </ac:spMkLst>
        </pc:spChg>
      </pc:sldChg>
      <pc:sldChg chg="modSp mod">
        <pc:chgData name="Gunta Līne" userId="7634bd88-1c69-40e1-8298-28f2b29c9f1c" providerId="ADAL" clId="{F7D97B9A-2762-4523-8B29-4A6BE8BDFDA4}" dt="2024-07-30T08:11:24.498" v="4" actId="255"/>
        <pc:sldMkLst>
          <pc:docMk/>
          <pc:sldMk cId="2674247735" sldId="260"/>
        </pc:sldMkLst>
        <pc:spChg chg="mod">
          <ac:chgData name="Gunta Līne" userId="7634bd88-1c69-40e1-8298-28f2b29c9f1c" providerId="ADAL" clId="{F7D97B9A-2762-4523-8B29-4A6BE8BDFDA4}" dt="2024-07-30T08:11:24.498" v="4" actId="255"/>
          <ac:spMkLst>
            <pc:docMk/>
            <pc:sldMk cId="2674247735" sldId="260"/>
            <ac:spMk id="4" creationId="{E811BE16-68B2-45EC-DDD1-AA5F5339C015}"/>
          </ac:spMkLst>
        </pc:spChg>
      </pc:sldChg>
      <pc:sldChg chg="modSp mod">
        <pc:chgData name="Gunta Līne" userId="7634bd88-1c69-40e1-8298-28f2b29c9f1c" providerId="ADAL" clId="{F7D97B9A-2762-4523-8B29-4A6BE8BDFDA4}" dt="2024-07-30T08:16:31.875" v="27" actId="20577"/>
        <pc:sldMkLst>
          <pc:docMk/>
          <pc:sldMk cId="774036013" sldId="312"/>
        </pc:sldMkLst>
        <pc:spChg chg="mod">
          <ac:chgData name="Gunta Līne" userId="7634bd88-1c69-40e1-8298-28f2b29c9f1c" providerId="ADAL" clId="{F7D97B9A-2762-4523-8B29-4A6BE8BDFDA4}" dt="2024-07-30T08:16:23.110" v="7" actId="20577"/>
          <ac:spMkLst>
            <pc:docMk/>
            <pc:sldMk cId="774036013" sldId="312"/>
            <ac:spMk id="4" creationId="{E811BE16-68B2-45EC-DDD1-AA5F5339C015}"/>
          </ac:spMkLst>
        </pc:spChg>
        <pc:spChg chg="mod">
          <ac:chgData name="Gunta Līne" userId="7634bd88-1c69-40e1-8298-28f2b29c9f1c" providerId="ADAL" clId="{F7D97B9A-2762-4523-8B29-4A6BE8BDFDA4}" dt="2024-07-30T08:16:31.875" v="27" actId="20577"/>
          <ac:spMkLst>
            <pc:docMk/>
            <pc:sldMk cId="774036013" sldId="312"/>
            <ac:spMk id="9" creationId="{6DAF0AB7-E1C7-9018-35ED-C7FA016C58A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2FC64-6C79-4716-8579-21547737FE26}" type="datetimeFigureOut">
              <a:rPr lang="lv-LV" smtClean="0"/>
              <a:t>31.07.2024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F2651-D890-4805-A7DE-C026266D8D0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729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F2651-D890-4805-A7DE-C026266D8D02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6099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rtl="0"/>
            <a:r>
              <a:rPr lang="lv-LV" sz="1800" b="0" i="0" u="none" strike="noStrike" baseline="0" dirty="0">
                <a:solidFill>
                  <a:srgbClr val="000000"/>
                </a:solidFill>
                <a:latin typeface="Helv"/>
              </a:rPr>
              <a:t/>
            </a:r>
            <a:br>
              <a:rPr lang="lv-LV" sz="1800" b="0" i="0" u="none" strike="noStrike" baseline="0" dirty="0">
                <a:solidFill>
                  <a:srgbClr val="000000"/>
                </a:solidFill>
                <a:latin typeface="Helv"/>
              </a:rPr>
            </a:b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F2651-D890-4805-A7DE-C026266D8D0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096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F2651-D890-4805-A7DE-C026266D8D02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6928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2F2651-D890-4805-A7DE-C026266D8D02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210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ul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1EADA53-8D1D-4394-A903-BF9078879A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r="35834"/>
          <a:stretch/>
        </p:blipFill>
        <p:spPr>
          <a:xfrm>
            <a:off x="0" y="0"/>
            <a:ext cx="7823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733" y="2276475"/>
            <a:ext cx="4573691" cy="2086725"/>
          </a:xfrm>
        </p:spPr>
        <p:txBody>
          <a:bodyPr wrap="square" anchor="t" anchorCtr="0">
            <a:spAutoFit/>
          </a:bodyPr>
          <a:lstStyle>
            <a:lvl1pPr algn="l">
              <a:defRPr sz="4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698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la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B0BE864-13BC-4A78-9980-23AB00B261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7619" y="1689025"/>
            <a:ext cx="5017994" cy="4424100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DEC37B08-F56C-4461-83A4-FDF76DD5BBF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42926" y="1689025"/>
            <a:ext cx="2280738" cy="2010806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52811A74-9249-4A0F-A279-8B103976CC9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42926" y="4093179"/>
            <a:ext cx="2280738" cy="2010806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CB1CC03-A148-8C4B-A53A-7A6C7F19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300" y="1044788"/>
            <a:ext cx="8137525" cy="369332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32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laza+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3B68EEA-F811-4730-9C38-8F24038E1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0" y="4220750"/>
            <a:ext cx="8137525" cy="1615699"/>
          </a:xfrm>
        </p:spPr>
        <p:txBody>
          <a:bodyPr wrap="square" lIns="0" tIns="0" rIns="0">
            <a:spAutoFit/>
          </a:bodyPr>
          <a:lstStyle>
            <a:lvl1pPr>
              <a:lnSpc>
                <a:spcPts val="2500"/>
              </a:lnSpc>
              <a:spcBef>
                <a:spcPts val="0"/>
              </a:spcBef>
              <a:defRPr sz="1600"/>
            </a:lvl1pPr>
            <a:lvl2pPr>
              <a:lnSpc>
                <a:spcPts val="2500"/>
              </a:lnSpc>
              <a:spcBef>
                <a:spcPts val="0"/>
              </a:spcBef>
              <a:defRPr sz="1600"/>
            </a:lvl2pPr>
            <a:lvl3pPr>
              <a:lnSpc>
                <a:spcPts val="2500"/>
              </a:lnSpc>
              <a:spcBef>
                <a:spcPts val="0"/>
              </a:spcBef>
              <a:defRPr sz="1600"/>
            </a:lvl3pPr>
            <a:lvl4pPr>
              <a:lnSpc>
                <a:spcPts val="2500"/>
              </a:lnSpc>
              <a:spcBef>
                <a:spcPts val="0"/>
              </a:spcBef>
              <a:defRPr sz="1600"/>
            </a:lvl4pPr>
            <a:lvl5pPr>
              <a:lnSpc>
                <a:spcPts val="25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667398F-59C3-4C16-A007-2BD55FF3DE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35300" y="1651613"/>
            <a:ext cx="2535826" cy="2235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54AC47C-71B3-4BF5-9BE5-E5493D82AE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651613"/>
            <a:ext cx="2535826" cy="2235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2FA1062A-BFB9-4107-93AE-DA971C2029F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3675" y="1651613"/>
            <a:ext cx="2535826" cy="2235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479BBF3-AF30-6645-A902-FEA0611D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300" y="1044788"/>
            <a:ext cx="8137525" cy="369332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72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ogo+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3E296B-DA61-4D4B-B0C8-7C8BD54F9804}"/>
              </a:ext>
            </a:extLst>
          </p:cNvPr>
          <p:cNvSpPr/>
          <p:nvPr/>
        </p:nvSpPr>
        <p:spPr>
          <a:xfrm>
            <a:off x="0" y="0"/>
            <a:ext cx="211328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FD885F3-4DE9-C944-8149-97A73A173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300" y="1044788"/>
            <a:ext cx="8137525" cy="369332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25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pakstitul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203C5AC-9BCC-4D4D-ADC0-24FA4A58D1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r="35834"/>
          <a:stretch/>
        </p:blipFill>
        <p:spPr>
          <a:xfrm>
            <a:off x="0" y="0"/>
            <a:ext cx="7823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733" y="2276475"/>
            <a:ext cx="4573691" cy="867930"/>
          </a:xfrm>
        </p:spPr>
        <p:txBody>
          <a:bodyPr wrap="square" anchor="t" anchorCtr="0">
            <a:spAutoFit/>
          </a:bodyPr>
          <a:lstStyle>
            <a:lvl1pPr algn="l">
              <a:defRPr sz="2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88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D57859-76D4-4A66-8365-1C0D3A8843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-14" r="70250"/>
          <a:stretch/>
        </p:blipFill>
        <p:spPr>
          <a:xfrm>
            <a:off x="-1737" y="0"/>
            <a:ext cx="3628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47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+teks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F1D5F581-C595-4C56-B03B-A8291AD4EF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641850" y="0"/>
            <a:ext cx="755015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3F5BC25-AEA6-704F-B901-D843AC303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550" y="1044787"/>
            <a:ext cx="4105275" cy="239501"/>
          </a:xfrm>
        </p:spPr>
        <p:txBody>
          <a:bodyPr rIns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EC2863D-26D4-7D42-91B8-19BF539FE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7550" y="2276475"/>
            <a:ext cx="4105275" cy="1615699"/>
          </a:xfrm>
        </p:spPr>
        <p:txBody>
          <a:bodyPr lIns="0" tIns="0" rIns="0">
            <a:spAutoFit/>
          </a:bodyPr>
          <a:lstStyle>
            <a:lvl1pPr algn="just">
              <a:lnSpc>
                <a:spcPts val="2500"/>
              </a:lnSpc>
              <a:spcBef>
                <a:spcPts val="0"/>
              </a:spcBef>
              <a:defRPr sz="1600"/>
            </a:lvl1pPr>
            <a:lvl2pPr>
              <a:lnSpc>
                <a:spcPts val="2500"/>
              </a:lnSpc>
              <a:spcBef>
                <a:spcPts val="0"/>
              </a:spcBef>
              <a:defRPr sz="1600"/>
            </a:lvl2pPr>
            <a:lvl3pPr>
              <a:lnSpc>
                <a:spcPts val="2500"/>
              </a:lnSpc>
              <a:spcBef>
                <a:spcPts val="0"/>
              </a:spcBef>
              <a:defRPr sz="1600"/>
            </a:lvl3pPr>
            <a:lvl4pPr>
              <a:lnSpc>
                <a:spcPts val="2500"/>
              </a:lnSpc>
              <a:spcBef>
                <a:spcPts val="0"/>
              </a:spcBef>
              <a:defRPr sz="1600"/>
            </a:lvl4pPr>
            <a:lvl5pPr>
              <a:lnSpc>
                <a:spcPts val="25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2CD5-86EF-4675-88F9-5EAD21598D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67550" y="1457776"/>
            <a:ext cx="4105275" cy="23950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lv-LV" dirty="0"/>
              <a:t>Apakšvirsraksts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B54DA2D-AAFC-4323-B40D-C6DC70299D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992958" y="6205102"/>
            <a:ext cx="877166" cy="36933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7CD95655-AEDC-4EC0-AF1E-E30F1ACC5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2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05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pama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3E0741D8-8AA9-4243-85C0-7AEAE3CF87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20" r="66362"/>
          <a:stretch/>
        </p:blipFill>
        <p:spPr>
          <a:xfrm>
            <a:off x="-2383" y="1"/>
            <a:ext cx="4103671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864" y="2303425"/>
            <a:ext cx="2464435" cy="1338828"/>
          </a:xfrm>
        </p:spPr>
        <p:txBody>
          <a:bodyPr/>
          <a:lstStyle>
            <a:lvl1pPr>
              <a:defRPr sz="30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1425" y="1284289"/>
            <a:ext cx="6121400" cy="1615699"/>
          </a:xfrm>
        </p:spPr>
        <p:txBody>
          <a:bodyPr>
            <a:spAutoFit/>
          </a:bodyPr>
          <a:lstStyle>
            <a:lvl1pPr algn="just">
              <a:lnSpc>
                <a:spcPts val="2500"/>
              </a:lnSpc>
              <a:spcBef>
                <a:spcPts val="0"/>
              </a:spcBef>
              <a:defRPr sz="1600" spc="0" baseline="0">
                <a:solidFill>
                  <a:schemeClr val="tx2"/>
                </a:solidFill>
              </a:defRPr>
            </a:lvl1pPr>
            <a:lvl2pPr algn="just">
              <a:lnSpc>
                <a:spcPts val="2500"/>
              </a:lnSpc>
              <a:spcBef>
                <a:spcPts val="0"/>
              </a:spcBef>
              <a:defRPr sz="1600" spc="0" baseline="0">
                <a:solidFill>
                  <a:schemeClr val="tx2"/>
                </a:solidFill>
              </a:defRPr>
            </a:lvl2pPr>
            <a:lvl3pPr algn="just">
              <a:lnSpc>
                <a:spcPts val="2500"/>
              </a:lnSpc>
              <a:spcBef>
                <a:spcPts val="0"/>
              </a:spcBef>
              <a:defRPr sz="1600" spc="0" baseline="0">
                <a:solidFill>
                  <a:schemeClr val="tx2"/>
                </a:solidFill>
              </a:defRPr>
            </a:lvl3pPr>
            <a:lvl4pPr algn="just">
              <a:lnSpc>
                <a:spcPts val="2500"/>
              </a:lnSpc>
              <a:spcBef>
                <a:spcPts val="0"/>
              </a:spcBef>
              <a:defRPr sz="1600" spc="0" baseline="0">
                <a:solidFill>
                  <a:schemeClr val="tx2"/>
                </a:solidFill>
              </a:defRPr>
            </a:lvl4pPr>
            <a:lvl5pPr algn="just">
              <a:lnSpc>
                <a:spcPts val="2500"/>
              </a:lnSpc>
              <a:spcBef>
                <a:spcPts val="0"/>
              </a:spcBef>
              <a:defRPr sz="1600" spc="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6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mats2 + 4 bil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B156236A-008B-8449-91C8-E135C49E78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-20" r="66362"/>
          <a:stretch/>
        </p:blipFill>
        <p:spPr>
          <a:xfrm>
            <a:off x="-2383" y="1"/>
            <a:ext cx="4103671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864" y="2303425"/>
            <a:ext cx="2464435" cy="1338828"/>
          </a:xfrm>
        </p:spPr>
        <p:txBody>
          <a:bodyPr/>
          <a:lstStyle>
            <a:lvl1pPr>
              <a:defRPr sz="30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reeform: Shape 20">
            <a:extLst>
              <a:ext uri="{FF2B5EF4-FFF2-40B4-BE49-F238E27FC236}">
                <a16:creationId xmlns:a16="http://schemas.microsoft.com/office/drawing/2014/main" id="{7BAAEAAA-19D9-4D44-AF82-D908036CA7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4851" y="1052982"/>
            <a:ext cx="1938972" cy="1709489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6" name="Freeform: Shape 20">
            <a:extLst>
              <a:ext uri="{FF2B5EF4-FFF2-40B4-BE49-F238E27FC236}">
                <a16:creationId xmlns:a16="http://schemas.microsoft.com/office/drawing/2014/main" id="{981BFD5A-DC72-7E4F-A5AA-D746B3976D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93097" y="1052982"/>
            <a:ext cx="1938972" cy="1709489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8" name="Freeform: Shape 20">
            <a:extLst>
              <a:ext uri="{FF2B5EF4-FFF2-40B4-BE49-F238E27FC236}">
                <a16:creationId xmlns:a16="http://schemas.microsoft.com/office/drawing/2014/main" id="{3F0DA464-9122-C04C-9AC6-607B4DC75D3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44851" y="3755542"/>
            <a:ext cx="1938972" cy="1709489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9" name="Freeform: Shape 20">
            <a:extLst>
              <a:ext uri="{FF2B5EF4-FFF2-40B4-BE49-F238E27FC236}">
                <a16:creationId xmlns:a16="http://schemas.microsoft.com/office/drawing/2014/main" id="{C93AEDCB-F292-904C-858E-FE2B3571CE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93097" y="3755542"/>
            <a:ext cx="1938972" cy="1709489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7CC3C8D8-2E83-F64B-8DF3-C37914EACD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4851" y="2901949"/>
            <a:ext cx="2022699" cy="527051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1. </a:t>
            </a:r>
            <a:r>
              <a:rPr lang="lv-LV" sz="1400"/>
              <a:t>Piemērs mazais virsraksts, īss apraksts,</a:t>
            </a:r>
          </a:p>
          <a:p>
            <a:endParaRPr lang="lv-LV" sz="1400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423F87F8-A12C-DC40-9FB6-EA0DF5EAEE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82691" y="2901949"/>
            <a:ext cx="2022699" cy="527051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2. </a:t>
            </a:r>
            <a:r>
              <a:rPr lang="lv-LV" sz="1400"/>
              <a:t>Piemērs mazais virsraksts, īss apraksts,</a:t>
            </a:r>
          </a:p>
          <a:p>
            <a:endParaRPr lang="lv-LV" sz="1400"/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98F489F4-B027-E043-875B-C436D9D4CA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44851" y="5634989"/>
            <a:ext cx="2022699" cy="820738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3. </a:t>
            </a:r>
            <a:r>
              <a:rPr lang="lv-LV" sz="1400"/>
              <a:t>Piemērs mazais virsraksts, īss apraksts,</a:t>
            </a:r>
          </a:p>
          <a:p>
            <a:endParaRPr lang="lv-LV" sz="1400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CB391C24-457B-8640-B767-824D974D5B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82691" y="5634989"/>
            <a:ext cx="2022699" cy="820738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4. </a:t>
            </a:r>
            <a:r>
              <a:rPr lang="lv-LV" sz="1400"/>
              <a:t>Piemērs mazais virsraksts, īss apraksts,</a:t>
            </a:r>
          </a:p>
          <a:p>
            <a:endParaRPr lang="lv-LV" sz="1400"/>
          </a:p>
        </p:txBody>
      </p:sp>
    </p:spTree>
    <p:extLst>
      <p:ext uri="{BB962C8B-B14F-4D97-AF65-F5344CB8AC3E}">
        <p14:creationId xmlns:p14="http://schemas.microsoft.com/office/powerpoint/2010/main" val="1183164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mats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B54DA2D-AAFC-4323-B40D-C6DC70299D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992958" y="6205102"/>
            <a:ext cx="877166" cy="36933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75DF13-13F2-4941-B0AC-D70889FE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300" y="1044788"/>
            <a:ext cx="8137525" cy="369332"/>
          </a:xfrm>
        </p:spPr>
        <p:txBody>
          <a:bodyPr rIns="0"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43042E1-5506-B348-8614-C62E079D4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0" y="2276475"/>
            <a:ext cx="8137525" cy="1615699"/>
          </a:xfrm>
        </p:spPr>
        <p:txBody>
          <a:bodyPr tIns="0">
            <a:spAutoFit/>
          </a:bodyPr>
          <a:lstStyle>
            <a:lvl1pPr algn="just">
              <a:lnSpc>
                <a:spcPts val="2500"/>
              </a:lnSpc>
              <a:spcBef>
                <a:spcPts val="0"/>
              </a:spcBef>
              <a:defRPr sz="1600"/>
            </a:lvl1pPr>
            <a:lvl2pPr algn="just">
              <a:lnSpc>
                <a:spcPts val="2500"/>
              </a:lnSpc>
              <a:spcBef>
                <a:spcPts val="0"/>
              </a:spcBef>
              <a:defRPr sz="1600"/>
            </a:lvl2pPr>
            <a:lvl3pPr algn="just">
              <a:lnSpc>
                <a:spcPts val="2500"/>
              </a:lnSpc>
              <a:spcBef>
                <a:spcPts val="0"/>
              </a:spcBef>
              <a:defRPr sz="1600"/>
            </a:lvl3pPr>
            <a:lvl4pPr algn="just">
              <a:lnSpc>
                <a:spcPts val="2500"/>
              </a:lnSpc>
              <a:spcBef>
                <a:spcPts val="0"/>
              </a:spcBef>
              <a:defRPr sz="1600"/>
            </a:lvl4pPr>
            <a:lvl5pPr algn="just">
              <a:lnSpc>
                <a:spcPts val="25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2309C2E-F88D-494A-91BA-A6E0573A81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1375584"/>
            <a:ext cx="8137525" cy="287130"/>
          </a:xfrm>
        </p:spPr>
        <p:txBody>
          <a:bodyPr bIns="0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lv-LV" dirty="0"/>
              <a:t>Apakšvirsraksts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422F280-CEC5-5846-9B62-D1D86A140E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1000" r="83258"/>
          <a:stretch/>
        </p:blipFill>
        <p:spPr>
          <a:xfrm>
            <a:off x="0" y="0"/>
            <a:ext cx="1919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83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2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mat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tIns="0">
            <a:spAutoFit/>
          </a:bodyPr>
          <a:lstStyle>
            <a:lvl1pPr algn="just">
              <a:lnSpc>
                <a:spcPts val="2500"/>
              </a:lnSpc>
              <a:spcBef>
                <a:spcPts val="0"/>
              </a:spcBef>
              <a:defRPr sz="1600"/>
            </a:lvl1pPr>
            <a:lvl2pPr algn="just">
              <a:lnSpc>
                <a:spcPts val="2500"/>
              </a:lnSpc>
              <a:spcBef>
                <a:spcPts val="0"/>
              </a:spcBef>
              <a:defRPr sz="1600"/>
            </a:lvl2pPr>
            <a:lvl3pPr algn="just">
              <a:lnSpc>
                <a:spcPts val="2500"/>
              </a:lnSpc>
              <a:spcBef>
                <a:spcPts val="0"/>
              </a:spcBef>
              <a:defRPr sz="1600"/>
            </a:lvl3pPr>
            <a:lvl4pPr algn="just">
              <a:lnSpc>
                <a:spcPts val="2500"/>
              </a:lnSpc>
              <a:spcBef>
                <a:spcPts val="0"/>
              </a:spcBef>
              <a:defRPr sz="1600"/>
            </a:lvl4pPr>
            <a:lvl5pPr algn="just">
              <a:lnSpc>
                <a:spcPts val="2500"/>
              </a:lnSpc>
              <a:spcBef>
                <a:spcPts val="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3F99E1-67EE-448C-AFB2-1F9E93364E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1375584"/>
            <a:ext cx="8137525" cy="287130"/>
          </a:xfrm>
        </p:spPr>
        <p:txBody>
          <a:bodyPr bIns="0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lv-LV" dirty="0"/>
              <a:t>Apakšvirsraksts</a:t>
            </a:r>
          </a:p>
        </p:txBody>
      </p:sp>
    </p:spTree>
    <p:extLst>
      <p:ext uri="{BB962C8B-B14F-4D97-AF65-F5344CB8AC3E}">
        <p14:creationId xmlns:p14="http://schemas.microsoft.com/office/powerpoint/2010/main" val="3435129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mats1 + 4 bil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>
            <a:spAutoFit/>
          </a:bodyPr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3F99E1-67EE-448C-AFB2-1F9E93364E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35300" y="1375584"/>
            <a:ext cx="8137525" cy="287130"/>
          </a:xfrm>
        </p:spPr>
        <p:txBody>
          <a:bodyPr bIns="0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lv-LV" dirty="0"/>
              <a:t>Apakšvirsraksts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8C15AE-A112-B84F-AAEA-02AA71F8D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5300" y="3844739"/>
            <a:ext cx="8137525" cy="1366208"/>
          </a:xfrm>
        </p:spPr>
        <p:txBody>
          <a:bodyPr tIns="0">
            <a:spAutoFit/>
          </a:bodyPr>
          <a:lstStyle>
            <a:lvl1pPr algn="just">
              <a:lnSpc>
                <a:spcPts val="2100"/>
              </a:lnSpc>
              <a:spcBef>
                <a:spcPts val="0"/>
              </a:spcBef>
              <a:defRPr sz="1400"/>
            </a:lvl1pPr>
            <a:lvl2pPr algn="just">
              <a:lnSpc>
                <a:spcPts val="2100"/>
              </a:lnSpc>
              <a:spcBef>
                <a:spcPts val="0"/>
              </a:spcBef>
              <a:defRPr sz="1400"/>
            </a:lvl2pPr>
            <a:lvl3pPr algn="just">
              <a:lnSpc>
                <a:spcPts val="2100"/>
              </a:lnSpc>
              <a:spcBef>
                <a:spcPts val="0"/>
              </a:spcBef>
              <a:defRPr sz="1400"/>
            </a:lvl3pPr>
            <a:lvl4pPr algn="just">
              <a:lnSpc>
                <a:spcPts val="2100"/>
              </a:lnSpc>
              <a:spcBef>
                <a:spcPts val="0"/>
              </a:spcBef>
              <a:defRPr sz="1400"/>
            </a:lvl4pPr>
            <a:lvl5pPr algn="just">
              <a:lnSpc>
                <a:spcPts val="2100"/>
              </a:lnSpc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D94EC930-91C9-0B4A-B63B-6AA20F713B5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35300" y="1862557"/>
            <a:ext cx="1305175" cy="1150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8" name="Freeform: Shape 27">
            <a:extLst>
              <a:ext uri="{FF2B5EF4-FFF2-40B4-BE49-F238E27FC236}">
                <a16:creationId xmlns:a16="http://schemas.microsoft.com/office/drawing/2014/main" id="{F762F19F-2393-6F4F-9A58-CBC48178872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67300" y="1862557"/>
            <a:ext cx="1305175" cy="1150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9" name="Freeform: Shape 27">
            <a:extLst>
              <a:ext uri="{FF2B5EF4-FFF2-40B4-BE49-F238E27FC236}">
                <a16:creationId xmlns:a16="http://schemas.microsoft.com/office/drawing/2014/main" id="{6EDB9F89-BE96-5641-B508-FDFEC303B51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070296" y="1862557"/>
            <a:ext cx="1305175" cy="1150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0" name="Freeform: Shape 27">
            <a:extLst>
              <a:ext uri="{FF2B5EF4-FFF2-40B4-BE49-F238E27FC236}">
                <a16:creationId xmlns:a16="http://schemas.microsoft.com/office/drawing/2014/main" id="{417E54A6-39CB-B047-A889-DE94BAA0252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073293" y="1877668"/>
            <a:ext cx="1305175" cy="1150704"/>
          </a:xfrm>
          <a:custGeom>
            <a:avLst/>
            <a:gdLst>
              <a:gd name="connsiteX0" fmla="*/ 0 w 2748792"/>
              <a:gd name="connsiteY0" fmla="*/ 0 h 2423465"/>
              <a:gd name="connsiteX1" fmla="*/ 2078226 w 2748792"/>
              <a:gd name="connsiteY1" fmla="*/ 0 h 2423465"/>
              <a:gd name="connsiteX2" fmla="*/ 2748792 w 2748792"/>
              <a:gd name="connsiteY2" fmla="*/ 1124824 h 2423465"/>
              <a:gd name="connsiteX3" fmla="*/ 2099473 w 2748792"/>
              <a:gd name="connsiteY3" fmla="*/ 2423465 h 2423465"/>
              <a:gd name="connsiteX4" fmla="*/ 0 w 2748792"/>
              <a:gd name="connsiteY4" fmla="*/ 2423465 h 2423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8792" h="2423465">
                <a:moveTo>
                  <a:pt x="0" y="0"/>
                </a:moveTo>
                <a:lnTo>
                  <a:pt x="2078226" y="0"/>
                </a:lnTo>
                <a:lnTo>
                  <a:pt x="2748792" y="1124824"/>
                </a:lnTo>
                <a:lnTo>
                  <a:pt x="2099473" y="2423465"/>
                </a:lnTo>
                <a:lnTo>
                  <a:pt x="0" y="24234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D47CF605-C669-7748-8FC5-A68D79E26A0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44601" y="3106865"/>
            <a:ext cx="1305175" cy="261610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1. </a:t>
            </a:r>
            <a:r>
              <a:rPr lang="lv-LV" sz="1400"/>
              <a:t>Piemērs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02BCFD50-7169-3F42-83BE-E7AC48159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56282" y="3106865"/>
            <a:ext cx="1305176" cy="261610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2. </a:t>
            </a:r>
            <a:r>
              <a:rPr lang="lv-LV" sz="1400"/>
              <a:t>Piemērs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8A908586-6601-4544-874C-468E6D6861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99300" y="3106865"/>
            <a:ext cx="1305588" cy="261610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3. </a:t>
            </a:r>
            <a:r>
              <a:rPr lang="lv-LV" sz="1400"/>
              <a:t>Piemērs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8D63C19D-510A-4B44-8EA8-E863BF98619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0660" y="3106865"/>
            <a:ext cx="1305588" cy="261610"/>
          </a:xfrm>
        </p:spPr>
        <p:txBody>
          <a:bodyPr/>
          <a:lstStyle>
            <a:lvl1pPr algn="l">
              <a:lnSpc>
                <a:spcPct val="100000"/>
              </a:lnSpc>
              <a:defRPr lang="lv-LV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lv-LV" sz="1400">
                <a:solidFill>
                  <a:schemeClr val="accent1"/>
                </a:solidFill>
              </a:rPr>
              <a:t>4. </a:t>
            </a:r>
            <a:r>
              <a:rPr lang="lv-LV" sz="1400"/>
              <a:t>Piemērs</a:t>
            </a:r>
          </a:p>
        </p:txBody>
      </p:sp>
    </p:spTree>
    <p:extLst>
      <p:ext uri="{BB962C8B-B14F-4D97-AF65-F5344CB8AC3E}">
        <p14:creationId xmlns:p14="http://schemas.microsoft.com/office/powerpoint/2010/main" val="1366780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35300" y="1044788"/>
            <a:ext cx="8137525" cy="369332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5300" y="2276475"/>
            <a:ext cx="8137525" cy="1615699"/>
          </a:xfrm>
          <a:prstGeom prst="rect">
            <a:avLst/>
          </a:prstGeom>
        </p:spPr>
        <p:txBody>
          <a:bodyPr vert="horz" lIns="0" tIns="0" rIns="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3CF41EB-4CA6-4424-933A-88BD7532698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0992958" y="6205102"/>
            <a:ext cx="877166" cy="36933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FFAC559-82C6-45E8-9608-F8C4CFD6E2F3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0" y="0"/>
            <a:ext cx="1917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3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9" r:id="rId3"/>
    <p:sldLayoutId id="2147483690" r:id="rId4"/>
    <p:sldLayoutId id="2147483686" r:id="rId5"/>
    <p:sldLayoutId id="2147483703" r:id="rId6"/>
    <p:sldLayoutId id="2147483705" r:id="rId7"/>
    <p:sldLayoutId id="2147483685" r:id="rId8"/>
    <p:sldLayoutId id="2147483702" r:id="rId9"/>
    <p:sldLayoutId id="2147483687" r:id="rId10"/>
    <p:sldLayoutId id="2147483688" r:id="rId11"/>
    <p:sldLayoutId id="214748370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accent2"/>
          </a:solidFill>
          <a:latin typeface="+mn-lt"/>
          <a:ea typeface="+mj-ea"/>
          <a:cs typeface="Arial Black" panose="020B0604020202020204" pitchFamily="34" charset="0"/>
        </a:defRPr>
      </a:lvl1pPr>
    </p:titleStyle>
    <p:bodyStyle>
      <a:lvl1pPr marL="285750" indent="-285750" algn="just" defTabSz="914400" rtl="0" eaLnBrk="1" latinLnBrk="0" hangingPunct="1">
        <a:lnSpc>
          <a:spcPts val="2500"/>
        </a:lnSpc>
        <a:spcBef>
          <a:spcPts val="1000"/>
        </a:spcBef>
        <a:buClr>
          <a:schemeClr val="accent3"/>
        </a:buClr>
        <a:buSzPct val="85000"/>
        <a:buFont typeface="Wingdings 3" panose="05040102010807070707" pitchFamily="18" charset="2"/>
        <a:buChar char="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just" defTabSz="914400" rtl="0" eaLnBrk="1" latinLnBrk="0" hangingPunct="1">
        <a:lnSpc>
          <a:spcPts val="2500"/>
        </a:lnSpc>
        <a:spcBef>
          <a:spcPts val="0"/>
        </a:spcBef>
        <a:buClr>
          <a:schemeClr val="accent3"/>
        </a:buClr>
        <a:buSzPct val="85000"/>
        <a:buFont typeface="Wingdings 3" panose="05040102010807070707" pitchFamily="18" charset="2"/>
        <a:buChar char="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indent="-285750" algn="just" defTabSz="914400" rtl="0" eaLnBrk="1" latinLnBrk="0" hangingPunct="1">
        <a:lnSpc>
          <a:spcPts val="2500"/>
        </a:lnSpc>
        <a:spcBef>
          <a:spcPts val="0"/>
        </a:spcBef>
        <a:buClr>
          <a:schemeClr val="accent3"/>
        </a:buClr>
        <a:buSzPct val="85000"/>
        <a:buFont typeface="Wingdings 3" panose="05040102010807070707" pitchFamily="18" charset="2"/>
        <a:buChar char="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just" defTabSz="914400" rtl="0" eaLnBrk="1" latinLnBrk="0" hangingPunct="1">
        <a:lnSpc>
          <a:spcPts val="2500"/>
        </a:lnSpc>
        <a:spcBef>
          <a:spcPts val="0"/>
        </a:spcBef>
        <a:buClr>
          <a:schemeClr val="accent3"/>
        </a:buClr>
        <a:buSzPct val="85000"/>
        <a:buFont typeface="Wingdings 3" panose="05040102010807070707" pitchFamily="18" charset="2"/>
        <a:buChar char="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just" defTabSz="914400" rtl="0" eaLnBrk="1" latinLnBrk="0" hangingPunct="1">
        <a:lnSpc>
          <a:spcPts val="2500"/>
        </a:lnSpc>
        <a:spcBef>
          <a:spcPts val="0"/>
        </a:spcBef>
        <a:buClr>
          <a:schemeClr val="accent3"/>
        </a:buClr>
        <a:buSzPct val="85000"/>
        <a:buFont typeface="Wingdings 3" panose="05040102010807070707" pitchFamily="18" charset="2"/>
        <a:buChar char="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209">
          <p15:clr>
            <a:srgbClr val="F26B43"/>
          </p15:clr>
        </p15:guide>
        <p15:guide id="2" pos="7038">
          <p15:clr>
            <a:srgbClr val="F26B43"/>
          </p15:clr>
        </p15:guide>
        <p15:guide id="3" pos="1912">
          <p15:clr>
            <a:srgbClr val="F26B43"/>
          </p15:clr>
        </p15:guide>
        <p15:guide id="4" pos="2547">
          <p15:clr>
            <a:srgbClr val="F26B43"/>
          </p15:clr>
        </p15:guide>
        <p15:guide id="5" pos="3182">
          <p15:clr>
            <a:srgbClr val="F26B43"/>
          </p15:clr>
        </p15:guide>
        <p15:guide id="6" pos="3840">
          <p15:clr>
            <a:srgbClr val="F26B43"/>
          </p15:clr>
        </p15:guide>
        <p15:guide id="7" pos="4452">
          <p15:clr>
            <a:srgbClr val="F26B43"/>
          </p15:clr>
        </p15:guide>
        <p15:guide id="8" pos="5087">
          <p15:clr>
            <a:srgbClr val="F26B43"/>
          </p15:clr>
        </p15:guide>
        <p15:guide id="9" pos="5722">
          <p15:clr>
            <a:srgbClr val="F26B43"/>
          </p15:clr>
        </p15:guide>
        <p15:guide id="10" pos="6357">
          <p15:clr>
            <a:srgbClr val="F26B43"/>
          </p15:clr>
        </p15:guide>
        <p15:guide id="11" orient="horz" pos="663">
          <p15:clr>
            <a:srgbClr val="F26B43"/>
          </p15:clr>
        </p15:guide>
        <p15:guide id="12" orient="horz" pos="1434">
          <p15:clr>
            <a:srgbClr val="F26B43"/>
          </p15:clr>
        </p15:guide>
        <p15:guide id="13" orient="horz" pos="8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dalestikls.l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883FF0C7-B7D1-42C5-9F7F-B881AC5C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680" y="298029"/>
            <a:ext cx="4866640" cy="369332"/>
          </a:xfrm>
        </p:spPr>
        <p:txBody>
          <a:bodyPr/>
          <a:lstStyle/>
          <a:p>
            <a:r>
              <a:rPr lang="lv-LV" dirty="0"/>
              <a:t>LBS/MBS radītie bojājumi bildēs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FC31A1-BC99-993C-4C9A-F161C303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7999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90A5AB-2F4D-ABAA-6C3C-1569555066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t="31604"/>
          <a:stretch/>
        </p:blipFill>
        <p:spPr>
          <a:xfrm>
            <a:off x="0" y="-1"/>
            <a:ext cx="5981700" cy="685800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1C6C618-BEB3-6378-9453-C75300A2362A}"/>
              </a:ext>
            </a:extLst>
          </p:cNvPr>
          <p:cNvSpPr txBox="1">
            <a:spLocks/>
          </p:cNvSpPr>
          <p:nvPr/>
        </p:nvSpPr>
        <p:spPr>
          <a:xfrm>
            <a:off x="452333" y="4994275"/>
            <a:ext cx="6596167" cy="978729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accent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lv-LV" sz="3200" dirty="0">
                <a:solidFill>
                  <a:schemeClr val="bg1"/>
                </a:solidFill>
              </a:rPr>
              <a:t>Situācija sadales elektrotīklā.</a:t>
            </a:r>
            <a:br>
              <a:rPr lang="lv-LV" sz="3200" dirty="0">
                <a:solidFill>
                  <a:schemeClr val="bg1"/>
                </a:solidFill>
              </a:rPr>
            </a:br>
            <a:r>
              <a:rPr lang="lv-LV" sz="3200" dirty="0">
                <a:solidFill>
                  <a:schemeClr val="bg1"/>
                </a:solidFill>
              </a:rPr>
              <a:t>28.07.-30.07.</a:t>
            </a:r>
          </a:p>
        </p:txBody>
      </p:sp>
    </p:spTree>
    <p:extLst>
      <p:ext uri="{BB962C8B-B14F-4D97-AF65-F5344CB8AC3E}">
        <p14:creationId xmlns:p14="http://schemas.microsoft.com/office/powerpoint/2010/main" val="1918954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68531-9465-5FD4-6E88-29F64985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9" y="863615"/>
            <a:ext cx="9491509" cy="369332"/>
          </a:xfrm>
        </p:spPr>
        <p:txBody>
          <a:bodyPr/>
          <a:lstStyle/>
          <a:p>
            <a:r>
              <a:rPr lang="lv-LV" dirty="0"/>
              <a:t>Statuss elektrotīklā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BE16-68B2-45EC-DDD1-AA5F5339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499" y="1487895"/>
            <a:ext cx="3720099" cy="306336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400" dirty="0"/>
              <a:t>Specifiskie apstākļi: vēja stiprums / nokrišņu daudzums.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400" dirty="0"/>
              <a:t>Sarežģītāka situācija: </a:t>
            </a:r>
            <a:r>
              <a:rPr lang="lv-LV" sz="1400" b="1" dirty="0">
                <a:solidFill>
                  <a:schemeClr val="accent2"/>
                </a:solidFill>
              </a:rPr>
              <a:t>Pierīga, Dobeles, Jelgavas, Tukuma novads, Jūrmala</a:t>
            </a:r>
            <a:r>
              <a:rPr lang="lv-LV" sz="1400" dirty="0"/>
              <a:t>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400" dirty="0"/>
              <a:t>Maksimālais vienlaicīgi atslēgto klientu skaits: ~50 000 (naktī uz 29.07.)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400" dirty="0"/>
              <a:t>Tika reģistrēti 12 110 </a:t>
            </a:r>
            <a:r>
              <a:rPr lang="lv-LV" sz="1400" dirty="0" err="1"/>
              <a:t>kV</a:t>
            </a:r>
            <a:r>
              <a:rPr lang="lv-LV" sz="1400" dirty="0"/>
              <a:t> līniju un 5 110 </a:t>
            </a:r>
            <a:r>
              <a:rPr lang="lv-LV" sz="1400" dirty="0" err="1"/>
              <a:t>kV</a:t>
            </a:r>
            <a:r>
              <a:rPr lang="lv-LV" sz="1400" dirty="0"/>
              <a:t> apakšstaciju </a:t>
            </a:r>
            <a:r>
              <a:rPr lang="lv-LV" sz="1400" dirty="0" err="1"/>
              <a:t>atslēgumi</a:t>
            </a:r>
            <a:r>
              <a:rPr lang="lv-LV" sz="1400" dirty="0"/>
              <a:t>, kas ilgāki par automātikas darbības laiku. Iespēju robežās šajās situācijās nodrošināta elektroapgāde pa ST </a:t>
            </a:r>
            <a:r>
              <a:rPr lang="lv-LV" sz="1400" dirty="0" err="1"/>
              <a:t>vidsprieguma</a:t>
            </a:r>
            <a:r>
              <a:rPr lang="lv-LV" sz="1400" dirty="0"/>
              <a:t> līnijām.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2FEB44-9028-3259-5774-5C5D5A4AC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5" y="1248488"/>
            <a:ext cx="4847980" cy="29521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2C5E92-3489-8E28-06A2-9CA157E0A9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20" t="-13954" r="48591" b="-3"/>
          <a:stretch/>
        </p:blipFill>
        <p:spPr>
          <a:xfrm>
            <a:off x="7628653" y="4105422"/>
            <a:ext cx="3743952" cy="5410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F66A97-6023-2DC2-41D6-7B8AFE64FD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304" r="15009"/>
          <a:stretch/>
        </p:blipFill>
        <p:spPr>
          <a:xfrm>
            <a:off x="7628654" y="4633328"/>
            <a:ext cx="3743951" cy="463798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EDCCF049-1AB3-9A4D-4A23-DA2F1A13F568}"/>
              </a:ext>
            </a:extLst>
          </p:cNvPr>
          <p:cNvSpPr txBox="1">
            <a:spLocks/>
          </p:cNvSpPr>
          <p:nvPr/>
        </p:nvSpPr>
        <p:spPr>
          <a:xfrm>
            <a:off x="1714499" y="4561595"/>
            <a:ext cx="4500409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accent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lv-LV" sz="1600" dirty="0"/>
              <a:t>Situācija sarežģīta (LT vēl smagāka).</a:t>
            </a:r>
          </a:p>
          <a:p>
            <a:r>
              <a:rPr lang="lv-LV" sz="1600" dirty="0"/>
              <a:t>ST resursi mobilizēti un turpina darbu.</a:t>
            </a:r>
          </a:p>
        </p:txBody>
      </p:sp>
    </p:spTree>
    <p:extLst>
      <p:ext uri="{BB962C8B-B14F-4D97-AF65-F5344CB8AC3E}">
        <p14:creationId xmlns:p14="http://schemas.microsoft.com/office/powerpoint/2010/main" val="420707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68531-9465-5FD4-6E88-29F64985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6" y="238543"/>
            <a:ext cx="9491509" cy="369332"/>
          </a:xfrm>
        </p:spPr>
        <p:txBody>
          <a:bodyPr/>
          <a:lstStyle/>
          <a:p>
            <a:r>
              <a:rPr lang="lv-LV" dirty="0"/>
              <a:t>Bojājumu novēršanas gaita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BE16-68B2-45EC-DDD1-AA5F5339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5575" y="708573"/>
            <a:ext cx="4229100" cy="2446824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lv-LV" b="1" dirty="0">
                <a:solidFill>
                  <a:schemeClr val="accent2"/>
                </a:solidFill>
              </a:rPr>
              <a:t>Statuss, 30.07. plkst. 8:00.</a:t>
            </a:r>
          </a:p>
          <a:p>
            <a:pPr marL="0" indent="0">
              <a:lnSpc>
                <a:spcPct val="100000"/>
              </a:lnSpc>
              <a:buNone/>
            </a:pPr>
            <a:endParaRPr lang="lv-LV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</a:pPr>
            <a:r>
              <a:rPr lang="lv-LV" sz="1400" b="1" dirty="0">
                <a:solidFill>
                  <a:schemeClr val="accent2"/>
                </a:solidFill>
              </a:rPr>
              <a:t>Novērstie bojājumi: 373</a:t>
            </a:r>
            <a:r>
              <a:rPr lang="lv-LV" sz="1400" dirty="0">
                <a:solidFill>
                  <a:schemeClr val="accent2"/>
                </a:solidFill>
              </a:rPr>
              <a:t> </a:t>
            </a:r>
            <a:r>
              <a:rPr lang="lv-LV" sz="1400" dirty="0"/>
              <a:t>(VS 160 / ZS 213). </a:t>
            </a:r>
          </a:p>
          <a:p>
            <a:pPr>
              <a:lnSpc>
                <a:spcPct val="100000"/>
              </a:lnSpc>
            </a:pPr>
            <a:r>
              <a:rPr lang="lv-LV" sz="1400" dirty="0"/>
              <a:t>Reģistrēti (aktīvi) 127 bojājumi (52 VS / 75 ZS). un 1258 </a:t>
            </a:r>
            <a:r>
              <a:rPr lang="lv-LV" sz="1400" dirty="0" err="1"/>
              <a:t>atslēgumu</a:t>
            </a:r>
            <a:r>
              <a:rPr lang="lv-LV" sz="1400" dirty="0"/>
              <a:t> pieteikumi no klientiem / turpina ienākt klientu pieteikumi.</a:t>
            </a:r>
          </a:p>
          <a:p>
            <a:pPr>
              <a:lnSpc>
                <a:spcPct val="100000"/>
              </a:lnSpc>
            </a:pPr>
            <a:r>
              <a:rPr lang="lv-LV" sz="1400" dirty="0"/>
              <a:t>Bojājumu novēršanā iesaistītas </a:t>
            </a:r>
            <a:r>
              <a:rPr lang="lv-LV" sz="1400" b="1" dirty="0">
                <a:solidFill>
                  <a:schemeClr val="accent2"/>
                </a:solidFill>
              </a:rPr>
              <a:t>129 brigādes un 345 darbinieki</a:t>
            </a:r>
            <a:r>
              <a:rPr lang="lv-LV" sz="1400" dirty="0"/>
              <a:t> (ST un darbuzņēmēji).</a:t>
            </a:r>
          </a:p>
          <a:p>
            <a:pPr>
              <a:lnSpc>
                <a:spcPct val="100000"/>
              </a:lnSpc>
            </a:pPr>
            <a:endParaRPr lang="lv-LV" sz="1400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</a:pPr>
            <a:r>
              <a:rPr lang="lv-LV" sz="1400" b="1" dirty="0">
                <a:solidFill>
                  <a:schemeClr val="accent2"/>
                </a:solidFill>
              </a:rPr>
              <a:t>Elektroapgāde vēl pārtraukta 15 732 klientiem.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2F04677-00A3-47C6-89CA-8F4B82646E9E}"/>
              </a:ext>
            </a:extLst>
          </p:cNvPr>
          <p:cNvCxnSpPr>
            <a:cxnSpLocks/>
          </p:cNvCxnSpPr>
          <p:nvPr/>
        </p:nvCxnSpPr>
        <p:spPr>
          <a:xfrm>
            <a:off x="5953125" y="1838325"/>
            <a:ext cx="55245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28E41F2-EDF4-D2D2-084E-91AE59367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026" y="3308374"/>
            <a:ext cx="9010649" cy="32537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5DDA70-E8DF-C10D-33FB-056A0463B60F}"/>
              </a:ext>
            </a:extLst>
          </p:cNvPr>
          <p:cNvSpPr txBox="1"/>
          <p:nvPr/>
        </p:nvSpPr>
        <p:spPr>
          <a:xfrm>
            <a:off x="3756460" y="3308374"/>
            <a:ext cx="4945780" cy="379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ts val="2500"/>
              </a:lnSpc>
              <a:buClr>
                <a:schemeClr val="accent3"/>
              </a:buClr>
            </a:pPr>
            <a:r>
              <a:rPr lang="lv-LV" sz="1600" b="1" dirty="0"/>
              <a:t>Atslēgto klientu skaits pa stundām, 28.07.-30.07.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0AB7-E1C7-9018-35ED-C7FA016C58A9}"/>
              </a:ext>
            </a:extLst>
          </p:cNvPr>
          <p:cNvSpPr txBox="1">
            <a:spLocks/>
          </p:cNvSpPr>
          <p:nvPr/>
        </p:nvSpPr>
        <p:spPr>
          <a:xfrm>
            <a:off x="1724025" y="705208"/>
            <a:ext cx="4128934" cy="241604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vert="horz" lIns="0" tIns="0" rIns="0" bIns="45720" rtlCol="0">
            <a:spAutoFit/>
          </a:bodyPr>
          <a:lstStyle>
            <a:lvl1pPr marL="285750" indent="-285750" algn="just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accent3"/>
              </a:buClr>
              <a:buSzPct val="85000"/>
              <a:buFont typeface="Wingdings 3" panose="05040102010807070707" pitchFamily="18" charset="2"/>
              <a:buChar char="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just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accent3"/>
              </a:buClr>
              <a:buSzPct val="85000"/>
              <a:buFont typeface="Wingdings 3" panose="05040102010807070707" pitchFamily="18" charset="2"/>
              <a:buChar char="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just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accent3"/>
              </a:buClr>
              <a:buSzPct val="85000"/>
              <a:buFont typeface="Wingdings 3" panose="05040102010807070707" pitchFamily="18" charset="2"/>
              <a:buChar char="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just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accent3"/>
              </a:buClr>
              <a:buSzPct val="85000"/>
              <a:buFont typeface="Wingdings 3" panose="05040102010807070707" pitchFamily="18" charset="2"/>
              <a:buChar char="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just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accent3"/>
              </a:buClr>
              <a:buSzPct val="85000"/>
              <a:buFont typeface="Wingdings 3" panose="05040102010807070707" pitchFamily="18" charset="2"/>
              <a:buChar char="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 3" panose="05040102010807070707" pitchFamily="18" charset="2"/>
              <a:buNone/>
            </a:pPr>
            <a:r>
              <a:rPr lang="lv-LV" b="1" dirty="0">
                <a:solidFill>
                  <a:schemeClr val="accent2"/>
                </a:solidFill>
              </a:rPr>
              <a:t>Statuss, 29.07. plkst. 8:00.</a:t>
            </a:r>
          </a:p>
          <a:p>
            <a:pPr marL="0" indent="0">
              <a:lnSpc>
                <a:spcPct val="100000"/>
              </a:lnSpc>
              <a:buNone/>
            </a:pPr>
            <a:endParaRPr lang="lv-LV" sz="1400" dirty="0"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</a:pPr>
            <a:r>
              <a:rPr lang="lv-LV" sz="1400" dirty="0"/>
              <a:t>Reģistrēti (aktīvi) 115 bojājumi (114 VS / 1 ZS). un 213 </a:t>
            </a:r>
            <a:r>
              <a:rPr lang="lv-LV" sz="1400" dirty="0" err="1"/>
              <a:t>atslēgumu</a:t>
            </a:r>
            <a:r>
              <a:rPr lang="lv-LV" sz="1400" dirty="0"/>
              <a:t> pieteikumi no klientiem / turpina ienākt klientu pieteikumi.</a:t>
            </a:r>
          </a:p>
          <a:p>
            <a:pPr>
              <a:lnSpc>
                <a:spcPct val="100000"/>
              </a:lnSpc>
            </a:pPr>
            <a:r>
              <a:rPr lang="lv-LV" sz="1400" dirty="0"/>
              <a:t>Bojājumu novēršanā gatavas iesaistīties </a:t>
            </a:r>
            <a:r>
              <a:rPr lang="lv-LV" sz="1400" b="1" dirty="0">
                <a:solidFill>
                  <a:schemeClr val="accent2"/>
                </a:solidFill>
              </a:rPr>
              <a:t>122 brigādes un 324 darbinieki</a:t>
            </a:r>
            <a:r>
              <a:rPr lang="lv-LV" sz="1400" dirty="0"/>
              <a:t> (ST un darbuzņēmēji).</a:t>
            </a:r>
          </a:p>
          <a:p>
            <a:pPr>
              <a:lnSpc>
                <a:spcPct val="100000"/>
              </a:lnSpc>
            </a:pPr>
            <a:endParaRPr lang="lv-LV" sz="1400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</a:pPr>
            <a:r>
              <a:rPr lang="lv-LV" sz="1400" b="1" dirty="0">
                <a:solidFill>
                  <a:schemeClr val="accent2"/>
                </a:solidFill>
              </a:rPr>
              <a:t>Elektroapgāde pārtraukta 37 947 klientiem.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77403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68531-9465-5FD4-6E88-29F64985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6" y="238543"/>
            <a:ext cx="9491509" cy="369332"/>
          </a:xfrm>
        </p:spPr>
        <p:txBody>
          <a:bodyPr/>
          <a:lstStyle/>
          <a:p>
            <a:r>
              <a:rPr lang="en-US" dirty="0" err="1"/>
              <a:t>Klientu</a:t>
            </a:r>
            <a:r>
              <a:rPr lang="en-US" dirty="0"/>
              <a:t> </a:t>
            </a:r>
            <a:r>
              <a:rPr lang="en-US" dirty="0" err="1"/>
              <a:t>apkalpošana</a:t>
            </a:r>
            <a:r>
              <a:rPr lang="en-US" dirty="0"/>
              <a:t>. </a:t>
            </a:r>
            <a:r>
              <a:rPr lang="en-US" dirty="0" err="1"/>
              <a:t>Statuss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BE16-68B2-45EC-DDD1-AA5F5339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316" y="727587"/>
            <a:ext cx="9930580" cy="407803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b="1" dirty="0">
                <a:solidFill>
                  <a:schemeClr val="accent2"/>
                </a:solidFill>
              </a:rPr>
              <a:t>Tiešā klientu saziņa: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lv-LV" sz="1300" dirty="0" err="1"/>
              <a:t>Atslēguma</a:t>
            </a:r>
            <a:r>
              <a:rPr lang="lv-LV" sz="1300" dirty="0"/>
              <a:t>/</a:t>
            </a:r>
            <a:r>
              <a:rPr lang="lv-LV" sz="1300" dirty="0" err="1"/>
              <a:t>pieslēguma</a:t>
            </a:r>
            <a:r>
              <a:rPr lang="lv-LV" sz="1300" dirty="0"/>
              <a:t> īsziņa vai e-pasts, ja klients norādījis saziņas kanālu. Periods: 7:00:22:00.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Apziņoto klientu skaits. SMS: 65 843. E-pasts: 44 325. SMS skaits: 308 354.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Statusa informācija ST Digitālajā kartē. Tiek atjaunota ~15 min. intervālā.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Iespēja pieteikt </a:t>
            </a:r>
            <a:r>
              <a:rPr lang="lv-LV" sz="1300" dirty="0" err="1"/>
              <a:t>atslēgumu</a:t>
            </a:r>
            <a:r>
              <a:rPr lang="lv-LV" sz="1300" dirty="0"/>
              <a:t>/infrastruktūras defektu </a:t>
            </a:r>
            <a:r>
              <a:rPr lang="lv-LV" sz="1300" dirty="0">
                <a:hlinkClick r:id="rId3"/>
              </a:rPr>
              <a:t>www.sadalestikls.lv</a:t>
            </a:r>
            <a:r>
              <a:rPr lang="lv-LV" sz="1300" dirty="0"/>
              <a:t> bijājumu rīkā.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Bojājumu pieteikšanas tālrunis 8404. Apkalpoti ~4000 zvani (intensitāte: ~x15-20 / piesaistīti papildu darbinieki operativitātes nodrošināšanai. Vid. gaidīšanas laiks: 2 min.)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b="1" dirty="0" err="1">
                <a:solidFill>
                  <a:schemeClr val="accent2"/>
                </a:solidFill>
              </a:rPr>
              <a:t>Atslēgumu</a:t>
            </a:r>
            <a:r>
              <a:rPr lang="lv-LV" sz="1300" b="1" dirty="0">
                <a:solidFill>
                  <a:schemeClr val="accent2"/>
                </a:solidFill>
              </a:rPr>
              <a:t> skartās pašvaldības: regulāra tiešā saziņa</a:t>
            </a:r>
            <a:r>
              <a:rPr lang="lv-LV" sz="1300" dirty="0"/>
              <a:t>, informācija par atslēgto klientu skaitu, situāciju ar nozīmīgiem objektiem, </a:t>
            </a:r>
            <a:r>
              <a:rPr lang="lv-LV" sz="1300" dirty="0" err="1"/>
              <a:t>sensitīviem</a:t>
            </a:r>
            <a:r>
              <a:rPr lang="lv-LV" sz="1300" dirty="0"/>
              <a:t> klientiem (</a:t>
            </a:r>
            <a:r>
              <a:rPr lang="lv-LV" sz="1300" dirty="0" err="1"/>
              <a:t>ūdensūkņi</a:t>
            </a:r>
            <a:r>
              <a:rPr lang="lv-LV" sz="1300" dirty="0"/>
              <a:t>, komunālie servisi, sociālie jūtīgie, u.c.).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2 slimnīcas (Dobeles slimnīca, Austrumu klīniskās </a:t>
            </a:r>
            <a:r>
              <a:rPr lang="lv-LV" sz="1300" dirty="0" err="1"/>
              <a:t>universiātes</a:t>
            </a:r>
            <a:r>
              <a:rPr lang="lv-LV" sz="1300" dirty="0"/>
              <a:t> slimnīcas filiāle) nodrošinājušas ģeneratorus pašas.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b="1" dirty="0">
                <a:solidFill>
                  <a:schemeClr val="accent2"/>
                </a:solidFill>
              </a:rPr>
              <a:t>Operatīvi risinātas sarežģītas situācijas </a:t>
            </a:r>
            <a:r>
              <a:rPr lang="lv-LV" sz="1300" dirty="0"/>
              <a:t>(piem., sociāli jūtīgiem klientiem, koordinējot ar pašvaldību). Ārkārtējos gadījumos iespēju robežās  nodrošināti ģeneratori (piem., Tērvetes soc. aprūpes centrs).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b="1" dirty="0">
                <a:solidFill>
                  <a:schemeClr val="accent2"/>
                </a:solidFill>
              </a:rPr>
              <a:t>29.07. vakars: visiem sociāli jūtīgiem klientiem atbilstoši ST rīcībā esošai informācijai nodrošināta elektroapgāde</a:t>
            </a:r>
            <a:r>
              <a:rPr lang="lv-LV" sz="1300" dirty="0"/>
              <a:t> (aprūpes centri, senioru nami, internāti, u.c.)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lv-LV" sz="13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543A54D-9EBE-8ABA-5066-69C78EE3A1C4}"/>
              </a:ext>
            </a:extLst>
          </p:cNvPr>
          <p:cNvSpPr txBox="1">
            <a:spLocks/>
          </p:cNvSpPr>
          <p:nvPr/>
        </p:nvSpPr>
        <p:spPr>
          <a:xfrm>
            <a:off x="1681316" y="4722206"/>
            <a:ext cx="9491509" cy="1200329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accent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lv-LV" sz="1600" dirty="0"/>
              <a:t>Klientu apziņošanas process bijis noturīgs, atbilstošs izveidotajam algoritmam.</a:t>
            </a:r>
          </a:p>
          <a:p>
            <a:endParaRPr lang="lv-LV" sz="1600" dirty="0"/>
          </a:p>
          <a:p>
            <a:r>
              <a:rPr lang="lv-LV" sz="1600" dirty="0"/>
              <a:t>Nepieciešams turpināt skaidrojošo, uzraugošo darbu ministriju, pašvaldību pārraudzības jomā esošajās iestādēs par alternatīvu elektroapgādes risinājumu nepieciešamību.</a:t>
            </a:r>
          </a:p>
          <a:p>
            <a:endParaRPr lang="lv-LV" sz="1600" dirty="0"/>
          </a:p>
        </p:txBody>
      </p:sp>
    </p:spTree>
    <p:extLst>
      <p:ext uri="{BB962C8B-B14F-4D97-AF65-F5344CB8AC3E}">
        <p14:creationId xmlns:p14="http://schemas.microsoft.com/office/powerpoint/2010/main" val="2674247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68531-9465-5FD4-6E88-29F64985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6" y="238543"/>
            <a:ext cx="9491509" cy="369332"/>
          </a:xfrm>
        </p:spPr>
        <p:txBody>
          <a:bodyPr/>
          <a:lstStyle/>
          <a:p>
            <a:r>
              <a:rPr lang="lv-LV" dirty="0"/>
              <a:t>Publiskā informācija sabiedrībai un klientiem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BE16-68B2-45EC-DDD1-AA5F5339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316" y="727587"/>
            <a:ext cx="9930580" cy="5155257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lv-LV" sz="1300" b="1" dirty="0">
                <a:solidFill>
                  <a:schemeClr val="accent2"/>
                </a:solidFill>
              </a:rPr>
              <a:t>SAGATAVOŠANĀS PERIODS VĒTRAI</a:t>
            </a:r>
            <a:endParaRPr lang="en-US" sz="1300" b="1" dirty="0">
              <a:solidFill>
                <a:schemeClr val="accent2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Brīdinājums par vētras riskiem, rekomendācijas rīcībai:</a:t>
            </a:r>
          </a:p>
          <a:p>
            <a:pPr lvl="1">
              <a:lnSpc>
                <a:spcPct val="100000"/>
              </a:lnSpc>
            </a:pPr>
            <a:r>
              <a:rPr lang="lv-LV" sz="1300" dirty="0"/>
              <a:t>Kanāli: preses </a:t>
            </a:r>
            <a:r>
              <a:rPr lang="lv-LV" sz="1300" dirty="0" err="1"/>
              <a:t>relīze</a:t>
            </a:r>
            <a:r>
              <a:rPr lang="lv-LV" sz="1300" dirty="0"/>
              <a:t> 28.07., informācija mājaslapā 28.07., </a:t>
            </a:r>
            <a:r>
              <a:rPr lang="lv-LV" sz="1300" dirty="0" err="1"/>
              <a:t>baneris</a:t>
            </a:r>
            <a:r>
              <a:rPr lang="lv-LV" sz="1300" dirty="0"/>
              <a:t>, sociālie mediji FB un X;</a:t>
            </a:r>
          </a:p>
          <a:p>
            <a:pPr lvl="1">
              <a:lnSpc>
                <a:spcPct val="100000"/>
              </a:lnSpc>
            </a:pPr>
            <a:r>
              <a:rPr lang="lv-LV" sz="1300" dirty="0"/>
              <a:t>Bojājumu rīka digitālā reklāma (</a:t>
            </a:r>
            <a:r>
              <a:rPr lang="lv-LV" sz="1300" b="1" dirty="0">
                <a:solidFill>
                  <a:schemeClr val="accent2"/>
                </a:solidFill>
              </a:rPr>
              <a:t>sasniegtā aud. 30 </a:t>
            </a:r>
            <a:r>
              <a:rPr lang="lv-LV" sz="1300" b="1" dirty="0" err="1">
                <a:solidFill>
                  <a:schemeClr val="accent2"/>
                </a:solidFill>
              </a:rPr>
              <a:t>tk</a:t>
            </a:r>
            <a:r>
              <a:rPr lang="lv-LV" sz="1300" dirty="0"/>
              <a:t>.)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lv-LV" sz="13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lv-LV" sz="1300" b="1" dirty="0">
                <a:solidFill>
                  <a:schemeClr val="accent2"/>
                </a:solidFill>
              </a:rPr>
              <a:t>VĒTRAS UN SEKU NOVĒRŠANAS PROCESS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lv-LV" sz="1300" dirty="0"/>
              <a:t>Statusa informācija, atgādinājumi klientiem par rīcību:</a:t>
            </a:r>
          </a:p>
          <a:p>
            <a:pPr lvl="2">
              <a:lnSpc>
                <a:spcPct val="100000"/>
              </a:lnSpc>
            </a:pPr>
            <a:r>
              <a:rPr lang="lv-LV" sz="1300" dirty="0"/>
              <a:t>Kur meklēt informāciju</a:t>
            </a:r>
          </a:p>
          <a:p>
            <a:pPr lvl="2">
              <a:lnSpc>
                <a:spcPct val="100000"/>
              </a:lnSpc>
            </a:pPr>
            <a:r>
              <a:rPr lang="lv-LV" sz="1300" dirty="0"/>
              <a:t>Kur ziņot par </a:t>
            </a:r>
            <a:r>
              <a:rPr lang="lv-LV" sz="1300" dirty="0" err="1"/>
              <a:t>atslēgumiem</a:t>
            </a:r>
            <a:r>
              <a:rPr lang="lv-LV" sz="1300" dirty="0"/>
              <a:t> vai infrastruktūras defektiem</a:t>
            </a:r>
          </a:p>
          <a:p>
            <a:pPr lvl="2">
              <a:lnSpc>
                <a:spcPct val="100000"/>
              </a:lnSpc>
            </a:pPr>
            <a:r>
              <a:rPr lang="lv-LV" sz="1300" dirty="0" err="1"/>
              <a:t>Atslēgumu</a:t>
            </a:r>
            <a:r>
              <a:rPr lang="lv-LV" sz="1300" dirty="0"/>
              <a:t> statuss</a:t>
            </a:r>
          </a:p>
          <a:p>
            <a:pPr lvl="2">
              <a:lnSpc>
                <a:spcPct val="100000"/>
              </a:lnSpc>
            </a:pPr>
            <a:r>
              <a:rPr lang="lv-LV" sz="1300" dirty="0"/>
              <a:t>Elektrodrošība, t.sk., plānveida </a:t>
            </a:r>
            <a:r>
              <a:rPr lang="lv-LV" sz="1300" dirty="0" err="1"/>
              <a:t>atslēgumu</a:t>
            </a:r>
            <a:r>
              <a:rPr lang="lv-LV" sz="1300" dirty="0"/>
              <a:t> iespējamība applūstošās teritorijās drošības apsvērumu dēļ</a:t>
            </a:r>
          </a:p>
          <a:p>
            <a:pPr lvl="2">
              <a:lnSpc>
                <a:spcPct val="100000"/>
              </a:lnSpc>
            </a:pPr>
            <a:r>
              <a:rPr lang="lv-LV" sz="1300" dirty="0"/>
              <a:t>Kanāli: </a:t>
            </a:r>
          </a:p>
          <a:p>
            <a:pPr lvl="3">
              <a:lnSpc>
                <a:spcPct val="100000"/>
              </a:lnSpc>
            </a:pPr>
            <a:r>
              <a:rPr lang="lv-LV" sz="1300" dirty="0"/>
              <a:t>regulāras (3) statusa preses </a:t>
            </a:r>
            <a:r>
              <a:rPr lang="lv-LV" sz="1300" dirty="0" err="1"/>
              <a:t>relīzes</a:t>
            </a:r>
            <a:r>
              <a:rPr lang="lv-LV" sz="1300" dirty="0"/>
              <a:t> / regulāra informācija medijiem (LETA (aktualizēta info reizi 3-4h), LTV, </a:t>
            </a:r>
            <a:r>
              <a:rPr lang="lv-LV" sz="1300" dirty="0" err="1"/>
              <a:t>Re:Tv</a:t>
            </a:r>
            <a:r>
              <a:rPr lang="lv-LV" sz="1300" dirty="0"/>
              <a:t>. Rus.lsm.lv u.c.).Plaši replicēta </a:t>
            </a:r>
            <a:r>
              <a:rPr lang="lv-LV" sz="1300" dirty="0" err="1"/>
              <a:t>nac</a:t>
            </a:r>
            <a:r>
              <a:rPr lang="lv-LV" sz="1300" dirty="0"/>
              <a:t>. un </a:t>
            </a:r>
            <a:r>
              <a:rPr lang="lv-LV" sz="1300" dirty="0" err="1"/>
              <a:t>reģ</a:t>
            </a:r>
            <a:r>
              <a:rPr lang="lv-LV" sz="1300" dirty="0"/>
              <a:t>. medijos</a:t>
            </a:r>
          </a:p>
          <a:p>
            <a:pPr lvl="3">
              <a:lnSpc>
                <a:spcPct val="100000"/>
              </a:lnSpc>
            </a:pPr>
            <a:r>
              <a:rPr lang="lv-LV" sz="1300" dirty="0"/>
              <a:t>Statusa informācija, atbildes klientiem FB, X</a:t>
            </a:r>
          </a:p>
          <a:p>
            <a:pPr lvl="3">
              <a:lnSpc>
                <a:spcPct val="100000"/>
              </a:lnSpc>
            </a:pPr>
            <a:endParaRPr lang="lv-LV" sz="13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lv-LV" sz="1300" b="1" dirty="0">
                <a:solidFill>
                  <a:schemeClr val="accent2"/>
                </a:solidFill>
              </a:rPr>
              <a:t>KANĀLU LIETOJUMS:</a:t>
            </a:r>
          </a:p>
          <a:p>
            <a:pPr>
              <a:lnSpc>
                <a:spcPct val="100000"/>
              </a:lnSpc>
            </a:pPr>
            <a:r>
              <a:rPr lang="lv-LV" sz="1300" dirty="0"/>
              <a:t>Mājaslapa: </a:t>
            </a:r>
            <a:r>
              <a:rPr lang="lv-LV" sz="1300" b="1" dirty="0">
                <a:solidFill>
                  <a:schemeClr val="accent2"/>
                </a:solidFill>
              </a:rPr>
              <a:t>21 </a:t>
            </a:r>
            <a:r>
              <a:rPr lang="lv-LV" sz="1300" b="1" dirty="0" err="1">
                <a:solidFill>
                  <a:schemeClr val="accent2"/>
                </a:solidFill>
              </a:rPr>
              <a:t>tk</a:t>
            </a:r>
            <a:r>
              <a:rPr lang="lv-LV" sz="1300" b="1" dirty="0">
                <a:solidFill>
                  <a:schemeClr val="accent2"/>
                </a:solidFill>
              </a:rPr>
              <a:t> apmeklējumu </a:t>
            </a:r>
            <a:r>
              <a:rPr lang="lv-LV" sz="1300" dirty="0"/>
              <a:t>(~x20 vairāk)</a:t>
            </a:r>
          </a:p>
          <a:p>
            <a:pPr>
              <a:lnSpc>
                <a:spcPct val="100000"/>
              </a:lnSpc>
            </a:pPr>
            <a:r>
              <a:rPr lang="lv-LV" sz="1300" dirty="0"/>
              <a:t>Bojājumu rīks: </a:t>
            </a:r>
            <a:r>
              <a:rPr lang="lv-LV" sz="1300" b="1" dirty="0">
                <a:solidFill>
                  <a:schemeClr val="accent2"/>
                </a:solidFill>
              </a:rPr>
              <a:t>9000 apmeklējumu / ~1000 pieteikumu</a:t>
            </a:r>
          </a:p>
          <a:p>
            <a:pPr>
              <a:lnSpc>
                <a:spcPct val="100000"/>
              </a:lnSpc>
            </a:pPr>
            <a:r>
              <a:rPr lang="lv-LV" sz="1300" dirty="0"/>
              <a:t>Karte: </a:t>
            </a:r>
            <a:r>
              <a:rPr lang="lv-LV" sz="1300" b="1" dirty="0">
                <a:solidFill>
                  <a:schemeClr val="accent2"/>
                </a:solidFill>
              </a:rPr>
              <a:t>~19 </a:t>
            </a:r>
            <a:r>
              <a:rPr lang="lv-LV" sz="1300" b="1" dirty="0" err="1">
                <a:solidFill>
                  <a:schemeClr val="accent2"/>
                </a:solidFill>
              </a:rPr>
              <a:t>tk</a:t>
            </a:r>
            <a:r>
              <a:rPr lang="lv-LV" sz="1300" b="1" dirty="0">
                <a:solidFill>
                  <a:schemeClr val="accent2"/>
                </a:solidFill>
              </a:rPr>
              <a:t>. apmeklētāju</a:t>
            </a:r>
          </a:p>
          <a:p>
            <a:pPr>
              <a:lnSpc>
                <a:spcPct val="100000"/>
              </a:lnSpc>
            </a:pPr>
            <a:r>
              <a:rPr lang="lv-LV" sz="1300" dirty="0"/>
              <a:t>Sociālie mediji: sasniegtā auditorija (organiski) ~</a:t>
            </a:r>
            <a:r>
              <a:rPr lang="lv-LV" sz="1300" b="1" dirty="0">
                <a:solidFill>
                  <a:schemeClr val="accent2"/>
                </a:solidFill>
              </a:rPr>
              <a:t>100 </a:t>
            </a:r>
            <a:r>
              <a:rPr lang="lv-LV" sz="1300" b="1" dirty="0" err="1">
                <a:solidFill>
                  <a:schemeClr val="accent2"/>
                </a:solidFill>
              </a:rPr>
              <a:t>tk</a:t>
            </a:r>
            <a:r>
              <a:rPr lang="lv-LV" sz="1300" b="1" dirty="0">
                <a:solidFill>
                  <a:schemeClr val="accent2"/>
                </a:solidFill>
              </a:rPr>
              <a:t>.</a:t>
            </a:r>
          </a:p>
          <a:p>
            <a:pPr lvl="2"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lv-LV" sz="120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FD96C15E-AF8B-F358-9ABC-AE76FC19BB20}"/>
              </a:ext>
            </a:extLst>
          </p:cNvPr>
          <p:cNvSpPr txBox="1">
            <a:spLocks/>
          </p:cNvSpPr>
          <p:nvPr/>
        </p:nvSpPr>
        <p:spPr>
          <a:xfrm>
            <a:off x="1681316" y="5528901"/>
            <a:ext cx="9491509" cy="53553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accent2"/>
                </a:solidFill>
                <a:latin typeface="+mn-lt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lv-LV" sz="1600" dirty="0"/>
              <a:t>Publiskā informācija sasniedz plašu klientu skaitu / klienti ir informēti un izmanto informācijas saņemšanas un pieteikšanas pašapkalpošanās kanālus.</a:t>
            </a:r>
          </a:p>
        </p:txBody>
      </p:sp>
    </p:spTree>
    <p:extLst>
      <p:ext uri="{BB962C8B-B14F-4D97-AF65-F5344CB8AC3E}">
        <p14:creationId xmlns:p14="http://schemas.microsoft.com/office/powerpoint/2010/main" val="990001610"/>
      </p:ext>
    </p:extLst>
  </p:cSld>
  <p:clrMapOvr>
    <a:masterClrMapping/>
  </p:clrMapOvr>
</p:sld>
</file>

<file path=ppt/theme/theme1.xml><?xml version="1.0" encoding="utf-8"?>
<a:theme xmlns:a="http://schemas.openxmlformats.org/drawingml/2006/main" name="ST_prezentacija-tumsizils - ar ikonām">
  <a:themeElements>
    <a:clrScheme name="Custom 16">
      <a:dk1>
        <a:srgbClr val="474847"/>
      </a:dk1>
      <a:lt1>
        <a:srgbClr val="FFFFFF"/>
      </a:lt1>
      <a:dk2>
        <a:srgbClr val="474847"/>
      </a:dk2>
      <a:lt2>
        <a:srgbClr val="FFFFFF"/>
      </a:lt2>
      <a:accent1>
        <a:srgbClr val="229BD7"/>
      </a:accent1>
      <a:accent2>
        <a:srgbClr val="063C76"/>
      </a:accent2>
      <a:accent3>
        <a:srgbClr val="CCD220"/>
      </a:accent3>
      <a:accent4>
        <a:srgbClr val="E3E4E3"/>
      </a:accent4>
      <a:accent5>
        <a:srgbClr val="A2BD30"/>
      </a:accent5>
      <a:accent6>
        <a:srgbClr val="F15D22"/>
      </a:accent6>
      <a:hlink>
        <a:srgbClr val="053E7E"/>
      </a:hlink>
      <a:folHlink>
        <a:srgbClr val="1B99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 algn="just">
          <a:lnSpc>
            <a:spcPts val="2500"/>
          </a:lnSpc>
          <a:buClr>
            <a:schemeClr val="accent3"/>
          </a:buClr>
          <a:buFont typeface="Wingdings 3" panose="05040102010807070707" pitchFamily="18" charset="2"/>
          <a:buChar char=""/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T_prezentacija-tumsizils - ar ikonām" id="{9461A827-A46C-490C-9EAC-18A6E4414DA9}" vid="{A5D6364B-46CB-43EB-9C8B-79B6206410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bf574d5-c9cd-48a1-8713-81665fd3b20d}" enabled="0" method="" siteId="{fbf574d5-c9cd-48a1-8713-81665fd3b20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132</TotalTime>
  <Words>644</Words>
  <Application>Microsoft Office PowerPoint</Application>
  <PresentationFormat>Platekrāna</PresentationFormat>
  <Paragraphs>65</Paragraphs>
  <Slides>5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1" baseType="lpstr">
      <vt:lpstr>Aptos</vt:lpstr>
      <vt:lpstr>Arial</vt:lpstr>
      <vt:lpstr>Arial Black</vt:lpstr>
      <vt:lpstr>Helv</vt:lpstr>
      <vt:lpstr>Wingdings 3</vt:lpstr>
      <vt:lpstr>ST_prezentacija-tumsizils - ar ikonām</vt:lpstr>
      <vt:lpstr>LBS/MBS radītie bojājumi bildēs</vt:lpstr>
      <vt:lpstr>Statuss elektrotīklā</vt:lpstr>
      <vt:lpstr>Bojājumu novēršanas gaita </vt:lpstr>
      <vt:lpstr>Klientu apkalpošana. Statuss</vt:lpstr>
      <vt:lpstr>Publiskā informācija sabiedrībai un klientiem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LBS/MBS radītie bojājumi bildēs</dc:title>
  <dc:creator>Gunta Līne</dc:creator>
  <cp:lastModifiedBy>Jana Briede</cp:lastModifiedBy>
  <cp:revision>3</cp:revision>
  <dcterms:created xsi:type="dcterms:W3CDTF">2024-07-30T05:59:47Z</dcterms:created>
  <dcterms:modified xsi:type="dcterms:W3CDTF">2024-07-31T04:37:31Z</dcterms:modified>
</cp:coreProperties>
</file>