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sldIdLst>
    <p:sldId id="311" r:id="rId2"/>
    <p:sldId id="313" r:id="rId3"/>
    <p:sldId id="312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ta Līne" userId="7634bd88-1c69-40e1-8298-28f2b29c9f1c" providerId="ADAL" clId="{F7D97B9A-2762-4523-8B29-4A6BE8BDFDA4}"/>
    <pc:docChg chg="delSld modSld">
      <pc:chgData name="Gunta Līne" userId="7634bd88-1c69-40e1-8298-28f2b29c9f1c" providerId="ADAL" clId="{F7D97B9A-2762-4523-8B29-4A6BE8BDFDA4}" dt="2024-07-30T08:16:31.875" v="27" actId="20577"/>
      <pc:docMkLst>
        <pc:docMk/>
      </pc:docMkLst>
      <pc:sldChg chg="del">
        <pc:chgData name="Gunta Līne" userId="7634bd88-1c69-40e1-8298-28f2b29c9f1c" providerId="ADAL" clId="{F7D97B9A-2762-4523-8B29-4A6BE8BDFDA4}" dt="2024-07-30T08:10:33.671" v="0" actId="47"/>
        <pc:sldMkLst>
          <pc:docMk/>
          <pc:sldMk cId="3201340377" sldId="257"/>
        </pc:sldMkLst>
      </pc:sldChg>
      <pc:sldChg chg="modSp mod">
        <pc:chgData name="Gunta Līne" userId="7634bd88-1c69-40e1-8298-28f2b29c9f1c" providerId="ADAL" clId="{F7D97B9A-2762-4523-8B29-4A6BE8BDFDA4}" dt="2024-07-30T08:11:16.653" v="3" actId="255"/>
        <pc:sldMkLst>
          <pc:docMk/>
          <pc:sldMk cId="990001610" sldId="258"/>
        </pc:sldMkLst>
        <pc:spChg chg="mod">
          <ac:chgData name="Gunta Līne" userId="7634bd88-1c69-40e1-8298-28f2b29c9f1c" providerId="ADAL" clId="{F7D97B9A-2762-4523-8B29-4A6BE8BDFDA4}" dt="2024-07-30T08:11:16.653" v="3" actId="255"/>
          <ac:spMkLst>
            <pc:docMk/>
            <pc:sldMk cId="990001610" sldId="258"/>
            <ac:spMk id="4" creationId="{E811BE16-68B2-45EC-DDD1-AA5F5339C015}"/>
          </ac:spMkLst>
        </pc:spChg>
      </pc:sldChg>
      <pc:sldChg chg="modSp mod">
        <pc:chgData name="Gunta Līne" userId="7634bd88-1c69-40e1-8298-28f2b29c9f1c" providerId="ADAL" clId="{F7D97B9A-2762-4523-8B29-4A6BE8BDFDA4}" dt="2024-07-30T08:11:24.498" v="4" actId="255"/>
        <pc:sldMkLst>
          <pc:docMk/>
          <pc:sldMk cId="2674247735" sldId="260"/>
        </pc:sldMkLst>
        <pc:spChg chg="mod">
          <ac:chgData name="Gunta Līne" userId="7634bd88-1c69-40e1-8298-28f2b29c9f1c" providerId="ADAL" clId="{F7D97B9A-2762-4523-8B29-4A6BE8BDFDA4}" dt="2024-07-30T08:11:24.498" v="4" actId="255"/>
          <ac:spMkLst>
            <pc:docMk/>
            <pc:sldMk cId="2674247735" sldId="260"/>
            <ac:spMk id="4" creationId="{E811BE16-68B2-45EC-DDD1-AA5F5339C015}"/>
          </ac:spMkLst>
        </pc:spChg>
      </pc:sldChg>
      <pc:sldChg chg="modSp mod">
        <pc:chgData name="Gunta Līne" userId="7634bd88-1c69-40e1-8298-28f2b29c9f1c" providerId="ADAL" clId="{F7D97B9A-2762-4523-8B29-4A6BE8BDFDA4}" dt="2024-07-30T08:16:31.875" v="27" actId="20577"/>
        <pc:sldMkLst>
          <pc:docMk/>
          <pc:sldMk cId="774036013" sldId="312"/>
        </pc:sldMkLst>
        <pc:spChg chg="mod">
          <ac:chgData name="Gunta Līne" userId="7634bd88-1c69-40e1-8298-28f2b29c9f1c" providerId="ADAL" clId="{F7D97B9A-2762-4523-8B29-4A6BE8BDFDA4}" dt="2024-07-30T08:16:23.110" v="7" actId="20577"/>
          <ac:spMkLst>
            <pc:docMk/>
            <pc:sldMk cId="774036013" sldId="312"/>
            <ac:spMk id="4" creationId="{E811BE16-68B2-45EC-DDD1-AA5F5339C015}"/>
          </ac:spMkLst>
        </pc:spChg>
        <pc:spChg chg="mod">
          <ac:chgData name="Gunta Līne" userId="7634bd88-1c69-40e1-8298-28f2b29c9f1c" providerId="ADAL" clId="{F7D97B9A-2762-4523-8B29-4A6BE8BDFDA4}" dt="2024-07-30T08:16:31.875" v="27" actId="20577"/>
          <ac:spMkLst>
            <pc:docMk/>
            <pc:sldMk cId="774036013" sldId="312"/>
            <ac:spMk id="9" creationId="{6DAF0AB7-E1C7-9018-35ED-C7FA016C58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FC64-6C79-4716-8579-21547737FE26}" type="datetimeFigureOut">
              <a:rPr lang="lv-LV" smtClean="0"/>
              <a:t>31.07.2024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F2651-D890-4805-A7DE-C026266D8D0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72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F2651-D890-4805-A7DE-C026266D8D0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609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r>
              <a:rPr lang="lv-LV" sz="1800" b="0" i="0" u="none" strike="noStrike" baseline="0" dirty="0">
                <a:solidFill>
                  <a:srgbClr val="000000"/>
                </a:solidFill>
                <a:latin typeface="Helv"/>
              </a:rPr>
              <a:t/>
            </a:r>
            <a:br>
              <a:rPr lang="lv-LV" sz="1800" b="0" i="0" u="none" strike="noStrike" baseline="0" dirty="0">
                <a:solidFill>
                  <a:srgbClr val="000000"/>
                </a:solidFill>
                <a:latin typeface="Helv"/>
              </a:rPr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F2651-D890-4805-A7DE-C026266D8D0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09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F2651-D890-4805-A7DE-C026266D8D0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692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F2651-D890-4805-A7DE-C026266D8D0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210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1EADA53-8D1D-4394-A903-BF907887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2086725"/>
          </a:xfrm>
        </p:spPr>
        <p:txBody>
          <a:bodyPr wrap="square" anchor="t" anchorCtr="0">
            <a:spAutoFit/>
          </a:bodyPr>
          <a:lstStyle>
            <a:lvl1pPr algn="l"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0BE864-13BC-4A78-9980-23AB00B26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7619" y="1689025"/>
            <a:ext cx="5017994" cy="4424100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EC37B08-F56C-4461-83A4-FDF76DD5BB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42926" y="1689025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2811A74-9249-4A0F-A279-8B103976CC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42926" y="4093179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CB1CC03-A148-8C4B-A53A-7A6C7F1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3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+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B68EEA-F811-4730-9C38-8F24038E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4220750"/>
            <a:ext cx="8137525" cy="1615699"/>
          </a:xfrm>
        </p:spPr>
        <p:txBody>
          <a:bodyPr wrap="square" lIns="0" tIns="0" rIns="0">
            <a:sp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667398F-59C3-4C16-A007-2BD55FF3D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3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54AC47C-71B3-4BF5-9BE5-E5493D82AE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A1062A-BFB9-4107-93AE-DA971C2029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3675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479BBF3-AF30-6645-A902-FEA0611D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+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3E296B-DA61-4D4B-B0C8-7C8BD54F9804}"/>
              </a:ext>
            </a:extLst>
          </p:cNvPr>
          <p:cNvSpPr/>
          <p:nvPr/>
        </p:nvSpPr>
        <p:spPr>
          <a:xfrm>
            <a:off x="0" y="0"/>
            <a:ext cx="21132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FD885F3-4DE9-C944-8149-97A73A17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aks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03C5AC-9BCC-4D4D-ADC0-24FA4A58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867930"/>
          </a:xfrm>
        </p:spPr>
        <p:txBody>
          <a:bodyPr wrap="square" anchor="t" anchorCtr="0">
            <a:spAutoFit/>
          </a:bodyPr>
          <a:lstStyle>
            <a:lvl1pPr algn="l"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CD57859-76D4-4A66-8365-1C0D3A884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14" r="70250"/>
          <a:stretch/>
        </p:blipFill>
        <p:spPr>
          <a:xfrm>
            <a:off x="-1737" y="0"/>
            <a:ext cx="362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+teks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1D5F581-C595-4C56-B03B-A8291AD4E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41850" y="0"/>
            <a:ext cx="755015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F5BC25-AEA6-704F-B901-D843AC30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50" y="1044787"/>
            <a:ext cx="4105275" cy="239501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2863D-26D4-7D42-91B8-19BF539F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2276475"/>
            <a:ext cx="4105275" cy="1615699"/>
          </a:xfrm>
        </p:spPr>
        <p:txBody>
          <a:bodyPr lIns="0" tIns="0" r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2CD5-86EF-4675-88F9-5EAD21598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7550" y="1457776"/>
            <a:ext cx="4105275" cy="239501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D95655-AEDC-4EC0-AF1E-E30F1ACC5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ma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E0741D8-8AA9-4243-85C0-7AEAE3CF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425" y="1284289"/>
            <a:ext cx="6121400" cy="1615699"/>
          </a:xfrm>
        </p:spPr>
        <p:txBody>
          <a:bodyPr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1pPr>
            <a:lvl2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2pPr>
            <a:lvl3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3pPr>
            <a:lvl4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4pPr>
            <a:lvl5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2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156236A-008B-8449-91C8-E135C49E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: Shape 20">
            <a:extLst>
              <a:ext uri="{FF2B5EF4-FFF2-40B4-BE49-F238E27FC236}">
                <a16:creationId xmlns:a16="http://schemas.microsoft.com/office/drawing/2014/main" id="{7BAAEAAA-19D9-4D44-AF82-D908036CA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4851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981BFD5A-DC72-7E4F-A5AA-D746B397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3097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3F0DA464-9122-C04C-9AC6-607B4DC75D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4851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C93AEDCB-F292-904C-858E-FE2B3571CE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3097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CC3C8D8-2E83-F64B-8DF3-C37914EACD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485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423F87F8-A12C-DC40-9FB6-EA0DF5EAEE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8269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8F489F4-B027-E043-875B-C436D9D4CA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485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B391C24-457B-8640-B767-824D974D5B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269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</p:spTree>
    <p:extLst>
      <p:ext uri="{BB962C8B-B14F-4D97-AF65-F5344CB8AC3E}">
        <p14:creationId xmlns:p14="http://schemas.microsoft.com/office/powerpoint/2010/main" val="118316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75DF13-13F2-4941-B0AC-D70889FE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</p:spPr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042E1-5506-B348-8614-C62E079D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2276475"/>
            <a:ext cx="8137525" cy="1615699"/>
          </a:xfrm>
        </p:spPr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309C2E-F88D-494A-91BA-A6E0573A81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22F280-CEC5-5846-9B62-D1D86A140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000" r="83258"/>
          <a:stretch/>
        </p:blipFill>
        <p:spPr>
          <a:xfrm>
            <a:off x="0" y="0"/>
            <a:ext cx="191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34351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8C15AE-A112-B84F-AAEA-02AA71F8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3844739"/>
            <a:ext cx="8137525" cy="1366208"/>
          </a:xfrm>
        </p:spPr>
        <p:txBody>
          <a:bodyPr tIns="0">
            <a:spAutoFit/>
          </a:bodyPr>
          <a:lstStyle>
            <a:lvl1pPr algn="just">
              <a:lnSpc>
                <a:spcPts val="2100"/>
              </a:lnSpc>
              <a:spcBef>
                <a:spcPts val="0"/>
              </a:spcBef>
              <a:defRPr sz="1400"/>
            </a:lvl1pPr>
            <a:lvl2pPr algn="just">
              <a:lnSpc>
                <a:spcPts val="2100"/>
              </a:lnSpc>
              <a:spcBef>
                <a:spcPts val="0"/>
              </a:spcBef>
              <a:defRPr sz="1400"/>
            </a:lvl2pPr>
            <a:lvl3pPr algn="just">
              <a:lnSpc>
                <a:spcPts val="2100"/>
              </a:lnSpc>
              <a:spcBef>
                <a:spcPts val="0"/>
              </a:spcBef>
              <a:defRPr sz="1400"/>
            </a:lvl3pPr>
            <a:lvl4pPr algn="just">
              <a:lnSpc>
                <a:spcPts val="2100"/>
              </a:lnSpc>
              <a:spcBef>
                <a:spcPts val="0"/>
              </a:spcBef>
              <a:defRPr sz="1400"/>
            </a:lvl4pPr>
            <a:lvl5pPr algn="just">
              <a:lnSpc>
                <a:spcPts val="21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D94EC930-91C9-0B4A-B63B-6AA20F713B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35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7">
            <a:extLst>
              <a:ext uri="{FF2B5EF4-FFF2-40B4-BE49-F238E27FC236}">
                <a16:creationId xmlns:a16="http://schemas.microsoft.com/office/drawing/2014/main" id="{F762F19F-2393-6F4F-9A58-CBC4817887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7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7">
            <a:extLst>
              <a:ext uri="{FF2B5EF4-FFF2-40B4-BE49-F238E27FC236}">
                <a16:creationId xmlns:a16="http://schemas.microsoft.com/office/drawing/2014/main" id="{6EDB9F89-BE96-5641-B508-FDFEC303B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70296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Freeform: Shape 27">
            <a:extLst>
              <a:ext uri="{FF2B5EF4-FFF2-40B4-BE49-F238E27FC236}">
                <a16:creationId xmlns:a16="http://schemas.microsoft.com/office/drawing/2014/main" id="{417E54A6-39CB-B047-A889-DE94BAA025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73293" y="1877668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7CF605-C669-7748-8FC5-A68D79E26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4601" y="3106865"/>
            <a:ext cx="1305175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02BCFD50-7169-3F42-83BE-E7AC48159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6282" y="3106865"/>
            <a:ext cx="1305176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8A908586-6601-4544-874C-468E6D6861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9930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D63C19D-510A-4B44-8EA8-E863BF986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066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</a:t>
            </a:r>
          </a:p>
        </p:txBody>
      </p:sp>
    </p:spTree>
    <p:extLst>
      <p:ext uri="{BB962C8B-B14F-4D97-AF65-F5344CB8AC3E}">
        <p14:creationId xmlns:p14="http://schemas.microsoft.com/office/powerpoint/2010/main" val="136678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0" y="2276475"/>
            <a:ext cx="8137525" cy="1615699"/>
          </a:xfrm>
          <a:prstGeom prst="rect">
            <a:avLst/>
          </a:prstGeom>
        </p:spPr>
        <p:txBody>
          <a:bodyPr vert="horz" lIns="0" tIns="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3CF41EB-4CA6-4424-933A-88BD753269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FFAC559-82C6-45E8-9608-F8C4CFD6E2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0" y="0"/>
            <a:ext cx="191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0" r:id="rId4"/>
    <p:sldLayoutId id="2147483686" r:id="rId5"/>
    <p:sldLayoutId id="2147483703" r:id="rId6"/>
    <p:sldLayoutId id="2147483705" r:id="rId7"/>
    <p:sldLayoutId id="2147483685" r:id="rId8"/>
    <p:sldLayoutId id="2147483702" r:id="rId9"/>
    <p:sldLayoutId id="2147483687" r:id="rId10"/>
    <p:sldLayoutId id="2147483688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2"/>
          </a:solidFill>
          <a:latin typeface="+mn-lt"/>
          <a:ea typeface="+mj-ea"/>
          <a:cs typeface="Arial Black" panose="020B0604020202020204" pitchFamily="34" charset="0"/>
        </a:defRPr>
      </a:lvl1pPr>
    </p:titleStyle>
    <p:bodyStyle>
      <a:lvl1pPr marL="285750" indent="-285750" algn="just" defTabSz="914400" rtl="0" eaLnBrk="1" latinLnBrk="0" hangingPunct="1">
        <a:lnSpc>
          <a:spcPts val="2500"/>
        </a:lnSpc>
        <a:spcBef>
          <a:spcPts val="100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>
          <p15:clr>
            <a:srgbClr val="F26B43"/>
          </p15:clr>
        </p15:guide>
        <p15:guide id="2" pos="7038">
          <p15:clr>
            <a:srgbClr val="F26B43"/>
          </p15:clr>
        </p15:guide>
        <p15:guide id="3" pos="1912">
          <p15:clr>
            <a:srgbClr val="F26B43"/>
          </p15:clr>
        </p15:guide>
        <p15:guide id="4" pos="2547">
          <p15:clr>
            <a:srgbClr val="F26B43"/>
          </p15:clr>
        </p15:guide>
        <p15:guide id="5" pos="3182">
          <p15:clr>
            <a:srgbClr val="F26B43"/>
          </p15:clr>
        </p15:guide>
        <p15:guide id="6" pos="3840">
          <p15:clr>
            <a:srgbClr val="F26B43"/>
          </p15:clr>
        </p15:guide>
        <p15:guide id="7" pos="4452">
          <p15:clr>
            <a:srgbClr val="F26B43"/>
          </p15:clr>
        </p15:guide>
        <p15:guide id="8" pos="5087">
          <p15:clr>
            <a:srgbClr val="F26B43"/>
          </p15:clr>
        </p15:guide>
        <p15:guide id="9" pos="5722">
          <p15:clr>
            <a:srgbClr val="F26B43"/>
          </p15:clr>
        </p15:guide>
        <p15:guide id="10" pos="6357">
          <p15:clr>
            <a:srgbClr val="F26B43"/>
          </p15:clr>
        </p15:guide>
        <p15:guide id="11" orient="horz" pos="663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orient="horz" pos="8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alestikls.l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883FF0C7-B7D1-42C5-9F7F-B881AC5C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80" y="298029"/>
            <a:ext cx="4866640" cy="369332"/>
          </a:xfrm>
        </p:spPr>
        <p:txBody>
          <a:bodyPr/>
          <a:lstStyle/>
          <a:p>
            <a:r>
              <a:rPr lang="lv-LV" dirty="0"/>
              <a:t>LBS/MBS radītie bojājumi bildēs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C31A1-BC99-993C-4C9A-F161C303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999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0A5AB-2F4D-ABAA-6C3C-156955506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31604"/>
          <a:stretch/>
        </p:blipFill>
        <p:spPr>
          <a:xfrm>
            <a:off x="0" y="-1"/>
            <a:ext cx="59817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C6C618-BEB3-6378-9453-C75300A2362A}"/>
              </a:ext>
            </a:extLst>
          </p:cNvPr>
          <p:cNvSpPr txBox="1">
            <a:spLocks/>
          </p:cNvSpPr>
          <p:nvPr/>
        </p:nvSpPr>
        <p:spPr>
          <a:xfrm>
            <a:off x="452333" y="4994275"/>
            <a:ext cx="6596167" cy="978729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</a:rPr>
              <a:t>Situācija sadales elektrotīklā.</a:t>
            </a:r>
            <a:br>
              <a:rPr lang="lv-LV" sz="3200" dirty="0">
                <a:solidFill>
                  <a:schemeClr val="bg1"/>
                </a:solidFill>
              </a:rPr>
            </a:br>
            <a:r>
              <a:rPr lang="lv-LV" sz="3200" dirty="0">
                <a:solidFill>
                  <a:schemeClr val="bg1"/>
                </a:solidFill>
              </a:rPr>
              <a:t>28.07.-30.07.</a:t>
            </a:r>
          </a:p>
        </p:txBody>
      </p:sp>
    </p:spTree>
    <p:extLst>
      <p:ext uri="{BB962C8B-B14F-4D97-AF65-F5344CB8AC3E}">
        <p14:creationId xmlns:p14="http://schemas.microsoft.com/office/powerpoint/2010/main" val="191895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68531-9465-5FD4-6E88-29F64985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863615"/>
            <a:ext cx="9491509" cy="369332"/>
          </a:xfrm>
        </p:spPr>
        <p:txBody>
          <a:bodyPr/>
          <a:lstStyle/>
          <a:p>
            <a:r>
              <a:rPr lang="lv-LV" dirty="0"/>
              <a:t>Statuss elektrotīklā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BE16-68B2-45EC-DDD1-AA5F5339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9" y="1487895"/>
            <a:ext cx="3720099" cy="30633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400" dirty="0"/>
              <a:t>Specifiskie apstākļi: vēja stiprums / nokrišņu daudzums.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400" dirty="0"/>
              <a:t>Sarežģītāka situācija: </a:t>
            </a:r>
            <a:r>
              <a:rPr lang="lv-LV" sz="1400" b="1" dirty="0">
                <a:solidFill>
                  <a:schemeClr val="accent2"/>
                </a:solidFill>
              </a:rPr>
              <a:t>Pierīga, Dobeles, Jelgavas, Tukuma novads, Jūrmala</a:t>
            </a:r>
            <a:r>
              <a:rPr lang="lv-LV" sz="14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400" dirty="0"/>
              <a:t>Maksimālais vienlaicīgi atslēgto klientu skaits: ~50 000 (naktī uz 29.07.)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400" dirty="0"/>
              <a:t>Tika reģistrēti 12 110 </a:t>
            </a:r>
            <a:r>
              <a:rPr lang="lv-LV" sz="1400" dirty="0" err="1"/>
              <a:t>kV</a:t>
            </a:r>
            <a:r>
              <a:rPr lang="lv-LV" sz="1400" dirty="0"/>
              <a:t> līniju un 5 110 </a:t>
            </a:r>
            <a:r>
              <a:rPr lang="lv-LV" sz="1400" dirty="0" err="1"/>
              <a:t>kV</a:t>
            </a:r>
            <a:r>
              <a:rPr lang="lv-LV" sz="1400" dirty="0"/>
              <a:t> apakšstaciju </a:t>
            </a:r>
            <a:r>
              <a:rPr lang="lv-LV" sz="1400" dirty="0" err="1"/>
              <a:t>atslēgumi</a:t>
            </a:r>
            <a:r>
              <a:rPr lang="lv-LV" sz="1400" dirty="0"/>
              <a:t>, kas ilgāki par automātikas darbības laiku. Iespēju robežās šajās situācijās nodrošināta elektroapgāde pa ST </a:t>
            </a:r>
            <a:r>
              <a:rPr lang="lv-LV" sz="1400" dirty="0" err="1"/>
              <a:t>vidsprieguma</a:t>
            </a:r>
            <a:r>
              <a:rPr lang="lv-LV" sz="1400" dirty="0"/>
              <a:t> līnijām.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FEB44-9028-3259-5774-5C5D5A4A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1248488"/>
            <a:ext cx="4847980" cy="2952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C5E92-3489-8E28-06A2-9CA157E0A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0" t="-13954" r="48591" b="-3"/>
          <a:stretch/>
        </p:blipFill>
        <p:spPr>
          <a:xfrm>
            <a:off x="7628653" y="4105422"/>
            <a:ext cx="3743952" cy="541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F66A97-6023-2DC2-41D6-7B8AFE64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04" r="15009"/>
          <a:stretch/>
        </p:blipFill>
        <p:spPr>
          <a:xfrm>
            <a:off x="7628654" y="4633328"/>
            <a:ext cx="3743951" cy="463798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DCCF049-1AB3-9A4D-4A23-DA2F1A13F568}"/>
              </a:ext>
            </a:extLst>
          </p:cNvPr>
          <p:cNvSpPr txBox="1">
            <a:spLocks/>
          </p:cNvSpPr>
          <p:nvPr/>
        </p:nvSpPr>
        <p:spPr>
          <a:xfrm>
            <a:off x="1714499" y="4561595"/>
            <a:ext cx="4500409" cy="5355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lv-LV" sz="1600" dirty="0"/>
              <a:t>Situācija sarežģīta (LT vēl smagāka).</a:t>
            </a:r>
          </a:p>
          <a:p>
            <a:r>
              <a:rPr lang="lv-LV" sz="1600" dirty="0"/>
              <a:t>ST resursi mobilizēti un turpina darbu.</a:t>
            </a:r>
          </a:p>
        </p:txBody>
      </p:sp>
    </p:spTree>
    <p:extLst>
      <p:ext uri="{BB962C8B-B14F-4D97-AF65-F5344CB8AC3E}">
        <p14:creationId xmlns:p14="http://schemas.microsoft.com/office/powerpoint/2010/main" val="42070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68531-9465-5FD4-6E88-29F64985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16" y="238543"/>
            <a:ext cx="9491509" cy="369332"/>
          </a:xfrm>
        </p:spPr>
        <p:txBody>
          <a:bodyPr/>
          <a:lstStyle/>
          <a:p>
            <a:r>
              <a:rPr lang="lv-LV" dirty="0"/>
              <a:t>Bojājumu novēršanas gaita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BE16-68B2-45EC-DDD1-AA5F5339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575" y="708573"/>
            <a:ext cx="4229100" cy="244682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lv-LV" b="1" dirty="0">
                <a:solidFill>
                  <a:schemeClr val="accent2"/>
                </a:solidFill>
              </a:rPr>
              <a:t>Statuss, 30.07. plkst. 8:00.</a:t>
            </a:r>
          </a:p>
          <a:p>
            <a:pPr marL="0" indent="0">
              <a:lnSpc>
                <a:spcPct val="100000"/>
              </a:lnSpc>
              <a:buNone/>
            </a:pPr>
            <a:endParaRPr lang="lv-LV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lv-LV" sz="1400" b="1" dirty="0">
                <a:solidFill>
                  <a:schemeClr val="accent2"/>
                </a:solidFill>
              </a:rPr>
              <a:t>Novērstie bojājumi: 373</a:t>
            </a:r>
            <a:r>
              <a:rPr lang="lv-LV" sz="1400" dirty="0">
                <a:solidFill>
                  <a:schemeClr val="accent2"/>
                </a:solidFill>
              </a:rPr>
              <a:t> </a:t>
            </a:r>
            <a:r>
              <a:rPr lang="lv-LV" sz="1400" dirty="0"/>
              <a:t>(VS 160 / ZS 213). </a:t>
            </a:r>
          </a:p>
          <a:p>
            <a:pPr>
              <a:lnSpc>
                <a:spcPct val="100000"/>
              </a:lnSpc>
            </a:pPr>
            <a:r>
              <a:rPr lang="lv-LV" sz="1400" dirty="0"/>
              <a:t>Reģistrēti (aktīvi) 127 bojājumi (52 VS / 75 ZS). un 1258 </a:t>
            </a:r>
            <a:r>
              <a:rPr lang="lv-LV" sz="1400" dirty="0" err="1"/>
              <a:t>atslēgumu</a:t>
            </a:r>
            <a:r>
              <a:rPr lang="lv-LV" sz="1400" dirty="0"/>
              <a:t> pieteikumi no klientiem / turpina ienākt klientu pieteikumi.</a:t>
            </a:r>
          </a:p>
          <a:p>
            <a:pPr>
              <a:lnSpc>
                <a:spcPct val="100000"/>
              </a:lnSpc>
            </a:pPr>
            <a:r>
              <a:rPr lang="lv-LV" sz="1400" dirty="0"/>
              <a:t>Bojājumu novēršanā iesaistītas </a:t>
            </a:r>
            <a:r>
              <a:rPr lang="lv-LV" sz="1400" b="1" dirty="0">
                <a:solidFill>
                  <a:schemeClr val="accent2"/>
                </a:solidFill>
              </a:rPr>
              <a:t>129 brigādes un 345 darbinieki</a:t>
            </a:r>
            <a:r>
              <a:rPr lang="lv-LV" sz="1400" dirty="0"/>
              <a:t> (ST un darbuzņēmēji).</a:t>
            </a:r>
          </a:p>
          <a:p>
            <a:pPr>
              <a:lnSpc>
                <a:spcPct val="100000"/>
              </a:lnSpc>
            </a:pPr>
            <a:endParaRPr lang="lv-LV" sz="14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lv-LV" sz="1400" b="1" dirty="0">
                <a:solidFill>
                  <a:schemeClr val="accent2"/>
                </a:solidFill>
              </a:rPr>
              <a:t>Elektroapgāde vēl pārtraukta 15 732 klientiem.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F04677-00A3-47C6-89CA-8F4B82646E9E}"/>
              </a:ext>
            </a:extLst>
          </p:cNvPr>
          <p:cNvCxnSpPr>
            <a:cxnSpLocks/>
          </p:cNvCxnSpPr>
          <p:nvPr/>
        </p:nvCxnSpPr>
        <p:spPr>
          <a:xfrm>
            <a:off x="5953125" y="1838325"/>
            <a:ext cx="55245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8E41F2-EDF4-D2D2-084E-91AE5936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6" y="3308374"/>
            <a:ext cx="9010649" cy="32537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5DDA70-E8DF-C10D-33FB-056A0463B60F}"/>
              </a:ext>
            </a:extLst>
          </p:cNvPr>
          <p:cNvSpPr txBox="1"/>
          <p:nvPr/>
        </p:nvSpPr>
        <p:spPr>
          <a:xfrm>
            <a:off x="3756460" y="3308374"/>
            <a:ext cx="4945780" cy="379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b="1" dirty="0"/>
              <a:t>Atslēgto klientu skaits pa stundām, 28.07.-30.07.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AF0AB7-E1C7-9018-35ED-C7FA016C58A9}"/>
              </a:ext>
            </a:extLst>
          </p:cNvPr>
          <p:cNvSpPr txBox="1">
            <a:spLocks/>
          </p:cNvSpPr>
          <p:nvPr/>
        </p:nvSpPr>
        <p:spPr>
          <a:xfrm>
            <a:off x="1724025" y="705208"/>
            <a:ext cx="4128934" cy="2416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0" tIns="0" rIns="0" bIns="4572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 3" panose="05040102010807070707" pitchFamily="18" charset="2"/>
              <a:buNone/>
            </a:pPr>
            <a:r>
              <a:rPr lang="lv-LV" b="1" dirty="0">
                <a:solidFill>
                  <a:schemeClr val="accent2"/>
                </a:solidFill>
              </a:rPr>
              <a:t>Statuss, 29.07. plkst. 8:00.</a:t>
            </a:r>
          </a:p>
          <a:p>
            <a:pPr marL="0" indent="0">
              <a:lnSpc>
                <a:spcPct val="100000"/>
              </a:lnSpc>
              <a:buNone/>
            </a:pPr>
            <a:endParaRPr lang="lv-LV" sz="14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lv-LV" sz="1400" dirty="0"/>
              <a:t>Reģistrēti (aktīvi) 115 bojājumi (114 VS / 1 ZS). un 213 </a:t>
            </a:r>
            <a:r>
              <a:rPr lang="lv-LV" sz="1400" dirty="0" err="1"/>
              <a:t>atslēgumu</a:t>
            </a:r>
            <a:r>
              <a:rPr lang="lv-LV" sz="1400" dirty="0"/>
              <a:t> pieteikumi no klientiem / turpina ienākt klientu pieteikumi.</a:t>
            </a:r>
          </a:p>
          <a:p>
            <a:pPr>
              <a:lnSpc>
                <a:spcPct val="100000"/>
              </a:lnSpc>
            </a:pPr>
            <a:r>
              <a:rPr lang="lv-LV" sz="1400" dirty="0"/>
              <a:t>Bojājumu novēršanā gatavas iesaistīties </a:t>
            </a:r>
            <a:r>
              <a:rPr lang="lv-LV" sz="1400" b="1" dirty="0">
                <a:solidFill>
                  <a:schemeClr val="accent2"/>
                </a:solidFill>
              </a:rPr>
              <a:t>122 brigādes un 324 darbinieki</a:t>
            </a:r>
            <a:r>
              <a:rPr lang="lv-LV" sz="1400" dirty="0"/>
              <a:t> (ST un darbuzņēmēji).</a:t>
            </a:r>
          </a:p>
          <a:p>
            <a:pPr>
              <a:lnSpc>
                <a:spcPct val="100000"/>
              </a:lnSpc>
            </a:pPr>
            <a:endParaRPr lang="lv-LV" sz="14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lv-LV" sz="1400" b="1" dirty="0">
                <a:solidFill>
                  <a:schemeClr val="accent2"/>
                </a:solidFill>
              </a:rPr>
              <a:t>Elektroapgāde pārtraukta 37 947 klientiem.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7740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68531-9465-5FD4-6E88-29F64985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16" y="238543"/>
            <a:ext cx="9491509" cy="369332"/>
          </a:xfrm>
        </p:spPr>
        <p:txBody>
          <a:bodyPr/>
          <a:lstStyle/>
          <a:p>
            <a:r>
              <a:rPr lang="en-US" dirty="0" err="1"/>
              <a:t>Klientu</a:t>
            </a:r>
            <a:r>
              <a:rPr lang="en-US" dirty="0"/>
              <a:t> </a:t>
            </a:r>
            <a:r>
              <a:rPr lang="en-US" dirty="0" err="1"/>
              <a:t>apkalpošana</a:t>
            </a:r>
            <a:r>
              <a:rPr lang="en-US" dirty="0"/>
              <a:t>. </a:t>
            </a:r>
            <a:r>
              <a:rPr lang="en-US" dirty="0" err="1"/>
              <a:t>Statuss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BE16-68B2-45EC-DDD1-AA5F5339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6" y="727587"/>
            <a:ext cx="9930580" cy="407803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b="1" dirty="0">
                <a:solidFill>
                  <a:schemeClr val="accent2"/>
                </a:solidFill>
              </a:rPr>
              <a:t>Tiešā klientu saziņa: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lv-LV" sz="1300" dirty="0" err="1"/>
              <a:t>Atslēguma</a:t>
            </a:r>
            <a:r>
              <a:rPr lang="lv-LV" sz="1300" dirty="0"/>
              <a:t>/</a:t>
            </a:r>
            <a:r>
              <a:rPr lang="lv-LV" sz="1300" dirty="0" err="1"/>
              <a:t>pieslēguma</a:t>
            </a:r>
            <a:r>
              <a:rPr lang="lv-LV" sz="1300" dirty="0"/>
              <a:t> īsziņa vai e-pasts, ja klients norādījis saziņas kanālu. Periods: 7:00:22:00.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Apziņoto klientu skaits. SMS: 65 843. E-pasts: 44 325. SMS skaits: 308 354.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Statusa informācija ST Digitālajā kartē. Tiek atjaunota ~15 min. intervālā.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Iespēja pieteikt </a:t>
            </a:r>
            <a:r>
              <a:rPr lang="lv-LV" sz="1300" dirty="0" err="1"/>
              <a:t>atslēgumu</a:t>
            </a:r>
            <a:r>
              <a:rPr lang="lv-LV" sz="1300" dirty="0"/>
              <a:t>/infrastruktūras defektu </a:t>
            </a:r>
            <a:r>
              <a:rPr lang="lv-LV" sz="1300" dirty="0">
                <a:hlinkClick r:id="rId3"/>
              </a:rPr>
              <a:t>www.sadalestikls.lv</a:t>
            </a:r>
            <a:r>
              <a:rPr lang="lv-LV" sz="1300" dirty="0"/>
              <a:t> bijājumu rīkā.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Bojājumu pieteikšanas tālrunis 8404. Apkalpoti ~4000 zvani (intensitāte: ~x15-20 / piesaistīti papildu darbinieki operativitātes nodrošināšanai. Vid. gaidīšanas laiks: 2 min.)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b="1" dirty="0" err="1">
                <a:solidFill>
                  <a:schemeClr val="accent2"/>
                </a:solidFill>
              </a:rPr>
              <a:t>Atslēgumu</a:t>
            </a:r>
            <a:r>
              <a:rPr lang="lv-LV" sz="1300" b="1" dirty="0">
                <a:solidFill>
                  <a:schemeClr val="accent2"/>
                </a:solidFill>
              </a:rPr>
              <a:t> skartās pašvaldības: regulāra tiešā saziņa</a:t>
            </a:r>
            <a:r>
              <a:rPr lang="lv-LV" sz="1300" dirty="0"/>
              <a:t>, informācija par atslēgto klientu skaitu, situāciju ar nozīmīgiem objektiem, </a:t>
            </a:r>
            <a:r>
              <a:rPr lang="lv-LV" sz="1300" dirty="0" err="1"/>
              <a:t>sensitīviem</a:t>
            </a:r>
            <a:r>
              <a:rPr lang="lv-LV" sz="1300" dirty="0"/>
              <a:t> klientiem (</a:t>
            </a:r>
            <a:r>
              <a:rPr lang="lv-LV" sz="1300" dirty="0" err="1"/>
              <a:t>ūdensūkņi</a:t>
            </a:r>
            <a:r>
              <a:rPr lang="lv-LV" sz="1300" dirty="0"/>
              <a:t>, komunālie servisi, sociālie jūtīgie, u.c.).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2 slimnīcas (Dobeles slimnīca, Austrumu klīniskās </a:t>
            </a:r>
            <a:r>
              <a:rPr lang="lv-LV" sz="1300" dirty="0" err="1"/>
              <a:t>universiātes</a:t>
            </a:r>
            <a:r>
              <a:rPr lang="lv-LV" sz="1300" dirty="0"/>
              <a:t> slimnīcas filiāle) nodrošinājušas ģeneratorus pašas.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b="1" dirty="0">
                <a:solidFill>
                  <a:schemeClr val="accent2"/>
                </a:solidFill>
              </a:rPr>
              <a:t>Operatīvi risinātas sarežģītas situācijas </a:t>
            </a:r>
            <a:r>
              <a:rPr lang="lv-LV" sz="1300" dirty="0"/>
              <a:t>(piem., sociāli jūtīgiem klientiem, koordinējot ar pašvaldību). Ārkārtējos gadījumos iespēju robežās  nodrošināti ģeneratori (piem., Tērvetes soc. aprūpes centrs).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b="1" dirty="0">
                <a:solidFill>
                  <a:schemeClr val="accent2"/>
                </a:solidFill>
              </a:rPr>
              <a:t>29.07. vakars: visiem sociāli jūtīgiem klientiem atbilstoši ST rīcībā esošai informācijai nodrošināta elektroapgāde</a:t>
            </a:r>
            <a:r>
              <a:rPr lang="lv-LV" sz="1300" dirty="0"/>
              <a:t> (aprūpes centri, senioru nami, internāti, u.c.)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lv-LV" sz="13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543A54D-9EBE-8ABA-5066-69C78EE3A1C4}"/>
              </a:ext>
            </a:extLst>
          </p:cNvPr>
          <p:cNvSpPr txBox="1">
            <a:spLocks/>
          </p:cNvSpPr>
          <p:nvPr/>
        </p:nvSpPr>
        <p:spPr>
          <a:xfrm>
            <a:off x="1681316" y="4722206"/>
            <a:ext cx="9491509" cy="1200329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lv-LV" sz="1600" dirty="0"/>
              <a:t>Klientu apziņošanas process bijis noturīgs, atbilstošs izveidotajam algoritmam.</a:t>
            </a:r>
          </a:p>
          <a:p>
            <a:endParaRPr lang="lv-LV" sz="1600" dirty="0"/>
          </a:p>
          <a:p>
            <a:r>
              <a:rPr lang="lv-LV" sz="1600" dirty="0"/>
              <a:t>Nepieciešams turpināt skaidrojošo, uzraugošo darbu ministriju, pašvaldību pārraudzības jomā esošajās iestādēs par alternatīvu elektroapgādes risinājumu nepieciešamību.</a:t>
            </a:r>
          </a:p>
          <a:p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67424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68531-9465-5FD4-6E88-29F64985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16" y="238543"/>
            <a:ext cx="9491509" cy="369332"/>
          </a:xfrm>
        </p:spPr>
        <p:txBody>
          <a:bodyPr/>
          <a:lstStyle/>
          <a:p>
            <a:r>
              <a:rPr lang="lv-LV" dirty="0"/>
              <a:t>Publiskā informācija sabiedrībai un klientiem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BE16-68B2-45EC-DDD1-AA5F5339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6" y="727587"/>
            <a:ext cx="9930580" cy="515525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1300" b="1" dirty="0">
                <a:solidFill>
                  <a:schemeClr val="accent2"/>
                </a:solidFill>
              </a:rPr>
              <a:t>SAGATAVOŠANĀS PERIODS VĒTRAI</a:t>
            </a:r>
            <a:endParaRPr lang="en-US" sz="13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Brīdinājums par vētras riskiem, rekomendācijas rīcībai:</a:t>
            </a:r>
          </a:p>
          <a:p>
            <a:pPr lvl="1">
              <a:lnSpc>
                <a:spcPct val="100000"/>
              </a:lnSpc>
            </a:pPr>
            <a:r>
              <a:rPr lang="lv-LV" sz="1300" dirty="0"/>
              <a:t>Kanāli: preses </a:t>
            </a:r>
            <a:r>
              <a:rPr lang="lv-LV" sz="1300" dirty="0" err="1"/>
              <a:t>relīze</a:t>
            </a:r>
            <a:r>
              <a:rPr lang="lv-LV" sz="1300" dirty="0"/>
              <a:t> 28.07., informācija mājaslapā 28.07., </a:t>
            </a:r>
            <a:r>
              <a:rPr lang="lv-LV" sz="1300" dirty="0" err="1"/>
              <a:t>baneris</a:t>
            </a:r>
            <a:r>
              <a:rPr lang="lv-LV" sz="1300" dirty="0"/>
              <a:t>, sociālie mediji FB un X;</a:t>
            </a:r>
          </a:p>
          <a:p>
            <a:pPr lvl="1">
              <a:lnSpc>
                <a:spcPct val="100000"/>
              </a:lnSpc>
            </a:pPr>
            <a:r>
              <a:rPr lang="lv-LV" sz="1300" dirty="0"/>
              <a:t>Bojājumu rīka digitālā reklāma (</a:t>
            </a:r>
            <a:r>
              <a:rPr lang="lv-LV" sz="1300" b="1" dirty="0">
                <a:solidFill>
                  <a:schemeClr val="accent2"/>
                </a:solidFill>
              </a:rPr>
              <a:t>sasniegtā aud. 30 </a:t>
            </a:r>
            <a:r>
              <a:rPr lang="lv-LV" sz="1300" b="1" dirty="0" err="1">
                <a:solidFill>
                  <a:schemeClr val="accent2"/>
                </a:solidFill>
              </a:rPr>
              <a:t>tk</a:t>
            </a:r>
            <a:r>
              <a:rPr lang="lv-LV" sz="1300" dirty="0"/>
              <a:t>.)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lv-LV" sz="13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1300" b="1" dirty="0">
                <a:solidFill>
                  <a:schemeClr val="accent2"/>
                </a:solidFill>
              </a:rPr>
              <a:t>VĒTRAS UN SEKU NOVĒRŠANAS PROCESS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lv-LV" sz="1300" dirty="0"/>
              <a:t>Statusa informācija, atgādinājumi klientiem par rīcību:</a:t>
            </a:r>
          </a:p>
          <a:p>
            <a:pPr lvl="2">
              <a:lnSpc>
                <a:spcPct val="100000"/>
              </a:lnSpc>
            </a:pPr>
            <a:r>
              <a:rPr lang="lv-LV" sz="1300" dirty="0"/>
              <a:t>Kur meklēt informāciju</a:t>
            </a:r>
          </a:p>
          <a:p>
            <a:pPr lvl="2">
              <a:lnSpc>
                <a:spcPct val="100000"/>
              </a:lnSpc>
            </a:pPr>
            <a:r>
              <a:rPr lang="lv-LV" sz="1300" dirty="0"/>
              <a:t>Kur ziņot par </a:t>
            </a:r>
            <a:r>
              <a:rPr lang="lv-LV" sz="1300" dirty="0" err="1"/>
              <a:t>atslēgumiem</a:t>
            </a:r>
            <a:r>
              <a:rPr lang="lv-LV" sz="1300" dirty="0"/>
              <a:t> vai infrastruktūras defektiem</a:t>
            </a:r>
          </a:p>
          <a:p>
            <a:pPr lvl="2">
              <a:lnSpc>
                <a:spcPct val="100000"/>
              </a:lnSpc>
            </a:pPr>
            <a:r>
              <a:rPr lang="lv-LV" sz="1300" dirty="0" err="1"/>
              <a:t>Atslēgumu</a:t>
            </a:r>
            <a:r>
              <a:rPr lang="lv-LV" sz="1300" dirty="0"/>
              <a:t> statuss</a:t>
            </a:r>
          </a:p>
          <a:p>
            <a:pPr lvl="2">
              <a:lnSpc>
                <a:spcPct val="100000"/>
              </a:lnSpc>
            </a:pPr>
            <a:r>
              <a:rPr lang="lv-LV" sz="1300" dirty="0"/>
              <a:t>Elektrodrošība, t.sk., plānveida </a:t>
            </a:r>
            <a:r>
              <a:rPr lang="lv-LV" sz="1300" dirty="0" err="1"/>
              <a:t>atslēgumu</a:t>
            </a:r>
            <a:r>
              <a:rPr lang="lv-LV" sz="1300" dirty="0"/>
              <a:t> iespējamība applūstošās teritorijās drošības apsvērumu dēļ</a:t>
            </a:r>
          </a:p>
          <a:p>
            <a:pPr lvl="2">
              <a:lnSpc>
                <a:spcPct val="100000"/>
              </a:lnSpc>
            </a:pPr>
            <a:r>
              <a:rPr lang="lv-LV" sz="1300" dirty="0"/>
              <a:t>Kanāli: </a:t>
            </a:r>
          </a:p>
          <a:p>
            <a:pPr lvl="3">
              <a:lnSpc>
                <a:spcPct val="100000"/>
              </a:lnSpc>
            </a:pPr>
            <a:r>
              <a:rPr lang="lv-LV" sz="1300" dirty="0"/>
              <a:t>regulāras (3) statusa preses </a:t>
            </a:r>
            <a:r>
              <a:rPr lang="lv-LV" sz="1300" dirty="0" err="1"/>
              <a:t>relīzes</a:t>
            </a:r>
            <a:r>
              <a:rPr lang="lv-LV" sz="1300" dirty="0"/>
              <a:t> / regulāra informācija medijiem (LETA (aktualizēta info reizi 3-4h), LTV, </a:t>
            </a:r>
            <a:r>
              <a:rPr lang="lv-LV" sz="1300" dirty="0" err="1"/>
              <a:t>Re:Tv</a:t>
            </a:r>
            <a:r>
              <a:rPr lang="lv-LV" sz="1300" dirty="0"/>
              <a:t>. Rus.lsm.lv u.c.).Plaši replicēta </a:t>
            </a:r>
            <a:r>
              <a:rPr lang="lv-LV" sz="1300" dirty="0" err="1"/>
              <a:t>nac</a:t>
            </a:r>
            <a:r>
              <a:rPr lang="lv-LV" sz="1300" dirty="0"/>
              <a:t>. un </a:t>
            </a:r>
            <a:r>
              <a:rPr lang="lv-LV" sz="1300" dirty="0" err="1"/>
              <a:t>reģ</a:t>
            </a:r>
            <a:r>
              <a:rPr lang="lv-LV" sz="1300" dirty="0"/>
              <a:t>. medijos</a:t>
            </a:r>
          </a:p>
          <a:p>
            <a:pPr lvl="3">
              <a:lnSpc>
                <a:spcPct val="100000"/>
              </a:lnSpc>
            </a:pPr>
            <a:r>
              <a:rPr lang="lv-LV" sz="1300" dirty="0"/>
              <a:t>Statusa informācija, atbildes klientiem FB, X</a:t>
            </a:r>
          </a:p>
          <a:p>
            <a:pPr lvl="3">
              <a:lnSpc>
                <a:spcPct val="100000"/>
              </a:lnSpc>
            </a:pPr>
            <a:endParaRPr lang="lv-LV" sz="13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1300" b="1" dirty="0">
                <a:solidFill>
                  <a:schemeClr val="accent2"/>
                </a:solidFill>
              </a:rPr>
              <a:t>KANĀLU LIETOJUMS:</a:t>
            </a:r>
          </a:p>
          <a:p>
            <a:pPr>
              <a:lnSpc>
                <a:spcPct val="100000"/>
              </a:lnSpc>
            </a:pPr>
            <a:r>
              <a:rPr lang="lv-LV" sz="1300" dirty="0"/>
              <a:t>Mājaslapa: </a:t>
            </a:r>
            <a:r>
              <a:rPr lang="lv-LV" sz="1300" b="1" dirty="0">
                <a:solidFill>
                  <a:schemeClr val="accent2"/>
                </a:solidFill>
              </a:rPr>
              <a:t>21 </a:t>
            </a:r>
            <a:r>
              <a:rPr lang="lv-LV" sz="1300" b="1" dirty="0" err="1">
                <a:solidFill>
                  <a:schemeClr val="accent2"/>
                </a:solidFill>
              </a:rPr>
              <a:t>tk</a:t>
            </a:r>
            <a:r>
              <a:rPr lang="lv-LV" sz="1300" b="1" dirty="0">
                <a:solidFill>
                  <a:schemeClr val="accent2"/>
                </a:solidFill>
              </a:rPr>
              <a:t> apmeklējumu </a:t>
            </a:r>
            <a:r>
              <a:rPr lang="lv-LV" sz="1300" dirty="0"/>
              <a:t>(~x20 vairāk)</a:t>
            </a:r>
          </a:p>
          <a:p>
            <a:pPr>
              <a:lnSpc>
                <a:spcPct val="100000"/>
              </a:lnSpc>
            </a:pPr>
            <a:r>
              <a:rPr lang="lv-LV" sz="1300" dirty="0"/>
              <a:t>Bojājumu rīks: </a:t>
            </a:r>
            <a:r>
              <a:rPr lang="lv-LV" sz="1300" b="1" dirty="0">
                <a:solidFill>
                  <a:schemeClr val="accent2"/>
                </a:solidFill>
              </a:rPr>
              <a:t>9000 apmeklējumu / ~1000 pieteikumu</a:t>
            </a:r>
          </a:p>
          <a:p>
            <a:pPr>
              <a:lnSpc>
                <a:spcPct val="100000"/>
              </a:lnSpc>
            </a:pPr>
            <a:r>
              <a:rPr lang="lv-LV" sz="1300" dirty="0"/>
              <a:t>Karte: </a:t>
            </a:r>
            <a:r>
              <a:rPr lang="lv-LV" sz="1300" b="1" dirty="0">
                <a:solidFill>
                  <a:schemeClr val="accent2"/>
                </a:solidFill>
              </a:rPr>
              <a:t>~19 </a:t>
            </a:r>
            <a:r>
              <a:rPr lang="lv-LV" sz="1300" b="1" dirty="0" err="1">
                <a:solidFill>
                  <a:schemeClr val="accent2"/>
                </a:solidFill>
              </a:rPr>
              <a:t>tk</a:t>
            </a:r>
            <a:r>
              <a:rPr lang="lv-LV" sz="1300" b="1" dirty="0">
                <a:solidFill>
                  <a:schemeClr val="accent2"/>
                </a:solidFill>
              </a:rPr>
              <a:t>. apmeklētāju</a:t>
            </a:r>
          </a:p>
          <a:p>
            <a:pPr>
              <a:lnSpc>
                <a:spcPct val="100000"/>
              </a:lnSpc>
            </a:pPr>
            <a:r>
              <a:rPr lang="lv-LV" sz="1300" dirty="0"/>
              <a:t>Sociālie mediji: sasniegtā auditorija (organiski) ~</a:t>
            </a:r>
            <a:r>
              <a:rPr lang="lv-LV" sz="1300" b="1" dirty="0">
                <a:solidFill>
                  <a:schemeClr val="accent2"/>
                </a:solidFill>
              </a:rPr>
              <a:t>100 </a:t>
            </a:r>
            <a:r>
              <a:rPr lang="lv-LV" sz="1300" b="1" dirty="0" err="1">
                <a:solidFill>
                  <a:schemeClr val="accent2"/>
                </a:solidFill>
              </a:rPr>
              <a:t>tk</a:t>
            </a:r>
            <a:r>
              <a:rPr lang="lv-LV" sz="1300" b="1" dirty="0">
                <a:solidFill>
                  <a:schemeClr val="accent2"/>
                </a:solidFill>
              </a:rPr>
              <a:t>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lv-LV" sz="12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D96C15E-AF8B-F358-9ABC-AE76FC19BB20}"/>
              </a:ext>
            </a:extLst>
          </p:cNvPr>
          <p:cNvSpPr txBox="1">
            <a:spLocks/>
          </p:cNvSpPr>
          <p:nvPr/>
        </p:nvSpPr>
        <p:spPr>
          <a:xfrm>
            <a:off x="1681316" y="5528901"/>
            <a:ext cx="9491509" cy="5355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lv-LV" sz="1600" dirty="0"/>
              <a:t>Publiskā informācija sasniedz plašu klientu skaitu / klienti ir informēti un izmanto informācijas saņemšanas un pieteikšanas pašapkalpošanās kanālus.</a:t>
            </a:r>
          </a:p>
        </p:txBody>
      </p:sp>
    </p:spTree>
    <p:extLst>
      <p:ext uri="{BB962C8B-B14F-4D97-AF65-F5344CB8AC3E}">
        <p14:creationId xmlns:p14="http://schemas.microsoft.com/office/powerpoint/2010/main" val="990001610"/>
      </p:ext>
    </p:extLst>
  </p:cSld>
  <p:clrMapOvr>
    <a:masterClrMapping/>
  </p:clrMapOvr>
</p:sld>
</file>

<file path=ppt/theme/theme1.xml><?xml version="1.0" encoding="utf-8"?>
<a:theme xmlns:a="http://schemas.openxmlformats.org/drawingml/2006/main" name="ST_prezentacija-tumsizils - ar ikonām">
  <a:themeElements>
    <a:clrScheme name="Custom 16">
      <a:dk1>
        <a:srgbClr val="474847"/>
      </a:dk1>
      <a:lt1>
        <a:srgbClr val="FFFFFF"/>
      </a:lt1>
      <a:dk2>
        <a:srgbClr val="474847"/>
      </a:dk2>
      <a:lt2>
        <a:srgbClr val="FFFFFF"/>
      </a:lt2>
      <a:accent1>
        <a:srgbClr val="229BD7"/>
      </a:accent1>
      <a:accent2>
        <a:srgbClr val="063C76"/>
      </a:accent2>
      <a:accent3>
        <a:srgbClr val="CCD220"/>
      </a:accent3>
      <a:accent4>
        <a:srgbClr val="E3E4E3"/>
      </a:accent4>
      <a:accent5>
        <a:srgbClr val="A2BD30"/>
      </a:accent5>
      <a:accent6>
        <a:srgbClr val="F15D22"/>
      </a:accent6>
      <a:hlink>
        <a:srgbClr val="053E7E"/>
      </a:hlink>
      <a:folHlink>
        <a:srgbClr val="1B99D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lnSpc>
            <a:spcPts val="2500"/>
          </a:lnSpc>
          <a:buClr>
            <a:schemeClr val="accent3"/>
          </a:buClr>
          <a:buFont typeface="Wingdings 3" panose="05040102010807070707" pitchFamily="18" charset="2"/>
          <a:buChar char="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prezentacija-tumsizils - ar ikonām" id="{9461A827-A46C-490C-9EAC-18A6E4414DA9}" vid="{A5D6364B-46CB-43EB-9C8B-79B620641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bf574d5-c9cd-48a1-8713-81665fd3b20d}" enabled="0" method="" siteId="{fbf574d5-c9cd-48a1-8713-81665fd3b2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132</TotalTime>
  <Words>644</Words>
  <Application>Microsoft Office PowerPoint</Application>
  <PresentationFormat>Platekrāna</PresentationFormat>
  <Paragraphs>65</Paragraphs>
  <Slides>5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Black</vt:lpstr>
      <vt:lpstr>Helv</vt:lpstr>
      <vt:lpstr>Wingdings 3</vt:lpstr>
      <vt:lpstr>ST_prezentacija-tumsizils - ar ikonām</vt:lpstr>
      <vt:lpstr>LBS/MBS radītie bojājumi bildēs</vt:lpstr>
      <vt:lpstr>Statuss elektrotīklā</vt:lpstr>
      <vt:lpstr>Bojājumu novēršanas gaita </vt:lpstr>
      <vt:lpstr>Klientu apkalpošana. Statuss</vt:lpstr>
      <vt:lpstr>Publiskā informācija sabiedrībai un klientiem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LBS/MBS radītie bojājumi bildēs</dc:title>
  <dc:creator>Gunta Līne</dc:creator>
  <cp:lastModifiedBy>Jana Briede</cp:lastModifiedBy>
  <cp:revision>3</cp:revision>
  <dcterms:created xsi:type="dcterms:W3CDTF">2024-07-30T05:59:47Z</dcterms:created>
  <dcterms:modified xsi:type="dcterms:W3CDTF">2024-07-31T04:37:31Z</dcterms:modified>
</cp:coreProperties>
</file>