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" charset="1" panose="020B0606030504020204"/>
      <p:regular r:id="rId10"/>
    </p:embeddedFont>
    <p:embeddedFont>
      <p:font typeface="Open Sans Bold" charset="1" panose="020B0806030504020204"/>
      <p:regular r:id="rId11"/>
    </p:embeddedFont>
    <p:embeddedFont>
      <p:font typeface="Open Sans Italics" charset="1" panose="020B0606030504020204"/>
      <p:regular r:id="rId12"/>
    </p:embeddedFont>
    <p:embeddedFont>
      <p:font typeface="Open Sans Bold Italics" charset="1" panose="020B0806030504020204"/>
      <p:regular r:id="rId13"/>
    </p:embeddedFont>
    <p:embeddedFont>
      <p:font typeface="Open Sans Extra Bold" charset="1" panose="020B0906030804020204"/>
      <p:regular r:id="rId14"/>
    </p:embeddedFont>
    <p:embeddedFont>
      <p:font typeface="Open Sans Extra Bold Italics" charset="1" panose="020B0906030804020204"/>
      <p:regular r:id="rId15"/>
    </p:embeddedFont>
    <p:embeddedFont>
      <p:font typeface="Montserrat" charset="1" panose="00000500000000000000"/>
      <p:regular r:id="rId16"/>
    </p:embeddedFont>
    <p:embeddedFont>
      <p:font typeface="Montserrat Bold" charset="1" panose="00000600000000000000"/>
      <p:regular r:id="rId17"/>
    </p:embeddedFont>
    <p:embeddedFont>
      <p:font typeface="Montserrat Italics" charset="1" panose="00000500000000000000"/>
      <p:regular r:id="rId18"/>
    </p:embeddedFont>
    <p:embeddedFont>
      <p:font typeface="Montserrat Bold Italics" charset="1" panose="00000600000000000000"/>
      <p:regular r:id="rId19"/>
    </p:embeddedFont>
    <p:embeddedFont>
      <p:font typeface="Argent" charset="1" panose="00000500000000000000"/>
      <p:regular r:id="rId20"/>
    </p:embeddedFont>
    <p:embeddedFont>
      <p:font typeface="Argent Bold" charset="1" panose="00000800000000000000"/>
      <p:regular r:id="rId21"/>
    </p:embeddedFont>
    <p:embeddedFont>
      <p:font typeface="Argent Italics" charset="1" panose="00000500000000000000"/>
      <p:regular r:id="rId22"/>
    </p:embeddedFont>
    <p:embeddedFont>
      <p:font typeface="Argent Bold Italics" charset="1" panose="000008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28" Target="slides/slide5.xml" Type="http://schemas.openxmlformats.org/officeDocument/2006/relationships/slide"/><Relationship Id="rId29" Target="slides/slide6.xml" Type="http://schemas.openxmlformats.org/officeDocument/2006/relationships/slide"/><Relationship Id="rId3" Target="viewProps.xml" Type="http://schemas.openxmlformats.org/officeDocument/2006/relationships/viewProps"/><Relationship Id="rId30" Target="slides/slide7.xml" Type="http://schemas.openxmlformats.org/officeDocument/2006/relationships/slide"/><Relationship Id="rId31" Target="slides/slide8.xml" Type="http://schemas.openxmlformats.org/officeDocument/2006/relationships/slide"/><Relationship Id="rId32" Target="slides/slide9.xml" Type="http://schemas.openxmlformats.org/officeDocument/2006/relationships/slide"/><Relationship Id="rId33" Target="slides/slide10.xml" Type="http://schemas.openxmlformats.org/officeDocument/2006/relationships/slide"/><Relationship Id="rId34" Target="slides/slide11.xml" Type="http://schemas.openxmlformats.org/officeDocument/2006/relationships/slide"/><Relationship Id="rId35" Target="slides/slide12.xml" Type="http://schemas.openxmlformats.org/officeDocument/2006/relationships/slide"/><Relationship Id="rId36" Target="slides/slide13.xml" Type="http://schemas.openxmlformats.org/officeDocument/2006/relationships/slide"/><Relationship Id="rId37" Target="slides/slide14.xml" Type="http://schemas.openxmlformats.org/officeDocument/2006/relationships/slide"/><Relationship Id="rId38" Target="slides/slide15.xml" Type="http://schemas.openxmlformats.org/officeDocument/2006/relationships/slide"/><Relationship Id="rId39" Target="slides/slide16.xml" Type="http://schemas.openxmlformats.org/officeDocument/2006/relationships/slide"/><Relationship Id="rId4" Target="theme/theme1.xml" Type="http://schemas.openxmlformats.org/officeDocument/2006/relationships/theme"/><Relationship Id="rId40" Target="slides/slide17.xml" Type="http://schemas.openxmlformats.org/officeDocument/2006/relationships/slide"/><Relationship Id="rId41" Target="slides/slide18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4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3.png" Type="http://schemas.openxmlformats.org/officeDocument/2006/relationships/image"/><Relationship Id="rId8" Target="../media/image25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svg" Type="http://schemas.openxmlformats.org/officeDocument/2006/relationships/image"/><Relationship Id="rId11" Target="../media/image28.png" Type="http://schemas.openxmlformats.org/officeDocument/2006/relationships/image"/><Relationship Id="rId12" Target="../media/image29.svg" Type="http://schemas.openxmlformats.org/officeDocument/2006/relationships/image"/><Relationship Id="rId13" Target="../media/image30.png" Type="http://schemas.openxmlformats.org/officeDocument/2006/relationships/image"/><Relationship Id="rId14" Target="../media/image31.svg" Type="http://schemas.openxmlformats.org/officeDocument/2006/relationships/image"/><Relationship Id="rId2" Target="../media/image26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27.jpe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3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11" Target="../media/image3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2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3.pn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svg" Type="http://schemas.openxmlformats.org/officeDocument/2006/relationships/image"/><Relationship Id="rId11" Target="../media/image41.png" Type="http://schemas.openxmlformats.org/officeDocument/2006/relationships/image"/><Relationship Id="rId12" Target="../media/image42.svg" Type="http://schemas.openxmlformats.org/officeDocument/2006/relationships/image"/><Relationship Id="rId13" Target="../media/image43.png" Type="http://schemas.openxmlformats.org/officeDocument/2006/relationships/image"/><Relationship Id="rId14" Target="../media/image44.svg" Type="http://schemas.openxmlformats.org/officeDocument/2006/relationships/image"/><Relationship Id="rId15" Target="../media/image45.png" Type="http://schemas.openxmlformats.org/officeDocument/2006/relationships/image"/><Relationship Id="rId16" Target="../media/image46.png" Type="http://schemas.openxmlformats.org/officeDocument/2006/relationships/image"/><Relationship Id="rId17" Target="../media/image4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3.png" Type="http://schemas.openxmlformats.org/officeDocument/2006/relationships/image"/><Relationship Id="rId7" Target="../media/image37.png" Type="http://schemas.openxmlformats.org/officeDocument/2006/relationships/image"/><Relationship Id="rId8" Target="../media/image38.sv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1.png" Type="http://schemas.openxmlformats.org/officeDocument/2006/relationships/image"/><Relationship Id="rId11" Target="../media/image52.svg" Type="http://schemas.openxmlformats.org/officeDocument/2006/relationships/image"/><Relationship Id="rId12" Target="../media/image53.png" Type="http://schemas.openxmlformats.org/officeDocument/2006/relationships/image"/><Relationship Id="rId13" Target="../media/image5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3.png" Type="http://schemas.openxmlformats.org/officeDocument/2006/relationships/image"/><Relationship Id="rId7" Target="../media/image48.png" Type="http://schemas.openxmlformats.org/officeDocument/2006/relationships/image"/><Relationship Id="rId8" Target="../media/image49.svg" Type="http://schemas.openxmlformats.org/officeDocument/2006/relationships/image"/><Relationship Id="rId9" Target="../media/image50.pn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6.png" Type="http://schemas.openxmlformats.org/officeDocument/2006/relationships/image"/><Relationship Id="rId11" Target="../media/image57.png" Type="http://schemas.openxmlformats.org/officeDocument/2006/relationships/image"/><Relationship Id="rId12" Target="../media/image51.png" Type="http://schemas.openxmlformats.org/officeDocument/2006/relationships/image"/><Relationship Id="rId13" Target="../media/image52.svg" Type="http://schemas.openxmlformats.org/officeDocument/2006/relationships/image"/><Relationship Id="rId14" Target="../media/image53.png" Type="http://schemas.openxmlformats.org/officeDocument/2006/relationships/image"/><Relationship Id="rId15" Target="../media/image5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3.pn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55.pn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60.png" Type="http://schemas.openxmlformats.org/officeDocument/2006/relationships/image"/><Relationship Id="rId12" Target="../media/image51.png" Type="http://schemas.openxmlformats.org/officeDocument/2006/relationships/image"/><Relationship Id="rId13" Target="../media/image5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8.png" Type="http://schemas.openxmlformats.org/officeDocument/2006/relationships/image"/><Relationship Id="rId5" Target="../media/image59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4.png" Type="http://schemas.openxmlformats.org/officeDocument/2006/relationships/image"/><Relationship Id="rId9" Target="../media/image5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8.png" Type="http://schemas.openxmlformats.org/officeDocument/2006/relationships/image"/><Relationship Id="rId11" Target="../media/image59.sv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0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3.png" Type="http://schemas.openxmlformats.org/officeDocument/2006/relationships/image"/><Relationship Id="rId8" Target="../media/image51.png" Type="http://schemas.openxmlformats.org/officeDocument/2006/relationships/image"/><Relationship Id="rId9" Target="../media/image52.sv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7.svg" Type="http://schemas.openxmlformats.org/officeDocument/2006/relationships/image"/><Relationship Id="rId11" Target="../media/image68.png" Type="http://schemas.openxmlformats.org/officeDocument/2006/relationships/image"/><Relationship Id="rId12" Target="../media/image69.svg" Type="http://schemas.openxmlformats.org/officeDocument/2006/relationships/image"/><Relationship Id="rId13" Target="../media/image3.png" Type="http://schemas.openxmlformats.org/officeDocument/2006/relationships/image"/><Relationship Id="rId14" Target="../media/image4.png" Type="http://schemas.openxmlformats.org/officeDocument/2006/relationships/image"/><Relationship Id="rId15" Target="../media/image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1.jpeg" Type="http://schemas.openxmlformats.org/officeDocument/2006/relationships/image"/><Relationship Id="rId5" Target="../media/image62.png" Type="http://schemas.openxmlformats.org/officeDocument/2006/relationships/image"/><Relationship Id="rId6" Target="../media/image63.svg" Type="http://schemas.openxmlformats.org/officeDocument/2006/relationships/image"/><Relationship Id="rId7" Target="../media/image64.png" Type="http://schemas.openxmlformats.org/officeDocument/2006/relationships/image"/><Relationship Id="rId8" Target="../media/image65.svg" Type="http://schemas.openxmlformats.org/officeDocument/2006/relationships/image"/><Relationship Id="rId9" Target="../media/image66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3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3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3.pn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jpeg" Type="http://schemas.openxmlformats.org/officeDocument/2006/relationships/image"/><Relationship Id="rId11" Target="../media/image17.png" Type="http://schemas.openxmlformats.org/officeDocument/2006/relationships/image"/><Relationship Id="rId12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3.pn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3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3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9.jpe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Relationship Id="rId9" Target="../media/image3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4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3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 rot="0">
            <a:off x="1683839" y="2091466"/>
            <a:ext cx="7639076" cy="5451661"/>
            <a:chOff x="0" y="0"/>
            <a:chExt cx="2653981" cy="1894025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2634680" y="3791104"/>
            <a:ext cx="5418266" cy="1930257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0238082" y="2446489"/>
            <a:ext cx="7021218" cy="4890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1"/>
              </a:lnSpc>
            </a:pPr>
            <a:r>
              <a:rPr lang="en-US" sz="6001">
                <a:solidFill>
                  <a:srgbClr val="A8192D"/>
                </a:solidFill>
                <a:latin typeface="Argent Bold"/>
              </a:rPr>
              <a:t>Vienotais ārkārtas palīdzības izsaukumu  numurs </a:t>
            </a:r>
          </a:p>
          <a:p>
            <a:pPr algn="ctr">
              <a:lnSpc>
                <a:spcPts val="6421"/>
              </a:lnSpc>
            </a:pPr>
            <a:r>
              <a:rPr lang="en-US" sz="6001">
                <a:solidFill>
                  <a:srgbClr val="A8192D"/>
                </a:solidFill>
                <a:latin typeface="Argent Bold"/>
              </a:rPr>
              <a:t>112</a:t>
            </a:r>
          </a:p>
          <a:p>
            <a:pPr algn="ctr">
              <a:lnSpc>
                <a:spcPts val="6421"/>
              </a:lnSpc>
            </a:pP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5949034" y="865175"/>
            <a:ext cx="1541674" cy="173986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8195591" y="8948289"/>
            <a:ext cx="9699426" cy="1361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3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INFORMATĪVS MATERIĀLS  5.-12. KLAŠU SKOLĒNIEM</a:t>
            </a:r>
          </a:p>
          <a:p>
            <a:pPr algn="ctr">
              <a:lnSpc>
                <a:spcPts val="3633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© Valsts ugunsdzēsības un glābšanas dienests, 2023</a:t>
            </a:r>
          </a:p>
          <a:p>
            <a:pPr algn="ctr">
              <a:lnSpc>
                <a:spcPts val="3633"/>
              </a:lnSpc>
              <a:spcBef>
                <a:spcPct val="0"/>
              </a:spcBef>
            </a:pP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1151201" y="8550084"/>
            <a:ext cx="1541674" cy="1739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278578" y="2126611"/>
            <a:ext cx="7131689" cy="7131689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6769" r="-26769" t="0" b="0"/>
              </a:stretch>
            </a:blip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5180849" y="3912892"/>
            <a:ext cx="955762" cy="1003425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-196368" y="9104050"/>
            <a:ext cx="17455668" cy="1155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88"/>
              </a:lnSpc>
            </a:pPr>
            <a:r>
              <a:rPr lang="en-US" sz="4101">
                <a:solidFill>
                  <a:srgbClr val="525A72"/>
                </a:solidFill>
                <a:latin typeface="Argent Bold"/>
              </a:rPr>
              <a:t>JA NEPIECIEŠAMA OPERATĪVO DIENESTU PALĪDZĪBA, </a:t>
            </a:r>
            <a:r>
              <a:rPr lang="en-US" sz="4101">
                <a:solidFill>
                  <a:srgbClr val="525A72"/>
                </a:solidFill>
                <a:latin typeface="Argent Bold"/>
              </a:rPr>
              <a:t>ZVANI 112 </a:t>
            </a:r>
          </a:p>
          <a:p>
            <a:pPr algn="r">
              <a:lnSpc>
                <a:spcPts val="4602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10349739" y="3033872"/>
            <a:ext cx="7374931" cy="691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112 darbojas ne tikai Eiropas Savienības dalībvalstīs, bet arī: </a:t>
            </a:r>
          </a:p>
          <a:p>
            <a:pPr>
              <a:lnSpc>
                <a:spcPts val="2100"/>
              </a:lnSpc>
            </a:pPr>
            <a:r>
              <a:rPr lang="en-US" sz="2100">
                <a:solidFill>
                  <a:srgbClr val="525A72"/>
                </a:solidFill>
                <a:latin typeface="Open Sans Bold"/>
              </a:rPr>
              <a:t>•Islandē, </a:t>
            </a:r>
          </a:p>
          <a:p>
            <a:pPr>
              <a:lnSpc>
                <a:spcPts val="2100"/>
              </a:lnSpc>
            </a:pPr>
            <a:r>
              <a:rPr lang="en-US" sz="2100">
                <a:solidFill>
                  <a:srgbClr val="525A72"/>
                </a:solidFill>
                <a:latin typeface="Open Sans Bold"/>
              </a:rPr>
              <a:t>•Norvēģijā,</a:t>
            </a:r>
          </a:p>
          <a:p>
            <a:pPr>
              <a:lnSpc>
                <a:spcPts val="2100"/>
              </a:lnSpc>
            </a:pPr>
            <a:r>
              <a:rPr lang="en-US" sz="2100">
                <a:solidFill>
                  <a:srgbClr val="525A72"/>
                </a:solidFill>
                <a:latin typeface="Open Sans Bold"/>
              </a:rPr>
              <a:t>•Holandē,</a:t>
            </a:r>
          </a:p>
          <a:p>
            <a:pPr>
              <a:lnSpc>
                <a:spcPts val="2100"/>
              </a:lnSpc>
            </a:pPr>
            <a:r>
              <a:rPr lang="en-US" sz="2100">
                <a:solidFill>
                  <a:srgbClr val="525A72"/>
                </a:solidFill>
                <a:latin typeface="Open Sans Bold"/>
              </a:rPr>
              <a:t>•Lihtenšteinā,</a:t>
            </a:r>
          </a:p>
          <a:p>
            <a:pPr>
              <a:lnSpc>
                <a:spcPts val="2100"/>
              </a:lnSpc>
            </a:pPr>
            <a:r>
              <a:rPr lang="en-US" sz="2100">
                <a:solidFill>
                  <a:srgbClr val="525A72"/>
                </a:solidFill>
                <a:latin typeface="Open Sans Bold"/>
              </a:rPr>
              <a:t>•Šveicē,</a:t>
            </a:r>
          </a:p>
          <a:p>
            <a:pPr>
              <a:lnSpc>
                <a:spcPts val="2100"/>
              </a:lnSpc>
            </a:pPr>
            <a:r>
              <a:rPr lang="en-US" sz="2100">
                <a:solidFill>
                  <a:srgbClr val="525A72"/>
                </a:solidFill>
                <a:latin typeface="Open Sans Bold"/>
              </a:rPr>
              <a:t>•Monako,</a:t>
            </a:r>
          </a:p>
          <a:p>
            <a:pPr>
              <a:lnSpc>
                <a:spcPts val="2100"/>
              </a:lnSpc>
            </a:pPr>
            <a:r>
              <a:rPr lang="en-US" sz="2100">
                <a:solidFill>
                  <a:srgbClr val="525A72"/>
                </a:solidFill>
                <a:latin typeface="Open Sans Bold"/>
              </a:rPr>
              <a:t>•Vatikānā,</a:t>
            </a:r>
          </a:p>
          <a:p>
            <a:pPr>
              <a:lnSpc>
                <a:spcPts val="2100"/>
              </a:lnSpc>
            </a:pPr>
            <a:r>
              <a:rPr lang="en-US" sz="2100">
                <a:solidFill>
                  <a:srgbClr val="525A72"/>
                </a:solidFill>
                <a:latin typeface="Open Sans Bold"/>
              </a:rPr>
              <a:t>•Serbijā,</a:t>
            </a:r>
          </a:p>
          <a:p>
            <a:pPr>
              <a:lnSpc>
                <a:spcPts val="2100"/>
              </a:lnSpc>
            </a:pPr>
            <a:r>
              <a:rPr lang="en-US" sz="2100">
                <a:solidFill>
                  <a:srgbClr val="525A72"/>
                </a:solidFill>
                <a:latin typeface="Open Sans Bold"/>
              </a:rPr>
              <a:t>•Lielbritānijā,</a:t>
            </a:r>
          </a:p>
          <a:p>
            <a:pPr>
              <a:lnSpc>
                <a:spcPts val="2100"/>
              </a:lnSpc>
            </a:pPr>
            <a:r>
              <a:rPr lang="en-US" sz="2100">
                <a:solidFill>
                  <a:srgbClr val="525A72"/>
                </a:solidFill>
                <a:latin typeface="Open Sans Bold"/>
              </a:rPr>
              <a:t>•Maķedonijā,</a:t>
            </a:r>
          </a:p>
          <a:p>
            <a:pPr>
              <a:lnSpc>
                <a:spcPts val="2100"/>
              </a:lnSpc>
            </a:pPr>
            <a:r>
              <a:rPr lang="en-US" sz="2100">
                <a:solidFill>
                  <a:srgbClr val="525A72"/>
                </a:solidFill>
                <a:latin typeface="Open Sans Bold"/>
              </a:rPr>
              <a:t>•Gruzijā, </a:t>
            </a:r>
          </a:p>
          <a:p>
            <a:pPr>
              <a:lnSpc>
                <a:spcPts val="2100"/>
              </a:lnSpc>
            </a:pPr>
            <a:r>
              <a:rPr lang="en-US" sz="2100">
                <a:solidFill>
                  <a:srgbClr val="525A72"/>
                </a:solidFill>
                <a:latin typeface="Open Sans Bold"/>
              </a:rPr>
              <a:t>•Sanmarīno, </a:t>
            </a:r>
          </a:p>
          <a:p>
            <a:pPr>
              <a:lnSpc>
                <a:spcPts val="2100"/>
              </a:lnSpc>
            </a:pPr>
            <a:r>
              <a:rPr lang="en-US" sz="2100">
                <a:solidFill>
                  <a:srgbClr val="525A72"/>
                </a:solidFill>
                <a:latin typeface="Open Sans Bold"/>
              </a:rPr>
              <a:t>•Farēru salās, </a:t>
            </a:r>
          </a:p>
          <a:p>
            <a:pPr>
              <a:lnSpc>
                <a:spcPts val="2100"/>
              </a:lnSpc>
            </a:pPr>
            <a:r>
              <a:rPr lang="en-US" sz="2100">
                <a:solidFill>
                  <a:srgbClr val="525A72"/>
                </a:solidFill>
                <a:latin typeface="Open Sans Bold"/>
              </a:rPr>
              <a:t>•Menas salā, </a:t>
            </a:r>
          </a:p>
          <a:p>
            <a:pPr>
              <a:lnSpc>
                <a:spcPts val="2100"/>
              </a:lnSpc>
            </a:pPr>
            <a:r>
              <a:rPr lang="en-US" sz="2100">
                <a:solidFill>
                  <a:srgbClr val="525A72"/>
                </a:solidFill>
                <a:latin typeface="Open Sans Bold"/>
              </a:rPr>
              <a:t>•Izraēlā, </a:t>
            </a:r>
          </a:p>
          <a:p>
            <a:pPr>
              <a:lnSpc>
                <a:spcPts val="2100"/>
              </a:lnSpc>
            </a:pPr>
            <a:r>
              <a:rPr lang="en-US" sz="2100">
                <a:solidFill>
                  <a:srgbClr val="525A72"/>
                </a:solidFill>
                <a:latin typeface="Open Sans Bold"/>
              </a:rPr>
              <a:t>•Turcijā,</a:t>
            </a:r>
          </a:p>
          <a:p>
            <a:pPr>
              <a:lnSpc>
                <a:spcPts val="2100"/>
              </a:lnSpc>
            </a:pPr>
            <a:r>
              <a:rPr lang="en-US" sz="2100">
                <a:solidFill>
                  <a:srgbClr val="525A72"/>
                </a:solidFill>
                <a:latin typeface="Open Sans Bold"/>
              </a:rPr>
              <a:t>•atsevišķos Krievijas apgabalos.</a:t>
            </a:r>
          </a:p>
          <a:p>
            <a:pPr>
              <a:lnSpc>
                <a:spcPts val="3000"/>
              </a:lnSpc>
            </a:pPr>
          </a:p>
          <a:p>
            <a:pPr>
              <a:lnSpc>
                <a:spcPts val="3000"/>
              </a:lnSpc>
            </a:pPr>
          </a:p>
          <a:p>
            <a:pPr>
              <a:lnSpc>
                <a:spcPts val="3000"/>
              </a:lnSpc>
            </a:pPr>
          </a:p>
          <a:p>
            <a:pPr algn="ctr">
              <a:lnSpc>
                <a:spcPts val="4200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0409749" y="2125112"/>
            <a:ext cx="8622074" cy="613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02"/>
              </a:lnSpc>
            </a:pPr>
            <a:r>
              <a:rPr lang="en-US" sz="4301">
                <a:solidFill>
                  <a:srgbClr val="A8192D"/>
                </a:solidFill>
                <a:latin typeface="Argent Bold"/>
              </a:rPr>
              <a:t>LATVIJĀ JAU 26 GADUS!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276865" y="5086350"/>
            <a:ext cx="4763731" cy="3211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A8192D"/>
                </a:solidFill>
                <a:latin typeface="Open Sans Extra Bold"/>
              </a:rPr>
              <a:t>Šis ir EIROPAS vienotais ārkārtas notikumu tālrunis. 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A8192D"/>
                </a:solidFill>
                <a:latin typeface="Open Sans Extra Bold"/>
              </a:rPr>
              <a:t>Pat, ja valstī darbojas arī citi glābšanas dienestu tālruņi, zvanot uz 112, jūs vienmēr saņemsiet palīdzību!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61966" y="5048247"/>
            <a:ext cx="4926153" cy="4926153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25061" r="-25061" t="0" b="0"/>
              </a:stretch>
            </a:blipFill>
          </p:spPr>
        </p:sp>
      </p:grpSp>
      <p:sp>
        <p:nvSpPr>
          <p:cNvPr name="AutoShape 4" id="4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5" id="5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1158010" y="260154"/>
            <a:ext cx="7131689" cy="7131689"/>
            <a:chOff x="0" y="0"/>
            <a:chExt cx="6350000" cy="6350000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5"/>
              <a:stretch>
                <a:fillRect l="-25155" r="-25155" t="0" b="0"/>
              </a:stretch>
            </a:blipFill>
          </p:spPr>
        </p:sp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528807" y="2853486"/>
            <a:ext cx="557148" cy="283897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810049" y="7817364"/>
            <a:ext cx="2300603" cy="1840482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136208" y="5652856"/>
            <a:ext cx="1016069" cy="1079489"/>
          </a:xfrm>
          <a:prstGeom prst="rect">
            <a:avLst/>
          </a:prstGeom>
        </p:spPr>
      </p:pic>
      <p:sp>
        <p:nvSpPr>
          <p:cNvPr name="TextBox 21" id="21"/>
          <p:cNvSpPr txBox="true"/>
          <p:nvPr/>
        </p:nvSpPr>
        <p:spPr>
          <a:xfrm rot="0">
            <a:off x="10409749" y="2125112"/>
            <a:ext cx="8622074" cy="613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02"/>
              </a:lnSpc>
            </a:pPr>
            <a:r>
              <a:rPr lang="en-US" sz="4301">
                <a:solidFill>
                  <a:srgbClr val="A8192D"/>
                </a:solidFill>
                <a:latin typeface="Argent Bold"/>
              </a:rPr>
              <a:t>2022.gadā 112 zvanīts: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213546" y="2910636"/>
            <a:ext cx="7074454" cy="3905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928 885 reizes</a:t>
            </a:r>
          </a:p>
          <a:p>
            <a:pPr>
              <a:lnSpc>
                <a:spcPts val="3000"/>
              </a:lnSpc>
            </a:pPr>
          </a:p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1550 eCall</a:t>
            </a:r>
          </a:p>
          <a:p>
            <a:pPr>
              <a:lnSpc>
                <a:spcPts val="3000"/>
              </a:lnSpc>
            </a:pPr>
          </a:p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59 SMS</a:t>
            </a:r>
          </a:p>
          <a:p>
            <a:pPr>
              <a:lnSpc>
                <a:spcPts val="3000"/>
              </a:lnSpc>
            </a:pPr>
          </a:p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Neārkārtas zvanu skaits samazinās:</a:t>
            </a:r>
          </a:p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 - 2022.gadā </a:t>
            </a:r>
            <a:r>
              <a:rPr lang="en-US" sz="3000">
                <a:solidFill>
                  <a:srgbClr val="CD2E21"/>
                </a:solidFill>
                <a:latin typeface="Open Sans Bold"/>
              </a:rPr>
              <a:t>46.58%</a:t>
            </a:r>
          </a:p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 - 2021.gadā 51.58%</a:t>
            </a:r>
          </a:p>
          <a:p>
            <a:pPr algn="ctr">
              <a:lnSpc>
                <a:spcPts val="4200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8637226" y="6940891"/>
            <a:ext cx="8622074" cy="1104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81"/>
              </a:lnSpc>
            </a:pPr>
            <a:r>
              <a:rPr lang="en-US" sz="4001">
                <a:solidFill>
                  <a:srgbClr val="525A72"/>
                </a:solidFill>
                <a:latin typeface="Argent Bold"/>
              </a:rPr>
              <a:t>Katru diennakti vidēji 2545 zvani!</a:t>
            </a:r>
          </a:p>
          <a:p>
            <a:pPr algn="ctr">
              <a:lnSpc>
                <a:spcPts val="4281"/>
              </a:lnSpc>
            </a:pPr>
            <a:r>
              <a:rPr lang="en-US" sz="4001">
                <a:solidFill>
                  <a:srgbClr val="525A72"/>
                </a:solidFill>
                <a:latin typeface="Argent Bold"/>
              </a:rPr>
              <a:t>18 dispečeri ik dienu!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476957" y="8397605"/>
            <a:ext cx="8610358" cy="1987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39"/>
              </a:lnSpc>
            </a:pPr>
            <a:r>
              <a:rPr lang="en-US" sz="3401">
                <a:solidFill>
                  <a:srgbClr val="A8192D"/>
                </a:solidFill>
                <a:latin typeface="Argent Bold"/>
              </a:rPr>
              <a:t>Kūlas ugunsgrēku laikā </a:t>
            </a:r>
          </a:p>
          <a:p>
            <a:pPr algn="r">
              <a:lnSpc>
                <a:spcPts val="3639"/>
              </a:lnSpc>
            </a:pPr>
            <a:r>
              <a:rPr lang="en-US" sz="3401">
                <a:solidFill>
                  <a:srgbClr val="A8192D"/>
                </a:solidFill>
                <a:latin typeface="Argent Bold"/>
              </a:rPr>
              <a:t>vai brāzmaina vēja laikā </a:t>
            </a:r>
          </a:p>
          <a:p>
            <a:pPr algn="r">
              <a:lnSpc>
                <a:spcPts val="3639"/>
              </a:lnSpc>
            </a:pPr>
            <a:r>
              <a:rPr lang="en-US" sz="3401">
                <a:solidFill>
                  <a:srgbClr val="A8192D"/>
                </a:solidFill>
                <a:latin typeface="Argent Bold"/>
              </a:rPr>
              <a:t>pat  4000 zvanu diennaktī!</a:t>
            </a:r>
          </a:p>
          <a:p>
            <a:pPr algn="r">
              <a:lnSpc>
                <a:spcPts val="4602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028700" y="1560735"/>
            <a:ext cx="7697565" cy="7697565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4968" r="-24968" t="0" b="0"/>
              </a:stretch>
            </a:blip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40463" y="7424875"/>
            <a:ext cx="312437" cy="296554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40463" y="7930979"/>
            <a:ext cx="312437" cy="296554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40463" y="8922146"/>
            <a:ext cx="312437" cy="296554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40463" y="9428251"/>
            <a:ext cx="312437" cy="296554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40463" y="8382096"/>
            <a:ext cx="312437" cy="296554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429608" y="3154666"/>
            <a:ext cx="591899" cy="591899"/>
          </a:xfrm>
          <a:prstGeom prst="rect">
            <a:avLst/>
          </a:prstGeom>
        </p:spPr>
      </p:pic>
      <p:sp>
        <p:nvSpPr>
          <p:cNvPr name="TextBox 23" id="23"/>
          <p:cNvSpPr txBox="true"/>
          <p:nvPr/>
        </p:nvSpPr>
        <p:spPr>
          <a:xfrm rot="0">
            <a:off x="10409749" y="2125112"/>
            <a:ext cx="8622074" cy="613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02"/>
              </a:lnSpc>
            </a:pPr>
            <a:r>
              <a:rPr lang="en-US" sz="4301">
                <a:solidFill>
                  <a:srgbClr val="A8192D"/>
                </a:solidFill>
                <a:latin typeface="Argent Bold"/>
              </a:rPr>
              <a:t>112 zvanu centra dispečers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440640" y="6661004"/>
            <a:ext cx="8622074" cy="561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81"/>
              </a:lnSpc>
            </a:pPr>
            <a:r>
              <a:rPr lang="en-US" sz="4001">
                <a:solidFill>
                  <a:srgbClr val="525A72"/>
                </a:solidFill>
                <a:latin typeface="Argent Bold"/>
              </a:rPr>
              <a:t>Ja vēlies kļūt par 112 dispečeri: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340463" y="3173716"/>
            <a:ext cx="6700133" cy="2947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41"/>
              </a:lnSpc>
              <a:spcBef>
                <a:spcPct val="0"/>
              </a:spcBef>
            </a:pPr>
            <a:r>
              <a:rPr lang="en-US" sz="2001">
                <a:solidFill>
                  <a:srgbClr val="000000"/>
                </a:solidFill>
                <a:latin typeface="Argent"/>
              </a:rPr>
              <a:t>Dispečers katru dienu atbild uz vairāk nekā 100 iedzīvotāju zvaniem.</a:t>
            </a:r>
          </a:p>
          <a:p>
            <a:pPr>
              <a:lnSpc>
                <a:spcPts val="2141"/>
              </a:lnSpc>
              <a:spcBef>
                <a:spcPct val="0"/>
              </a:spcBef>
            </a:pPr>
          </a:p>
          <a:p>
            <a:pPr>
              <a:lnSpc>
                <a:spcPts val="2141"/>
              </a:lnSpc>
              <a:spcBef>
                <a:spcPct val="0"/>
              </a:spcBef>
            </a:pPr>
            <a:r>
              <a:rPr lang="en-US" sz="2001">
                <a:solidFill>
                  <a:srgbClr val="000000"/>
                </a:solidFill>
                <a:latin typeface="Argent"/>
              </a:rPr>
              <a:t>Noskaidro, KUR un KAS noticis, uzklausa, mierina un sniedz ieteikumus.</a:t>
            </a:r>
          </a:p>
          <a:p>
            <a:pPr>
              <a:lnSpc>
                <a:spcPts val="2141"/>
              </a:lnSpc>
              <a:spcBef>
                <a:spcPct val="0"/>
              </a:spcBef>
            </a:pPr>
          </a:p>
          <a:p>
            <a:pPr>
              <a:lnSpc>
                <a:spcPts val="2141"/>
              </a:lnSpc>
              <a:spcBef>
                <a:spcPct val="0"/>
              </a:spcBef>
            </a:pPr>
            <a:r>
              <a:rPr lang="en-US" sz="2001">
                <a:solidFill>
                  <a:srgbClr val="000000"/>
                </a:solidFill>
                <a:latin typeface="Argent"/>
              </a:rPr>
              <a:t>Ja nepieciešama ugunsdzēsēju glābēju palīdzība, dispečers nosūta ugunsdzēsējus palīgā un pēc tam pieraksta viņu darbības.</a:t>
            </a:r>
          </a:p>
          <a:p>
            <a:pPr>
              <a:lnSpc>
                <a:spcPts val="2141"/>
              </a:lnSpc>
              <a:spcBef>
                <a:spcPct val="0"/>
              </a:spcBef>
            </a:pPr>
          </a:p>
          <a:p>
            <a:pPr>
              <a:lnSpc>
                <a:spcPts val="2141"/>
              </a:lnSpc>
              <a:spcBef>
                <a:spcPct val="0"/>
              </a:spcBef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11946284" y="7443925"/>
            <a:ext cx="5313016" cy="2488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12"/>
              </a:lnSpc>
            </a:pPr>
            <a:r>
              <a:rPr lang="en-US" sz="1880">
                <a:solidFill>
                  <a:srgbClr val="000000"/>
                </a:solidFill>
                <a:latin typeface="Argent"/>
              </a:rPr>
              <a:t>Tev jāpiemīt labām komunikācijas prasmēm</a:t>
            </a:r>
          </a:p>
          <a:p>
            <a:pPr>
              <a:lnSpc>
                <a:spcPts val="2012"/>
              </a:lnSpc>
            </a:pPr>
          </a:p>
          <a:p>
            <a:pPr>
              <a:lnSpc>
                <a:spcPts val="2012"/>
              </a:lnSpc>
            </a:pPr>
            <a:r>
              <a:rPr lang="en-US" sz="1880">
                <a:solidFill>
                  <a:srgbClr val="000000"/>
                </a:solidFill>
                <a:latin typeface="Argent"/>
              </a:rPr>
              <a:t>Jāprot vairākas valodas</a:t>
            </a:r>
          </a:p>
          <a:p>
            <a:pPr>
              <a:lnSpc>
                <a:spcPts val="2012"/>
              </a:lnSpc>
            </a:pPr>
          </a:p>
          <a:p>
            <a:pPr>
              <a:lnSpc>
                <a:spcPts val="2012"/>
              </a:lnSpc>
            </a:pPr>
            <a:r>
              <a:rPr lang="en-US" sz="1880">
                <a:solidFill>
                  <a:srgbClr val="000000"/>
                </a:solidFill>
                <a:latin typeface="Argent"/>
              </a:rPr>
              <a:t>Jāspēj pieņemt lēmumus dažādās situācijās</a:t>
            </a:r>
          </a:p>
          <a:p>
            <a:pPr>
              <a:lnSpc>
                <a:spcPts val="2012"/>
              </a:lnSpc>
            </a:pPr>
          </a:p>
          <a:p>
            <a:pPr>
              <a:lnSpc>
                <a:spcPts val="2012"/>
              </a:lnSpc>
            </a:pPr>
            <a:r>
              <a:rPr lang="en-US" sz="1880">
                <a:solidFill>
                  <a:srgbClr val="000000"/>
                </a:solidFill>
                <a:latin typeface="Argent"/>
              </a:rPr>
              <a:t>Jābūt vismaz vidējai izglītībai</a:t>
            </a:r>
          </a:p>
          <a:p>
            <a:pPr>
              <a:lnSpc>
                <a:spcPts val="2012"/>
              </a:lnSpc>
            </a:pPr>
          </a:p>
          <a:p>
            <a:pPr>
              <a:lnSpc>
                <a:spcPts val="2012"/>
              </a:lnSpc>
            </a:pPr>
            <a:r>
              <a:rPr lang="en-US" sz="1880">
                <a:solidFill>
                  <a:srgbClr val="000000"/>
                </a:solidFill>
                <a:latin typeface="Argent"/>
              </a:rPr>
              <a:t>Jābūt labai veselībai un fiziskai sagatavotībai </a:t>
            </a:r>
          </a:p>
          <a:p>
            <a:pPr>
              <a:lnSpc>
                <a:spcPts val="2012"/>
              </a:lnSpc>
              <a:spcBef>
                <a:spcPct val="0"/>
              </a:spcBef>
            </a:pPr>
          </a:p>
        </p:txBody>
      </p:sp>
      <p:pic>
        <p:nvPicPr>
          <p:cNvPr name="Picture 27" id="2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429608" y="3937074"/>
            <a:ext cx="591899" cy="591899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429608" y="4817619"/>
            <a:ext cx="591899" cy="5918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278578" y="2126611"/>
            <a:ext cx="7131689" cy="7131689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solidFill>
              <a:srgbClr val="D0CFD7"/>
            </a:solidFill>
            <a:ln w="12700">
              <a:solidFill>
                <a:srgbClr val="000000"/>
              </a:solidFill>
            </a:ln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525310" y="2584149"/>
            <a:ext cx="1198544" cy="1198544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525310" y="5888030"/>
            <a:ext cx="1205380" cy="120538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525310" y="4335455"/>
            <a:ext cx="1233194" cy="1233194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525310" y="7417260"/>
            <a:ext cx="1233194" cy="867861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5"/>
          <a:srcRect l="0" t="0" r="0" b="0"/>
          <a:stretch>
            <a:fillRect/>
          </a:stretch>
        </p:blipFill>
        <p:spPr>
          <a:xfrm flipH="false" flipV="false" rot="0">
            <a:off x="9838580" y="6826242"/>
            <a:ext cx="2141111" cy="2504223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687993" y="4952052"/>
            <a:ext cx="1036677" cy="1538668"/>
          </a:xfrm>
          <a:prstGeom prst="rect">
            <a:avLst/>
          </a:prstGeom>
        </p:spPr>
      </p:pic>
      <p:sp>
        <p:nvSpPr>
          <p:cNvPr name="TextBox 23" id="23"/>
          <p:cNvSpPr txBox="true"/>
          <p:nvPr/>
        </p:nvSpPr>
        <p:spPr>
          <a:xfrm rot="0">
            <a:off x="11210300" y="2996229"/>
            <a:ext cx="6743007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  <a:p>
            <a:pPr algn="ctr">
              <a:lnSpc>
                <a:spcPts val="3920"/>
              </a:lnSpc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10409749" y="2125112"/>
            <a:ext cx="8622074" cy="613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02"/>
              </a:lnSpc>
            </a:pPr>
            <a:r>
              <a:rPr lang="en-US" sz="4301">
                <a:solidFill>
                  <a:srgbClr val="A8192D"/>
                </a:solidFill>
                <a:latin typeface="Argent Bold"/>
              </a:rPr>
              <a:t>PIESEKO VUGD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979691" y="7173479"/>
            <a:ext cx="6743007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Gadījumā, ja būsi apmaldījies un nezināsi, kur atrodies, glābējiem būs iespēja ātrāk tevi atrast un palīdzēt!</a:t>
            </a:r>
          </a:p>
          <a:p>
            <a:pPr>
              <a:lnSpc>
                <a:spcPts val="2800"/>
              </a:lnSpc>
            </a:pPr>
          </a:p>
          <a:p>
            <a:pPr algn="ctr">
              <a:lnSpc>
                <a:spcPts val="3920"/>
              </a:lnSpc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10409749" y="4877548"/>
            <a:ext cx="8622074" cy="1677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88"/>
              </a:lnSpc>
            </a:pPr>
            <a:r>
              <a:rPr lang="en-US" sz="4101">
                <a:solidFill>
                  <a:srgbClr val="A8192D"/>
                </a:solidFill>
                <a:latin typeface="Argent Bold"/>
              </a:rPr>
              <a:t>Aktivizē savā tālrunī </a:t>
            </a:r>
          </a:p>
          <a:p>
            <a:pPr>
              <a:lnSpc>
                <a:spcPts val="4388"/>
              </a:lnSpc>
            </a:pPr>
            <a:r>
              <a:rPr lang="en-US" sz="4101">
                <a:solidFill>
                  <a:srgbClr val="A8192D"/>
                </a:solidFill>
                <a:latin typeface="Argent Bold"/>
              </a:rPr>
              <a:t>ATRAŠANĀS VIETAS </a:t>
            </a:r>
          </a:p>
          <a:p>
            <a:pPr>
              <a:lnSpc>
                <a:spcPts val="4388"/>
              </a:lnSpc>
            </a:pPr>
            <a:r>
              <a:rPr lang="en-US" sz="4101">
                <a:solidFill>
                  <a:srgbClr val="A8192D"/>
                </a:solidFill>
                <a:latin typeface="Argent Bold"/>
              </a:rPr>
              <a:t>noteikšanu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787061" y="2786679"/>
            <a:ext cx="6743007" cy="2209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un operatīvi uzzini par pareizu rīcību dažādās ārkārtas situācijās un apdraudējumos</a:t>
            </a:r>
          </a:p>
          <a:p>
            <a:pPr>
              <a:lnSpc>
                <a:spcPts val="2800"/>
              </a:lnSpc>
            </a:pPr>
          </a:p>
          <a:p>
            <a:pPr algn="ctr">
              <a:lnSpc>
                <a:spcPts val="3920"/>
              </a:lnSpc>
            </a:pPr>
          </a:p>
        </p:txBody>
      </p:sp>
      <p:sp>
        <p:nvSpPr>
          <p:cNvPr name="TextBox 28" id="28"/>
          <p:cNvSpPr txBox="true"/>
          <p:nvPr/>
        </p:nvSpPr>
        <p:spPr>
          <a:xfrm rot="0">
            <a:off x="5111944" y="2670066"/>
            <a:ext cx="6743007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@latvianfirefighters</a:t>
            </a:r>
          </a:p>
          <a:p>
            <a:pPr>
              <a:lnSpc>
                <a:spcPts val="2800"/>
              </a:lnSpc>
            </a:pPr>
          </a:p>
          <a:p>
            <a:pPr algn="ctr">
              <a:lnSpc>
                <a:spcPts val="3920"/>
              </a:lnSpc>
            </a:pPr>
          </a:p>
        </p:txBody>
      </p:sp>
      <p:sp>
        <p:nvSpPr>
          <p:cNvPr name="TextBox 29" id="29"/>
          <p:cNvSpPr txBox="true"/>
          <p:nvPr/>
        </p:nvSpPr>
        <p:spPr>
          <a:xfrm rot="0">
            <a:off x="5111944" y="6097580"/>
            <a:ext cx="6743007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@ugunsdzeseji</a:t>
            </a:r>
          </a:p>
          <a:p>
            <a:pPr>
              <a:lnSpc>
                <a:spcPts val="2800"/>
              </a:lnSpc>
            </a:pPr>
          </a:p>
          <a:p>
            <a:pPr algn="ctr">
              <a:lnSpc>
                <a:spcPts val="3920"/>
              </a:lnSpc>
            </a:pPr>
          </a:p>
        </p:txBody>
      </p:sp>
      <p:sp>
        <p:nvSpPr>
          <p:cNvPr name="TextBox 30" id="30"/>
          <p:cNvSpPr txBox="true"/>
          <p:nvPr/>
        </p:nvSpPr>
        <p:spPr>
          <a:xfrm rot="0">
            <a:off x="5236684" y="4383080"/>
            <a:ext cx="6743007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@ugunsdzeseji</a:t>
            </a:r>
          </a:p>
          <a:p>
            <a:pPr>
              <a:lnSpc>
                <a:spcPts val="2800"/>
              </a:lnSpc>
            </a:pPr>
          </a:p>
          <a:p>
            <a:pPr algn="ctr">
              <a:lnSpc>
                <a:spcPts val="3920"/>
              </a:lnSpc>
            </a:pPr>
          </a:p>
        </p:txBody>
      </p:sp>
      <p:sp>
        <p:nvSpPr>
          <p:cNvPr name="TextBox 31" id="31"/>
          <p:cNvSpPr txBox="true"/>
          <p:nvPr/>
        </p:nvSpPr>
        <p:spPr>
          <a:xfrm rot="0">
            <a:off x="5111944" y="7556458"/>
            <a:ext cx="6743007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@VUGDvideomateriali</a:t>
            </a:r>
          </a:p>
          <a:p>
            <a:pPr>
              <a:lnSpc>
                <a:spcPts val="2800"/>
              </a:lnSpc>
            </a:pPr>
          </a:p>
          <a:p>
            <a:pPr algn="ctr">
              <a:lnSpc>
                <a:spcPts val="3920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278578" y="2126611"/>
            <a:ext cx="7131689" cy="7131689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0744339" y="4058409"/>
            <a:ext cx="6980331" cy="5199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5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 VISU OPERATĪVO DIENESTU</a:t>
            </a:r>
          </a:p>
          <a:p>
            <a:pPr algn="ctr">
              <a:lnSpc>
                <a:spcPts val="2595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 DROŠĪBAS PADOMI, </a:t>
            </a:r>
          </a:p>
          <a:p>
            <a:pPr algn="ctr">
              <a:lnSpc>
                <a:spcPts val="2595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PAREIZAS RĪCĪBAS </a:t>
            </a:r>
          </a:p>
          <a:p>
            <a:pPr algn="ctr">
              <a:lnSpc>
                <a:spcPts val="2595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IETEIKUMI APDRAUDĒJUMA GADĪJUMOS UN AKTUALITĀTES </a:t>
            </a:r>
          </a:p>
          <a:p>
            <a:pPr algn="ctr">
              <a:lnSpc>
                <a:spcPts val="2595"/>
              </a:lnSpc>
            </a:pPr>
            <a:r>
              <a:rPr lang="en-US" sz="2595">
                <a:solidFill>
                  <a:srgbClr val="770012"/>
                </a:solidFill>
                <a:latin typeface="Open Sans Bold"/>
              </a:rPr>
              <a:t>VIENUVIET</a:t>
            </a:r>
          </a:p>
          <a:p>
            <a:pPr algn="ctr">
              <a:lnSpc>
                <a:spcPts val="2595"/>
              </a:lnSpc>
            </a:pPr>
          </a:p>
          <a:p>
            <a:pPr algn="ctr">
              <a:lnSpc>
                <a:spcPts val="2595"/>
              </a:lnSpc>
            </a:pPr>
          </a:p>
          <a:p>
            <a:pPr algn="ctr">
              <a:lnSpc>
                <a:spcPts val="2595"/>
              </a:lnSpc>
            </a:pPr>
          </a:p>
          <a:p>
            <a:pPr algn="ctr">
              <a:lnSpc>
                <a:spcPts val="2595"/>
              </a:lnSpc>
            </a:pPr>
          </a:p>
          <a:p>
            <a:pPr algn="ctr">
              <a:lnSpc>
                <a:spcPts val="2595"/>
              </a:lnSpc>
            </a:pPr>
          </a:p>
          <a:p>
            <a:pPr>
              <a:lnSpc>
                <a:spcPts val="2595"/>
              </a:lnSpc>
            </a:pPr>
          </a:p>
          <a:p>
            <a:pPr>
              <a:lnSpc>
                <a:spcPts val="2595"/>
              </a:lnSpc>
            </a:pPr>
          </a:p>
          <a:p>
            <a:pPr>
              <a:lnSpc>
                <a:spcPts val="2595"/>
              </a:lnSpc>
            </a:pPr>
          </a:p>
          <a:p>
            <a:pPr>
              <a:lnSpc>
                <a:spcPts val="2595"/>
              </a:lnSpc>
            </a:pPr>
          </a:p>
          <a:p>
            <a:pPr>
              <a:lnSpc>
                <a:spcPts val="2595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11135766" y="8970379"/>
            <a:ext cx="8622074" cy="613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02"/>
              </a:lnSpc>
            </a:pPr>
            <a:r>
              <a:rPr lang="en-US" sz="4301">
                <a:solidFill>
                  <a:srgbClr val="A8192D"/>
                </a:solidFill>
                <a:latin typeface="Argent Bold"/>
              </a:rPr>
              <a:t>Zinošs = pasargāts!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102529" y="6360884"/>
            <a:ext cx="7185471" cy="204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</a:rPr>
              <a:t>Tīmekļvietnē 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</a:rPr>
              <a:t>operatīvi tiks izvietoti 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</a:rPr>
              <a:t>dažādi brīdinājumi par iespējamo apdraudējumu un nepieciešamo rīcību.</a:t>
            </a:r>
          </a:p>
        </p:txBody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551136" y="5692456"/>
            <a:ext cx="2386404" cy="2303965"/>
          </a:xfrm>
          <a:prstGeom prst="rect">
            <a:avLst/>
          </a:prstGeom>
        </p:spPr>
      </p:pic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2278578" y="2126611"/>
            <a:ext cx="7131689" cy="7131689"/>
            <a:chOff x="0" y="0"/>
            <a:chExt cx="6350000" cy="6350000"/>
          </a:xfrm>
        </p:grpSpPr>
        <p:sp>
          <p:nvSpPr>
            <p:cNvPr name="Freeform 22" id="22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9"/>
              <a:stretch>
                <a:fillRect l="-24246" r="-24246" t="0" b="0"/>
              </a:stretch>
            </a:blipFill>
          </p:spPr>
        </p:sp>
      </p:grpSp>
      <p:pic>
        <p:nvPicPr>
          <p:cNvPr name="Picture 23" id="23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351939">
            <a:off x="-446930" y="644356"/>
            <a:ext cx="7315200" cy="2473868"/>
          </a:xfrm>
          <a:prstGeom prst="rect">
            <a:avLst/>
          </a:prstGeom>
        </p:spPr>
      </p:pic>
      <p:sp>
        <p:nvSpPr>
          <p:cNvPr name="TextBox 24" id="24"/>
          <p:cNvSpPr txBox="true"/>
          <p:nvPr/>
        </p:nvSpPr>
        <p:spPr>
          <a:xfrm rot="-1438051">
            <a:off x="440486" y="1752118"/>
            <a:ext cx="4501369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4899">
                <a:solidFill>
                  <a:srgbClr val="770012"/>
                </a:solidFill>
                <a:latin typeface="Open Sans Extra Bold"/>
              </a:rPr>
              <a:t>DRĪZUMĀ</a:t>
            </a:r>
          </a:p>
        </p:txBody>
      </p:sp>
      <p:pic>
        <p:nvPicPr>
          <p:cNvPr name="Picture 25" id="25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110652" y="2219605"/>
            <a:ext cx="11772900" cy="3134535"/>
          </a:xfrm>
          <a:prstGeom prst="rect">
            <a:avLst/>
          </a:prstGeom>
        </p:spPr>
      </p:pic>
      <p:sp>
        <p:nvSpPr>
          <p:cNvPr name="TextBox 26" id="26"/>
          <p:cNvSpPr txBox="true"/>
          <p:nvPr/>
        </p:nvSpPr>
        <p:spPr>
          <a:xfrm rot="0">
            <a:off x="10409749" y="2329419"/>
            <a:ext cx="7878251" cy="1330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72"/>
              </a:lnSpc>
            </a:pPr>
            <a:r>
              <a:rPr lang="en-US" sz="9600">
                <a:solidFill>
                  <a:srgbClr val="A8192D"/>
                </a:solidFill>
                <a:latin typeface="Argent Bold"/>
              </a:rPr>
              <a:t>112.lv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11135766" y="8970379"/>
            <a:ext cx="8622074" cy="613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02"/>
              </a:lnSpc>
            </a:pPr>
            <a:r>
              <a:rPr lang="en-US" sz="4301">
                <a:solidFill>
                  <a:srgbClr val="A8192D"/>
                </a:solidFill>
                <a:latin typeface="Argent Bold"/>
              </a:rPr>
              <a:t>Zinošs = pasargāts!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498114" y="4415801"/>
            <a:ext cx="6394302" cy="3449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300">
                <a:solidFill>
                  <a:srgbClr val="000000"/>
                </a:solidFill>
                <a:latin typeface="Open Sans Extra Bold"/>
              </a:rPr>
              <a:t>Lai uzlabotu iedzīvotāju zināšanas par vienoto ārkārtas palīdzības izsaukumu tālruņa numuru 112 </a:t>
            </a:r>
          </a:p>
          <a:p>
            <a:pPr>
              <a:lnSpc>
                <a:spcPts val="2300"/>
              </a:lnSpc>
            </a:pPr>
          </a:p>
          <a:p>
            <a:pPr>
              <a:lnSpc>
                <a:spcPts val="2300"/>
              </a:lnSpc>
            </a:pPr>
            <a:r>
              <a:rPr lang="en-US" sz="2300">
                <a:solidFill>
                  <a:srgbClr val="000000"/>
                </a:solidFill>
                <a:latin typeface="Open Sans Extra Bold"/>
              </a:rPr>
              <a:t>pareizu rīcību dažādos apdraudējumos, </a:t>
            </a:r>
          </a:p>
          <a:p>
            <a:pPr>
              <a:lnSpc>
                <a:spcPts val="2300"/>
              </a:lnSpc>
            </a:pPr>
          </a:p>
          <a:p>
            <a:pPr>
              <a:lnSpc>
                <a:spcPts val="2300"/>
              </a:lnSpc>
            </a:pPr>
            <a:r>
              <a:rPr lang="en-US" sz="2300">
                <a:solidFill>
                  <a:srgbClr val="000000"/>
                </a:solidFill>
                <a:latin typeface="Open Sans Extra Bold"/>
              </a:rPr>
              <a:t>veidotu izpratni par tiem gadījumiem, </a:t>
            </a:r>
          </a:p>
          <a:p>
            <a:pPr>
              <a:lnSpc>
                <a:spcPts val="2300"/>
              </a:lnSpc>
            </a:pPr>
            <a:r>
              <a:rPr lang="en-US" sz="2300">
                <a:solidFill>
                  <a:srgbClr val="000000"/>
                </a:solidFill>
                <a:latin typeface="Open Sans Extra Bold"/>
              </a:rPr>
              <a:t>kad nepieciešams zvanīt uz tālruņa numuru 112, </a:t>
            </a:r>
          </a:p>
          <a:p>
            <a:pPr>
              <a:lnSpc>
                <a:spcPts val="2300"/>
              </a:lnSpc>
            </a:pPr>
          </a:p>
          <a:p>
            <a:pPr>
              <a:lnSpc>
                <a:spcPts val="2300"/>
              </a:lnSpc>
            </a:pPr>
            <a:r>
              <a:rPr lang="en-US" sz="2300">
                <a:solidFill>
                  <a:srgbClr val="000000"/>
                </a:solidFill>
                <a:latin typeface="Open Sans Extra Bold"/>
              </a:rPr>
              <a:t>skaidrotu tās situācijas, kad palīdzību sniegs citas iestādes vai komersanti</a:t>
            </a: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462179" y="4377701"/>
            <a:ext cx="684406" cy="3487421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2140394" y="267200"/>
            <a:ext cx="7687991" cy="3410799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2163216" y="4025655"/>
            <a:ext cx="6476215" cy="3206004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0">
            <a:off x="1742201" y="7231659"/>
            <a:ext cx="5963308" cy="2992465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351939">
            <a:off x="-949682" y="497658"/>
            <a:ext cx="7315200" cy="2473868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-1438051">
            <a:off x="204143" y="1281116"/>
            <a:ext cx="4501369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4899">
                <a:solidFill>
                  <a:srgbClr val="770012"/>
                </a:solidFill>
                <a:latin typeface="Open Sans Extra Bold"/>
              </a:rPr>
              <a:t>DRĪZUMĀ</a:t>
            </a:r>
          </a:p>
        </p:txBody>
      </p:sp>
      <p:pic>
        <p:nvPicPr>
          <p:cNvPr name="Picture 23" id="23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110652" y="2219605"/>
            <a:ext cx="11772900" cy="3134535"/>
          </a:xfrm>
          <a:prstGeom prst="rect">
            <a:avLst/>
          </a:prstGeom>
        </p:spPr>
      </p:pic>
      <p:sp>
        <p:nvSpPr>
          <p:cNvPr name="TextBox 24" id="24"/>
          <p:cNvSpPr txBox="true"/>
          <p:nvPr/>
        </p:nvSpPr>
        <p:spPr>
          <a:xfrm rot="0">
            <a:off x="10349739" y="2343430"/>
            <a:ext cx="7878251" cy="1330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72"/>
              </a:lnSpc>
            </a:pPr>
            <a:r>
              <a:rPr lang="en-US" sz="9600">
                <a:solidFill>
                  <a:srgbClr val="A8192D"/>
                </a:solidFill>
                <a:latin typeface="Argent Bold"/>
              </a:rPr>
              <a:t>112.lv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722625" y="1028700"/>
            <a:ext cx="2317970" cy="3208263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410267" y="3312821"/>
            <a:ext cx="7315200" cy="1216152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1135766" y="8970379"/>
            <a:ext cx="8622074" cy="613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02"/>
              </a:lnSpc>
            </a:pPr>
            <a:r>
              <a:rPr lang="en-US" sz="4301">
                <a:solidFill>
                  <a:srgbClr val="A8192D"/>
                </a:solidFill>
                <a:latin typeface="Argent Bold"/>
              </a:rPr>
              <a:t>Zinošs = pasargāts!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102334" y="5210175"/>
            <a:ext cx="7682997" cy="3020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399">
                <a:solidFill>
                  <a:srgbClr val="000000"/>
                </a:solidFill>
                <a:latin typeface="Open Sans Extra Bold"/>
              </a:rPr>
              <a:t>112 lietotne tās lietotājam sniedz vairākas priekšrocības - iespēju piezvanīt vai nosūtīt īsziņu uz vienoto ārkārtas palīdzības izsaukumu tālruņa numuru 112, kā arī saņemt paziņojumus par iespējamo apdraudējumu. </a:t>
            </a:r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0">
            <a:off x="3978543" y="1216558"/>
            <a:ext cx="3890051" cy="8341997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351939">
            <a:off x="-446930" y="644356"/>
            <a:ext cx="7315200" cy="2473868"/>
          </a:xfrm>
          <a:prstGeom prst="rect">
            <a:avLst/>
          </a:prstGeom>
        </p:spPr>
      </p:pic>
      <p:sp>
        <p:nvSpPr>
          <p:cNvPr name="TextBox 21" id="21"/>
          <p:cNvSpPr txBox="true"/>
          <p:nvPr/>
        </p:nvSpPr>
        <p:spPr>
          <a:xfrm rot="-1438051">
            <a:off x="440486" y="1752118"/>
            <a:ext cx="4501369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4899">
                <a:solidFill>
                  <a:srgbClr val="770012"/>
                </a:solidFill>
                <a:latin typeface="Open Sans Extra Bold"/>
              </a:rPr>
              <a:t>DRĪZUMĀ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075582" y="2823332"/>
            <a:ext cx="7878251" cy="1654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11"/>
              </a:lnSpc>
            </a:pPr>
            <a:r>
              <a:rPr lang="en-US" sz="4301">
                <a:solidFill>
                  <a:srgbClr val="A8192D"/>
                </a:solidFill>
                <a:latin typeface="Argent Bold"/>
              </a:rPr>
              <a:t>Lietotne </a:t>
            </a:r>
          </a:p>
          <a:p>
            <a:pPr algn="ctr">
              <a:lnSpc>
                <a:spcPts val="3011"/>
              </a:lnSpc>
            </a:pPr>
          </a:p>
          <a:p>
            <a:pPr algn="ctr">
              <a:lnSpc>
                <a:spcPts val="5530"/>
              </a:lnSpc>
            </a:pPr>
            <a:r>
              <a:rPr lang="en-US" sz="7901">
                <a:solidFill>
                  <a:srgbClr val="A8192D"/>
                </a:solidFill>
                <a:latin typeface="Argent Bold"/>
              </a:rPr>
              <a:t>"112 Latvia"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278578" y="2126611"/>
            <a:ext cx="7131689" cy="7131689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0" r="0" t="-273" b="-114128"/>
              </a:stretch>
            </a:blip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1135766" y="8970379"/>
            <a:ext cx="8622074" cy="613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02"/>
              </a:lnSpc>
            </a:pPr>
            <a:r>
              <a:rPr lang="en-US" sz="4301">
                <a:solidFill>
                  <a:srgbClr val="A8192D"/>
                </a:solidFill>
                <a:latin typeface="Argent Bold"/>
              </a:rPr>
              <a:t>Zinošs = pasargāts!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110652" y="4595648"/>
            <a:ext cx="7938261" cy="3877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399">
                <a:solidFill>
                  <a:srgbClr val="000000"/>
                </a:solidFill>
                <a:latin typeface="Open Sans Extra Bold"/>
              </a:rPr>
              <a:t>Brīdinājumu nosūtīšana ar lietotnes starpniecību ir vēl viens valsts agrīnās brīdināšanas sistēmas instruments, kas paredzēts, lai pēc iespējas vairāk iedzīvotāju tiktu operatīvi informēti par iespējamo apdraudējumu un nepieciešamo rīcību. </a:t>
            </a:r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351939">
            <a:off x="-446930" y="644356"/>
            <a:ext cx="7315200" cy="2473868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-1438051">
            <a:off x="440486" y="1752118"/>
            <a:ext cx="4501369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4899">
                <a:solidFill>
                  <a:srgbClr val="770012"/>
                </a:solidFill>
                <a:latin typeface="Open Sans Extra Bold"/>
              </a:rPr>
              <a:t>DRĪZUMĀ</a:t>
            </a:r>
          </a:p>
        </p:txBody>
      </p:sp>
      <p:pic>
        <p:nvPicPr>
          <p:cNvPr name="Picture 21" id="21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722625" y="1028700"/>
            <a:ext cx="2317970" cy="3208263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410267" y="3312821"/>
            <a:ext cx="7315200" cy="1216152"/>
          </a:xfrm>
          <a:prstGeom prst="rect">
            <a:avLst/>
          </a:prstGeom>
        </p:spPr>
      </p:pic>
      <p:sp>
        <p:nvSpPr>
          <p:cNvPr name="TextBox 23" id="23"/>
          <p:cNvSpPr txBox="true"/>
          <p:nvPr/>
        </p:nvSpPr>
        <p:spPr>
          <a:xfrm rot="0">
            <a:off x="8941843" y="2727140"/>
            <a:ext cx="7878251" cy="1654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11"/>
              </a:lnSpc>
            </a:pPr>
            <a:r>
              <a:rPr lang="en-US" sz="4301">
                <a:solidFill>
                  <a:srgbClr val="A8192D"/>
                </a:solidFill>
                <a:latin typeface="Argent Bold"/>
              </a:rPr>
              <a:t>Lietotne </a:t>
            </a:r>
          </a:p>
          <a:p>
            <a:pPr algn="ctr">
              <a:lnSpc>
                <a:spcPts val="3011"/>
              </a:lnSpc>
            </a:pPr>
          </a:p>
          <a:p>
            <a:pPr algn="ctr">
              <a:lnSpc>
                <a:spcPts val="5530"/>
              </a:lnSpc>
            </a:pPr>
            <a:r>
              <a:rPr lang="en-US" sz="7901">
                <a:solidFill>
                  <a:srgbClr val="A8192D"/>
                </a:solidFill>
                <a:latin typeface="Argent Bold"/>
              </a:rPr>
              <a:t>"112 Latvia"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2315341" y="1592381"/>
            <a:ext cx="7131689" cy="7131689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5015" r="-25015" t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5543947" y="6066590"/>
            <a:ext cx="674478" cy="674478"/>
            <a:chOff x="0" y="0"/>
            <a:chExt cx="6350000" cy="6350000"/>
          </a:xfrm>
        </p:grpSpPr>
        <p:sp>
          <p:nvSpPr>
            <p:cNvPr name="Freeform 14" id="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0CFD7"/>
            </a:solidFill>
          </p:spPr>
        </p:sp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100000">
            <a:off x="5703567" y="6234870"/>
            <a:ext cx="355237" cy="337919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760916" y="2976979"/>
            <a:ext cx="176150" cy="167503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999000" y="2979920"/>
            <a:ext cx="225888" cy="164561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09367" y="2948038"/>
            <a:ext cx="299424" cy="225385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3"/>
          <a:srcRect l="0" t="0" r="0" b="0"/>
          <a:stretch>
            <a:fillRect/>
          </a:stretch>
        </p:blipFill>
        <p:spPr>
          <a:xfrm flipH="false" flipV="false" rot="0">
            <a:off x="10350453" y="3443929"/>
            <a:ext cx="7425528" cy="2645344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5424099" y="3405829"/>
            <a:ext cx="914174" cy="272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8"/>
              </a:lnSpc>
            </a:pPr>
            <a:r>
              <a:rPr lang="en-US" sz="1577">
                <a:solidFill>
                  <a:srgbClr val="000000"/>
                </a:solidFill>
                <a:latin typeface="Open Sans Bold"/>
              </a:rPr>
              <a:t>11.02.23.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037915" y="2997427"/>
            <a:ext cx="671452" cy="175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4"/>
              </a:lnSpc>
            </a:pPr>
            <a:r>
              <a:rPr lang="en-US" sz="1003" spc="64">
                <a:solidFill>
                  <a:srgbClr val="525A72"/>
                </a:solidFill>
                <a:latin typeface="Montserrat"/>
              </a:rPr>
              <a:t>00:00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693165" y="4330871"/>
            <a:ext cx="2376042" cy="812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Open Sans Bold"/>
              </a:rPr>
              <a:t>112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Open Sans Bold"/>
              </a:rPr>
              <a:t>zvana...</a:t>
            </a:r>
          </a:p>
        </p:txBody>
      </p:sp>
      <p:pic>
        <p:nvPicPr>
          <p:cNvPr name="Picture 23" id="23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5949034" y="865175"/>
            <a:ext cx="1541674" cy="173986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3411416" y="7689855"/>
            <a:ext cx="1541674" cy="1739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315341" y="1592381"/>
            <a:ext cx="7131689" cy="7131689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6782" r="-6782" t="0" b="0"/>
              </a:stretch>
            </a:blip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0665013" y="2562327"/>
            <a:ext cx="7120319" cy="1377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51"/>
              </a:lnSpc>
            </a:pPr>
            <a:r>
              <a:rPr lang="en-US" sz="5001">
                <a:solidFill>
                  <a:srgbClr val="A8192D"/>
                </a:solidFill>
                <a:latin typeface="Argent Bold"/>
              </a:rPr>
              <a:t>Viens telefona numurs, visi operatīvie dienesti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782803" y="4516564"/>
            <a:ext cx="5025557" cy="3470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75"/>
              </a:lnSpc>
            </a:pPr>
            <a:r>
              <a:rPr lang="en-US" sz="2482">
                <a:solidFill>
                  <a:srgbClr val="000000"/>
                </a:solidFill>
                <a:latin typeface="Open Sans Bold"/>
              </a:rPr>
              <a:t>Valsts ugunsdzēsības un glābšanas dienests</a:t>
            </a:r>
          </a:p>
          <a:p>
            <a:pPr>
              <a:lnSpc>
                <a:spcPts val="2324"/>
              </a:lnSpc>
            </a:pPr>
          </a:p>
          <a:p>
            <a:pPr>
              <a:lnSpc>
                <a:spcPts val="3475"/>
              </a:lnSpc>
            </a:pPr>
            <a:r>
              <a:rPr lang="en-US" sz="2482">
                <a:solidFill>
                  <a:srgbClr val="000000"/>
                </a:solidFill>
                <a:latin typeface="Open Sans Bold"/>
              </a:rPr>
              <a:t>Valsts policija</a:t>
            </a:r>
          </a:p>
          <a:p>
            <a:pPr>
              <a:lnSpc>
                <a:spcPts val="2324"/>
              </a:lnSpc>
            </a:pPr>
          </a:p>
          <a:p>
            <a:pPr>
              <a:lnSpc>
                <a:spcPts val="3475"/>
              </a:lnSpc>
            </a:pPr>
            <a:r>
              <a:rPr lang="en-US" sz="2482">
                <a:solidFill>
                  <a:srgbClr val="000000"/>
                </a:solidFill>
                <a:latin typeface="Open Sans Bold"/>
              </a:rPr>
              <a:t>Neatliekamās medicīniskās palīdzības dienests</a:t>
            </a:r>
          </a:p>
          <a:p>
            <a:pPr>
              <a:lnSpc>
                <a:spcPts val="2324"/>
              </a:lnSpc>
            </a:pPr>
          </a:p>
          <a:p>
            <a:pPr>
              <a:lnSpc>
                <a:spcPts val="3475"/>
              </a:lnSpc>
              <a:spcBef>
                <a:spcPct val="0"/>
              </a:spcBef>
            </a:pPr>
            <a:r>
              <a:rPr lang="en-US" sz="2482">
                <a:solidFill>
                  <a:srgbClr val="000000"/>
                </a:solidFill>
                <a:latin typeface="Open Sans Bold"/>
              </a:rPr>
              <a:t>Gāzes avārijas dienests</a:t>
            </a:r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920277" y="4627803"/>
            <a:ext cx="697090" cy="35520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278578" y="2126611"/>
            <a:ext cx="7131689" cy="7131689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10" r="-10" t="0" b="0"/>
              </a:stretch>
            </a:blip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1126706" y="2766991"/>
            <a:ext cx="7120319" cy="701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51"/>
              </a:lnSpc>
            </a:pPr>
            <a:r>
              <a:rPr lang="en-US" sz="5001">
                <a:solidFill>
                  <a:srgbClr val="A8192D"/>
                </a:solidFill>
                <a:latin typeface="Argent Bold"/>
              </a:rPr>
              <a:t>BEZMAKSAS 24/7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684048" y="4331196"/>
            <a:ext cx="6101284" cy="3927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75"/>
              </a:lnSpc>
            </a:pPr>
            <a:r>
              <a:rPr lang="en-US" sz="2482">
                <a:solidFill>
                  <a:srgbClr val="000000"/>
                </a:solidFill>
                <a:latin typeface="Open Sans Bold"/>
              </a:rPr>
              <a:t>jebkurā diennakts laikā</a:t>
            </a:r>
          </a:p>
          <a:p>
            <a:pPr>
              <a:lnSpc>
                <a:spcPts val="3475"/>
              </a:lnSpc>
            </a:pPr>
          </a:p>
          <a:p>
            <a:pPr>
              <a:lnSpc>
                <a:spcPts val="3475"/>
              </a:lnSpc>
            </a:pPr>
            <a:r>
              <a:rPr lang="en-US" sz="2482">
                <a:solidFill>
                  <a:srgbClr val="000000"/>
                </a:solidFill>
                <a:latin typeface="Open Sans Bold"/>
              </a:rPr>
              <a:t>no jebkura tālruņa aparāta</a:t>
            </a:r>
          </a:p>
          <a:p>
            <a:pPr>
              <a:lnSpc>
                <a:spcPts val="3475"/>
              </a:lnSpc>
            </a:pPr>
          </a:p>
          <a:p>
            <a:pPr>
              <a:lnSpc>
                <a:spcPts val="3475"/>
              </a:lnSpc>
            </a:pPr>
            <a:r>
              <a:rPr lang="en-US" sz="2482">
                <a:solidFill>
                  <a:srgbClr val="000000"/>
                </a:solidFill>
                <a:latin typeface="Open Sans Bold"/>
              </a:rPr>
              <a:t>arī no mobilajiem telefoniem, kam beidzies telefona kredīts</a:t>
            </a:r>
          </a:p>
          <a:p>
            <a:pPr>
              <a:lnSpc>
                <a:spcPts val="3475"/>
              </a:lnSpc>
            </a:pPr>
          </a:p>
          <a:p>
            <a:pPr>
              <a:lnSpc>
                <a:spcPts val="3475"/>
              </a:lnSpc>
            </a:pPr>
            <a:r>
              <a:rPr lang="en-US" sz="2482">
                <a:solidFill>
                  <a:srgbClr val="000000"/>
                </a:solidFill>
                <a:latin typeface="Open Sans Bold"/>
              </a:rPr>
              <a:t>a</a:t>
            </a:r>
            <a:r>
              <a:rPr lang="en-US" sz="2482">
                <a:solidFill>
                  <a:srgbClr val="000000"/>
                </a:solidFill>
                <a:latin typeface="Open Sans Bold"/>
              </a:rPr>
              <a:t>rī tad, ja nav SIM kartes</a:t>
            </a:r>
          </a:p>
          <a:p>
            <a:pPr>
              <a:lnSpc>
                <a:spcPts val="3475"/>
              </a:lnSpc>
              <a:spcBef>
                <a:spcPct val="0"/>
              </a:spcBef>
            </a:pPr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768713" y="4297242"/>
            <a:ext cx="715986" cy="36483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278578" y="2126611"/>
            <a:ext cx="7131689" cy="7131689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5061" r="-25061" t="0" b="0"/>
              </a:stretch>
            </a:blip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953833" y="7319619"/>
            <a:ext cx="1098545" cy="1786252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529352" y="8589679"/>
            <a:ext cx="1416475" cy="1558707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935444" y="3339736"/>
            <a:ext cx="853711" cy="4350120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12137459" y="2376793"/>
            <a:ext cx="7120319" cy="701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51"/>
              </a:lnSpc>
            </a:pPr>
            <a:r>
              <a:rPr lang="en-US" sz="5001">
                <a:solidFill>
                  <a:srgbClr val="A8192D"/>
                </a:solidFill>
                <a:latin typeface="Argent Bold"/>
              </a:rPr>
              <a:t>ZVANOT ATCERIES: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064911" y="7973064"/>
            <a:ext cx="5888922" cy="2175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75"/>
              </a:lnSpc>
            </a:pPr>
            <a:r>
              <a:rPr lang="en-US" sz="2482">
                <a:solidFill>
                  <a:srgbClr val="000000"/>
                </a:solidFill>
                <a:latin typeface="Open Sans Bold"/>
              </a:rPr>
              <a:t>Nosauc pēc iespējas precīzāku adresi - apdzīvotas vietas nosaukumu, ielas nosaukumu, ēkas numuru!</a:t>
            </a:r>
          </a:p>
          <a:p>
            <a:pPr>
              <a:lnSpc>
                <a:spcPts val="3475"/>
              </a:lnSpc>
            </a:pPr>
          </a:p>
          <a:p>
            <a:pPr>
              <a:lnSpc>
                <a:spcPts val="3475"/>
              </a:lnSpc>
              <a:spcBef>
                <a:spcPct val="0"/>
              </a:spcBef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13076334" y="3282586"/>
            <a:ext cx="4708998" cy="448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33"/>
              </a:lnSpc>
              <a:spcBef>
                <a:spcPct val="0"/>
              </a:spcBef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RUNĀ MIERĪGI!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015672" y="4471823"/>
            <a:ext cx="4708998" cy="905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33"/>
              </a:lnSpc>
              <a:spcBef>
                <a:spcPct val="0"/>
              </a:spcBef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IZSTĀSTI KUR UN KAS NOTICIS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106400" y="5667970"/>
            <a:ext cx="4708998" cy="905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33"/>
              </a:lnSpc>
              <a:spcBef>
                <a:spcPct val="0"/>
              </a:spcBef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ATBILDI UZ DISPEČERA JAUTĀJUMIEM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106400" y="6954605"/>
            <a:ext cx="4708998" cy="448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33"/>
              </a:lnSpc>
              <a:spcBef>
                <a:spcPct val="0"/>
              </a:spcBef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NENOLIEC KLAUSULI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278578" y="2126611"/>
            <a:ext cx="7131689" cy="7131689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5061" r="-25061" t="0" b="0"/>
              </a:stretch>
            </a:blip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953833" y="1028700"/>
            <a:ext cx="1098545" cy="1786252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10110652" y="7453653"/>
            <a:ext cx="3338562" cy="2854471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546951" y="4757646"/>
            <a:ext cx="1791133" cy="1791133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10138981" y="2317864"/>
            <a:ext cx="7120319" cy="701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51"/>
              </a:lnSpc>
            </a:pPr>
            <a:r>
              <a:rPr lang="en-US" sz="5001">
                <a:solidFill>
                  <a:srgbClr val="A8192D"/>
                </a:solidFill>
                <a:latin typeface="Argent Bold"/>
              </a:rPr>
              <a:t>ADRESE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776751" y="2389460"/>
            <a:ext cx="5263845" cy="1820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33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SVARĪGA, LAI VARI IZSAUKT PALĪGĀ UGUNSDZĒSĒJUS GLĀBĒJUS, </a:t>
            </a:r>
          </a:p>
          <a:p>
            <a:pPr>
              <a:lnSpc>
                <a:spcPts val="3633"/>
              </a:lnSpc>
              <a:spcBef>
                <a:spcPct val="0"/>
              </a:spcBef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POLICISTUS UN MEDIĶUS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872714" y="7326959"/>
            <a:ext cx="5386586" cy="213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33"/>
              </a:lnSpc>
              <a:spcBef>
                <a:spcPct val="0"/>
              </a:spcBef>
            </a:pPr>
            <a:r>
              <a:rPr lang="en-US" sz="2595">
                <a:solidFill>
                  <a:srgbClr val="424242"/>
                </a:solidFill>
                <a:latin typeface="Open Sans Bold"/>
              </a:rPr>
              <a:t>VAI TU ZINI ADRESI:</a:t>
            </a:r>
          </a:p>
          <a:p>
            <a:pPr algn="r">
              <a:lnSpc>
                <a:spcPts val="2595"/>
              </a:lnSpc>
            </a:pPr>
            <a:r>
              <a:rPr lang="en-US" sz="2595">
                <a:solidFill>
                  <a:srgbClr val="424242"/>
                </a:solidFill>
                <a:latin typeface="Open Sans Bold"/>
              </a:rPr>
              <a:t>SAVAI MĀJAI</a:t>
            </a:r>
          </a:p>
          <a:p>
            <a:pPr algn="r">
              <a:lnSpc>
                <a:spcPts val="2595"/>
              </a:lnSpc>
            </a:pPr>
            <a:r>
              <a:rPr lang="en-US" sz="2595">
                <a:solidFill>
                  <a:srgbClr val="424242"/>
                </a:solidFill>
                <a:latin typeface="Open Sans Bold"/>
              </a:rPr>
              <a:t>DRAUGA MĀJAI</a:t>
            </a:r>
          </a:p>
          <a:p>
            <a:pPr algn="r">
              <a:lnSpc>
                <a:spcPts val="2595"/>
              </a:lnSpc>
            </a:pPr>
            <a:r>
              <a:rPr lang="en-US" sz="2595">
                <a:solidFill>
                  <a:srgbClr val="424242"/>
                </a:solidFill>
                <a:latin typeface="Open Sans Bold"/>
              </a:rPr>
              <a:t>PULCIŅIEM</a:t>
            </a:r>
          </a:p>
          <a:p>
            <a:pPr algn="r">
              <a:lnSpc>
                <a:spcPts val="2595"/>
              </a:lnSpc>
            </a:pPr>
            <a:r>
              <a:rPr lang="en-US" sz="2595">
                <a:solidFill>
                  <a:srgbClr val="424242"/>
                </a:solidFill>
                <a:latin typeface="Open Sans Bold"/>
              </a:rPr>
              <a:t>SKOLAI</a:t>
            </a:r>
          </a:p>
          <a:p>
            <a:pPr algn="r">
              <a:lnSpc>
                <a:spcPts val="2595"/>
              </a:lnSpc>
            </a:pPr>
            <a:r>
              <a:rPr lang="en-US" sz="2595">
                <a:solidFill>
                  <a:srgbClr val="424242"/>
                </a:solidFill>
                <a:latin typeface="Open Sans Bold"/>
              </a:rPr>
              <a:t>IEMĪĻOTAJAM SPĒĻU LAUKUMAM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839903" y="4793345"/>
            <a:ext cx="6166916" cy="1362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33"/>
              </a:lnSpc>
              <a:spcBef>
                <a:spcPct val="0"/>
              </a:spcBef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VIENMĒR PAZIŅO VECĀKIEM, JA DODIES PROM NO MĀJAS : </a:t>
            </a:r>
          </a:p>
          <a:p>
            <a:pPr algn="r">
              <a:lnSpc>
                <a:spcPts val="3633"/>
              </a:lnSpc>
              <a:spcBef>
                <a:spcPct val="0"/>
              </a:spcBef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KUR BŪSI, KAD ATGRIEZĪSIES</a:t>
            </a:r>
          </a:p>
        </p:txBody>
      </p:sp>
      <p:pic>
        <p:nvPicPr>
          <p:cNvPr name="Picture 24" id="2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3199072" y="4311166"/>
            <a:ext cx="1541674" cy="173986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4740745" y="6683151"/>
            <a:ext cx="1541674" cy="1739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278578" y="2126611"/>
            <a:ext cx="7131689" cy="7131689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2347" r="-22347" t="0" b="0"/>
              </a:stretch>
            </a:blip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0409749" y="1919390"/>
            <a:ext cx="7878251" cy="613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02"/>
              </a:lnSpc>
            </a:pPr>
            <a:r>
              <a:rPr lang="en-US" sz="4301">
                <a:solidFill>
                  <a:srgbClr val="A8192D"/>
                </a:solidFill>
                <a:latin typeface="Argent Bold"/>
              </a:rPr>
              <a:t>KAD JĀZVANA NEKAVĒJOTIES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787839" y="2887474"/>
            <a:ext cx="480977" cy="2450839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790878" y="5511404"/>
            <a:ext cx="477939" cy="2435355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11458950" y="2786902"/>
            <a:ext cx="6980331" cy="6533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77"/>
              </a:lnSpc>
            </a:pPr>
            <a:r>
              <a:rPr lang="en-US" sz="2395">
                <a:solidFill>
                  <a:srgbClr val="000000"/>
                </a:solidFill>
                <a:latin typeface="Open Sans Bold"/>
              </a:rPr>
              <a:t>DEG MĀJA </a:t>
            </a:r>
          </a:p>
          <a:p>
            <a:pPr>
              <a:lnSpc>
                <a:spcPts val="5077"/>
              </a:lnSpc>
            </a:pPr>
            <a:r>
              <a:rPr lang="en-US" sz="2395">
                <a:solidFill>
                  <a:srgbClr val="000000"/>
                </a:solidFill>
                <a:latin typeface="Open Sans Bold"/>
              </a:rPr>
              <a:t>CILVĒKAM IR PALICIS SLIKTI, ZAUDĒ SAMAŅU CILVĒKAM UZBRŪK, APZOG </a:t>
            </a:r>
          </a:p>
          <a:p>
            <a:pPr>
              <a:lnSpc>
                <a:spcPts val="5077"/>
              </a:lnSpc>
            </a:pPr>
            <a:r>
              <a:rPr lang="en-US" sz="2395">
                <a:solidFill>
                  <a:srgbClr val="000000"/>
                </a:solidFill>
                <a:latin typeface="Open Sans Bold"/>
              </a:rPr>
              <a:t>KĀDS SLĪKST ŪDENĪ VAI IELŪZIS LEDŪ </a:t>
            </a:r>
          </a:p>
          <a:p>
            <a:pPr>
              <a:lnSpc>
                <a:spcPts val="5077"/>
              </a:lnSpc>
            </a:pPr>
            <a:r>
              <a:rPr lang="en-US" sz="2395">
                <a:solidFill>
                  <a:srgbClr val="000000"/>
                </a:solidFill>
                <a:latin typeface="Open Sans Bold"/>
              </a:rPr>
              <a:t>JŪTU GĀZES SMAKU </a:t>
            </a:r>
          </a:p>
          <a:p>
            <a:pPr>
              <a:lnSpc>
                <a:spcPts val="5077"/>
              </a:lnSpc>
            </a:pPr>
            <a:r>
              <a:rPr lang="en-US" sz="2395">
                <a:solidFill>
                  <a:srgbClr val="000000"/>
                </a:solidFill>
                <a:latin typeface="Open Sans Bold"/>
              </a:rPr>
              <a:t>MĀJOKLĪ NOSTRĀDĀ DŪMU DETEKTORS JŪTAMA DŪMU SMAKA, REDZAMAS LIESMAS NOTICIS CEĻU SATIKSMES NEGADĪJUMS</a:t>
            </a:r>
          </a:p>
          <a:p>
            <a:pPr>
              <a:lnSpc>
                <a:spcPts val="2514"/>
              </a:lnSpc>
            </a:pPr>
          </a:p>
          <a:p>
            <a:pPr>
              <a:lnSpc>
                <a:spcPts val="2724"/>
              </a:lnSpc>
            </a:pPr>
          </a:p>
          <a:p>
            <a:pPr>
              <a:lnSpc>
                <a:spcPts val="2724"/>
              </a:lnSpc>
            </a:pPr>
          </a:p>
          <a:p>
            <a:pPr>
              <a:lnSpc>
                <a:spcPts val="2724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278578" y="2126611"/>
            <a:ext cx="7131689" cy="7131689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2347" r="-22347" t="0" b="0"/>
              </a:stretch>
            </a:blip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819401" y="3603469"/>
            <a:ext cx="549571" cy="280036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819401" y="6702106"/>
            <a:ext cx="549571" cy="2800360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10409749" y="2164711"/>
            <a:ext cx="7878251" cy="1737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02"/>
              </a:lnSpc>
            </a:pPr>
            <a:r>
              <a:rPr lang="en-US" sz="4301">
                <a:solidFill>
                  <a:srgbClr val="A8192D"/>
                </a:solidFill>
                <a:latin typeface="Argent Bold"/>
              </a:rPr>
              <a:t>KAD NAV JĀZVANA 112,</a:t>
            </a:r>
          </a:p>
          <a:p>
            <a:pPr>
              <a:lnSpc>
                <a:spcPts val="4281"/>
              </a:lnSpc>
            </a:pPr>
            <a:r>
              <a:rPr lang="en-US" sz="4001">
                <a:solidFill>
                  <a:srgbClr val="A8192D"/>
                </a:solidFill>
                <a:latin typeface="Argent Bold"/>
              </a:rPr>
              <a:t>BET JĀMEKLĒ CITI SPECIĀLISTI</a:t>
            </a:r>
          </a:p>
          <a:p>
            <a:pPr>
              <a:lnSpc>
                <a:spcPts val="4602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1532336" y="3401774"/>
            <a:ext cx="6980331" cy="8661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94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PAZUDUŠAS MĀJAS ATSLĒGAS</a:t>
            </a:r>
          </a:p>
          <a:p>
            <a:pPr>
              <a:lnSpc>
                <a:spcPts val="5994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VIRTUVĒ PĀRPLĪSUSI ŪDENS CAURULE</a:t>
            </a:r>
          </a:p>
          <a:p>
            <a:pPr>
              <a:lnSpc>
                <a:spcPts val="5994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MĀJĀS PAZŪD ELEKTRĪBA</a:t>
            </a:r>
          </a:p>
          <a:p>
            <a:pPr>
              <a:lnSpc>
                <a:spcPts val="5994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MĀJĀS NAV ŪDENS</a:t>
            </a:r>
          </a:p>
          <a:p>
            <a:pPr>
              <a:lnSpc>
                <a:spcPts val="5994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SAPLĪSUSI VEĻAS MAŠĪNA</a:t>
            </a:r>
          </a:p>
          <a:p>
            <a:pPr>
              <a:lnSpc>
                <a:spcPts val="5994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MAMMA NEPĒRK SALDĒJUMU</a:t>
            </a:r>
          </a:p>
          <a:p>
            <a:pPr>
              <a:lnSpc>
                <a:spcPts val="5994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NEATCEROS PIN KODUS</a:t>
            </a:r>
          </a:p>
          <a:p>
            <a:pPr>
              <a:lnSpc>
                <a:spcPts val="5994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REDZU SAVAINOTU DZĪVNIEKU</a:t>
            </a:r>
          </a:p>
          <a:p>
            <a:pPr>
              <a:lnSpc>
                <a:spcPts val="5994"/>
              </a:lnSpc>
            </a:pPr>
          </a:p>
          <a:p>
            <a:pPr>
              <a:lnSpc>
                <a:spcPts val="3633"/>
              </a:lnSpc>
            </a:pPr>
          </a:p>
          <a:p>
            <a:pPr>
              <a:lnSpc>
                <a:spcPts val="3633"/>
              </a:lnSpc>
            </a:pPr>
          </a:p>
          <a:p>
            <a:pPr>
              <a:lnSpc>
                <a:spcPts val="3633"/>
              </a:lnSpc>
            </a:pPr>
          </a:p>
          <a:p>
            <a:pPr>
              <a:lnSpc>
                <a:spcPts val="3633"/>
              </a:lnSpc>
              <a:spcBef>
                <a:spcPct val="0"/>
              </a:spcBef>
            </a:pPr>
          </a:p>
        </p:txBody>
      </p:sp>
      <p:pic>
        <p:nvPicPr>
          <p:cNvPr name="Picture 21" id="21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633141" y="2849003"/>
            <a:ext cx="5194839" cy="61935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638633" y="3400721"/>
            <a:ext cx="8915280" cy="1482165"/>
          </a:xfrm>
          <a:prstGeom prst="rect">
            <a:avLst/>
          </a:prstGeom>
        </p:spPr>
      </p:pic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2278578" y="2126611"/>
            <a:ext cx="7131689" cy="7131689"/>
            <a:chOff x="0" y="0"/>
            <a:chExt cx="6350000" cy="6350000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6"/>
              <a:stretch>
                <a:fillRect l="-10" r="-10" t="0" b="0"/>
              </a:stretch>
            </a:blipFill>
          </p:spPr>
        </p:sp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419600" y="5143500"/>
            <a:ext cx="816444" cy="4160227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11544993" y="5140061"/>
            <a:ext cx="6743007" cy="5007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99"/>
              </a:lnSpc>
            </a:pPr>
            <a:r>
              <a:rPr lang="en-US" sz="2599">
                <a:solidFill>
                  <a:srgbClr val="000000"/>
                </a:solidFill>
                <a:latin typeface="Open Sans"/>
              </a:rPr>
              <a:t>Telefona pogas nejauši nospiestas,</a:t>
            </a:r>
            <a:r>
              <a:rPr lang="en-US" sz="2599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599">
                <a:solidFill>
                  <a:srgbClr val="000000"/>
                </a:solidFill>
                <a:latin typeface="Open Sans"/>
              </a:rPr>
              <a:t>kad tas bija kabatā vai somā un tiek savienots ar 112</a:t>
            </a:r>
          </a:p>
          <a:p>
            <a:pPr>
              <a:lnSpc>
                <a:spcPts val="2599"/>
              </a:lnSpc>
            </a:pPr>
          </a:p>
          <a:p>
            <a:pPr>
              <a:lnSpc>
                <a:spcPts val="2599"/>
              </a:lnSpc>
            </a:pPr>
            <a:r>
              <a:rPr lang="en-US" sz="2599">
                <a:solidFill>
                  <a:srgbClr val="000000"/>
                </a:solidFill>
                <a:latin typeface="Open Sans"/>
              </a:rPr>
              <a:t>Sajaucu telefona numuru un tieku savienots ar 112</a:t>
            </a:r>
          </a:p>
          <a:p>
            <a:pPr>
              <a:lnSpc>
                <a:spcPts val="2599"/>
              </a:lnSpc>
            </a:pPr>
          </a:p>
          <a:p>
            <a:pPr>
              <a:lnSpc>
                <a:spcPts val="2599"/>
              </a:lnSpc>
            </a:pPr>
            <a:r>
              <a:rPr lang="en-US" sz="2599">
                <a:solidFill>
                  <a:srgbClr val="000000"/>
                </a:solidFill>
                <a:latin typeface="Open Sans"/>
              </a:rPr>
              <a:t>Mazā māsa vai brālis spēlējoties nospieda pogas un sazvanīts 112</a:t>
            </a:r>
          </a:p>
          <a:p>
            <a:pPr>
              <a:lnSpc>
                <a:spcPts val="2599"/>
              </a:lnSpc>
            </a:pPr>
          </a:p>
          <a:p>
            <a:pPr>
              <a:lnSpc>
                <a:spcPts val="2599"/>
              </a:lnSpc>
            </a:pPr>
            <a:r>
              <a:rPr lang="en-US" sz="2599">
                <a:solidFill>
                  <a:srgbClr val="000000"/>
                </a:solidFill>
                <a:latin typeface="Open Sans"/>
              </a:rPr>
              <a:t>Automašīna strauji nobremzē un nostrādā gaisa spilveni, automašīnā nostrādā e-call, bet palīdzība nav nepieciešama</a:t>
            </a:r>
          </a:p>
          <a:p>
            <a:pPr>
              <a:lnSpc>
                <a:spcPts val="2800"/>
              </a:lnSpc>
            </a:pPr>
          </a:p>
          <a:p>
            <a:pPr algn="ctr">
              <a:lnSpc>
                <a:spcPts val="3920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0409749" y="2125112"/>
            <a:ext cx="8622074" cy="1194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02"/>
              </a:lnSpc>
            </a:pPr>
            <a:r>
              <a:rPr lang="en-US" sz="4301">
                <a:solidFill>
                  <a:srgbClr val="A8192D"/>
                </a:solidFill>
                <a:latin typeface="Argent Bold"/>
              </a:rPr>
              <a:t>KĀ RĪKOTIES, JA NEJAUŠI SAZVANĪTS 112!?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638633" y="3639899"/>
            <a:ext cx="8512667" cy="1125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3"/>
              </a:lnSpc>
              <a:spcBef>
                <a:spcPct val="0"/>
              </a:spcBef>
            </a:pPr>
            <a:r>
              <a:rPr lang="en-US" sz="2195">
                <a:solidFill>
                  <a:srgbClr val="000000"/>
                </a:solidFill>
                <a:latin typeface="Open Sans Bold"/>
              </a:rPr>
              <a:t>GALVENAIS – NENOLIEC KLAUSULI!</a:t>
            </a:r>
          </a:p>
          <a:p>
            <a:pPr algn="ctr">
              <a:lnSpc>
                <a:spcPts val="3073"/>
              </a:lnSpc>
              <a:spcBef>
                <a:spcPct val="0"/>
              </a:spcBef>
            </a:pPr>
            <a:r>
              <a:rPr lang="en-US" sz="2195">
                <a:solidFill>
                  <a:srgbClr val="000000"/>
                </a:solidFill>
                <a:latin typeface="Open Sans Bold"/>
              </a:rPr>
              <a:t>IZSTĀSTI DISPEČERAM, KA TEV VISS IR KĀRTĪBĀ UN </a:t>
            </a:r>
          </a:p>
          <a:p>
            <a:pPr algn="ctr">
              <a:lnSpc>
                <a:spcPts val="3073"/>
              </a:lnSpc>
              <a:spcBef>
                <a:spcPct val="0"/>
              </a:spcBef>
            </a:pPr>
            <a:r>
              <a:rPr lang="en-US" sz="2195">
                <a:solidFill>
                  <a:srgbClr val="000000"/>
                </a:solidFill>
                <a:latin typeface="Open Sans Bold"/>
              </a:rPr>
              <a:t>PALĪDZĪBA NAV NEPIECIEŠAMA!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278578" y="2126611"/>
            <a:ext cx="7131689" cy="7131689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6769" r="-26769" t="0" b="0"/>
              </a:stretch>
            </a:blip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2971515" y="8689609"/>
            <a:ext cx="14278274" cy="1775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602"/>
              </a:lnSpc>
            </a:pPr>
            <a:r>
              <a:rPr lang="en-US" sz="4301">
                <a:solidFill>
                  <a:srgbClr val="525A72"/>
                </a:solidFill>
                <a:latin typeface="Argent Bold"/>
              </a:rPr>
              <a:t>JA NEPIECIEŠAMA OPERATĪVO DIENESTU PALĪDZĪBA,</a:t>
            </a:r>
          </a:p>
          <a:p>
            <a:pPr algn="r">
              <a:lnSpc>
                <a:spcPts val="4602"/>
              </a:lnSpc>
            </a:pPr>
            <a:r>
              <a:rPr lang="en-US" sz="4301">
                <a:solidFill>
                  <a:srgbClr val="525A72"/>
                </a:solidFill>
                <a:latin typeface="Argent Bold"/>
              </a:rPr>
              <a:t> ZVANI 112 VISĀ EIROPĀ</a:t>
            </a:r>
          </a:p>
          <a:p>
            <a:pPr algn="r">
              <a:lnSpc>
                <a:spcPts val="4602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11213546" y="3033872"/>
            <a:ext cx="7074454" cy="542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Latvijā vienotais ārkārtas palīdzības izsaukumu numurs 112 darbojas </a:t>
            </a:r>
          </a:p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jau 26 gadus!</a:t>
            </a:r>
          </a:p>
          <a:p>
            <a:pPr>
              <a:lnSpc>
                <a:spcPts val="3000"/>
              </a:lnSpc>
            </a:pPr>
          </a:p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11.februārī numurs 112 svin savu dzimšanas dienu!</a:t>
            </a:r>
          </a:p>
          <a:p>
            <a:pPr>
              <a:lnSpc>
                <a:spcPts val="3000"/>
              </a:lnSpc>
            </a:pPr>
          </a:p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Zini, ja esi ceļojumā Eiropas valstīs, arī tur sauc palīgā, zvanot 112</a:t>
            </a:r>
          </a:p>
          <a:p>
            <a:pPr>
              <a:lnSpc>
                <a:spcPts val="3000"/>
              </a:lnSpc>
            </a:pPr>
          </a:p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Ja zvani 112, kad atrodies citās valstīs, lai tevi saprastu, būs jārunā angļu valodā</a:t>
            </a:r>
          </a:p>
          <a:p>
            <a:pPr algn="ctr">
              <a:lnSpc>
                <a:spcPts val="4200"/>
              </a:lnSpc>
            </a:pPr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199622" y="2976722"/>
            <a:ext cx="924952" cy="4713133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10409749" y="2125112"/>
            <a:ext cx="8622074" cy="613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02"/>
              </a:lnSpc>
            </a:pPr>
            <a:r>
              <a:rPr lang="en-US" sz="4301">
                <a:solidFill>
                  <a:srgbClr val="A8192D"/>
                </a:solidFill>
                <a:latin typeface="Argent Bold"/>
              </a:rPr>
              <a:t>LATVIJĀ JAU 26 GADUS!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DAFZ5IPgNQU</dc:identifier>
  <dcterms:modified xsi:type="dcterms:W3CDTF">2011-08-01T06:04:30Z</dcterms:modified>
  <cp:revision>1</cp:revision>
  <dc:title>112 _11februāris_pamatskola_vsk(Prezentācija (16:9)) kopija kopija</dc:title>
</cp:coreProperties>
</file>