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Extra Bold" charset="1" panose="020B0906030804020204"/>
      <p:regular r:id="rId14"/>
    </p:embeddedFont>
    <p:embeddedFont>
      <p:font typeface="Open Sans Extra Bold Italics" charset="1" panose="020B0906030804020204"/>
      <p:regular r:id="rId15"/>
    </p:embeddedFont>
    <p:embeddedFont>
      <p:font typeface="Montserrat" charset="1" panose="00000500000000000000"/>
      <p:regular r:id="rId16"/>
    </p:embeddedFont>
    <p:embeddedFont>
      <p:font typeface="Montserrat Bold" charset="1" panose="00000600000000000000"/>
      <p:regular r:id="rId17"/>
    </p:embeddedFont>
    <p:embeddedFont>
      <p:font typeface="Montserrat Italics" charset="1" panose="00000500000000000000"/>
      <p:regular r:id="rId18"/>
    </p:embeddedFont>
    <p:embeddedFont>
      <p:font typeface="Montserrat Bold Italics" charset="1" panose="00000600000000000000"/>
      <p:regular r:id="rId19"/>
    </p:embeddedFont>
    <p:embeddedFont>
      <p:font typeface="Argent" charset="1" panose="00000500000000000000"/>
      <p:regular r:id="rId20"/>
    </p:embeddedFont>
    <p:embeddedFont>
      <p:font typeface="Argent Bold" charset="1" panose="00000800000000000000"/>
      <p:regular r:id="rId21"/>
    </p:embeddedFont>
    <p:embeddedFont>
      <p:font typeface="Argent Italics" charset="1" panose="00000500000000000000"/>
      <p:regular r:id="rId22"/>
    </p:embeddedFont>
    <p:embeddedFont>
      <p:font typeface="Argent Bold Italics" charset="1" panose="000008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35" Target="slides/slide12.xml" Type="http://schemas.openxmlformats.org/officeDocument/2006/relationships/slide"/><Relationship Id="rId36" Target="slides/slide13.xml" Type="http://schemas.openxmlformats.org/officeDocument/2006/relationships/slide"/><Relationship Id="rId37" Target="slides/slide14.xml" Type="http://schemas.openxmlformats.org/officeDocument/2006/relationships/slide"/><Relationship Id="rId38" Target="slides/slide1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4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12" Target="../media/image38.png" Type="http://schemas.openxmlformats.org/officeDocument/2006/relationships/image"/><Relationship Id="rId13" Target="../media/image3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5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svg" Type="http://schemas.openxmlformats.org/officeDocument/2006/relationships/image"/><Relationship Id="rId11" Target="../media/image44.png" Type="http://schemas.openxmlformats.org/officeDocument/2006/relationships/image"/><Relationship Id="rId12" Target="../media/image45.svg" Type="http://schemas.openxmlformats.org/officeDocument/2006/relationships/image"/><Relationship Id="rId13" Target="../media/image46.png" Type="http://schemas.openxmlformats.org/officeDocument/2006/relationships/image"/><Relationship Id="rId14" Target="../media/image47.svg" Type="http://schemas.openxmlformats.org/officeDocument/2006/relationships/image"/><Relationship Id="rId15" Target="../media/image48.png" Type="http://schemas.openxmlformats.org/officeDocument/2006/relationships/image"/><Relationship Id="rId16" Target="../media/image49.png" Type="http://schemas.openxmlformats.org/officeDocument/2006/relationships/image"/><Relationship Id="rId17" Target="../media/image5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3.pn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Relationship Id="rId9" Target="../media/image42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svg" Type="http://schemas.openxmlformats.org/officeDocument/2006/relationships/image"/><Relationship Id="rId12" Target="../media/image56.png" Type="http://schemas.openxmlformats.org/officeDocument/2006/relationships/image"/><Relationship Id="rId13" Target="../media/image5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1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52.png" Type="http://schemas.openxmlformats.org/officeDocument/2006/relationships/image"/><Relationship Id="rId9" Target="../media/image53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png" Type="http://schemas.openxmlformats.org/officeDocument/2006/relationships/image"/><Relationship Id="rId11" Target="../media/image60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3.png" Type="http://schemas.openxmlformats.org/officeDocument/2006/relationships/image"/><Relationship Id="rId7" Target="../media/image58.pn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5.svg" Type="http://schemas.openxmlformats.org/officeDocument/2006/relationships/image"/><Relationship Id="rId11" Target="../media/image66.png" Type="http://schemas.openxmlformats.org/officeDocument/2006/relationships/image"/><Relationship Id="rId12" Target="../media/image67.svg" Type="http://schemas.openxmlformats.org/officeDocument/2006/relationships/image"/><Relationship Id="rId13" Target="../media/image3.png" Type="http://schemas.openxmlformats.org/officeDocument/2006/relationships/image"/><Relationship Id="rId14" Target="../media/image4.png" Type="http://schemas.openxmlformats.org/officeDocument/2006/relationships/image"/><Relationship Id="rId15" Target="../media/image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1.jpe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62.png" Type="http://schemas.openxmlformats.org/officeDocument/2006/relationships/image"/><Relationship Id="rId8" Target="../media/image63.svg" Type="http://schemas.openxmlformats.org/officeDocument/2006/relationships/image"/><Relationship Id="rId9" Target="../media/image6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3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6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0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jpeg" Type="http://schemas.openxmlformats.org/officeDocument/2006/relationships/image"/><Relationship Id="rId11" Target="../media/image27.png" Type="http://schemas.openxmlformats.org/officeDocument/2006/relationships/image"/><Relationship Id="rId12" Target="../media/image2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5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9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9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1552165" y="2238195"/>
            <a:ext cx="7639076" cy="5451661"/>
            <a:chOff x="0" y="0"/>
            <a:chExt cx="2653981" cy="1894025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638316" y="4119667"/>
            <a:ext cx="4740253" cy="1688715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9669955" y="2673460"/>
            <a:ext cx="8013862" cy="4657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9"/>
              </a:lnSpc>
            </a:pPr>
            <a:r>
              <a:rPr lang="en-US" sz="6849">
                <a:solidFill>
                  <a:srgbClr val="A8192D"/>
                </a:solidFill>
                <a:latin typeface="Argent Bold"/>
              </a:rPr>
              <a:t>Vienotais </a:t>
            </a:r>
          </a:p>
          <a:p>
            <a:pPr algn="ctr">
              <a:lnSpc>
                <a:spcPts val="7329"/>
              </a:lnSpc>
            </a:pPr>
            <a:r>
              <a:rPr lang="en-US" sz="6849">
                <a:solidFill>
                  <a:srgbClr val="A8192D"/>
                </a:solidFill>
                <a:latin typeface="Argent Bold"/>
              </a:rPr>
              <a:t>ārkārtas palīdzības izsaukumu</a:t>
            </a:r>
          </a:p>
          <a:p>
            <a:pPr algn="ctr">
              <a:lnSpc>
                <a:spcPts val="7329"/>
              </a:lnSpc>
            </a:pPr>
            <a:r>
              <a:rPr lang="en-US" sz="6849">
                <a:solidFill>
                  <a:srgbClr val="A8192D"/>
                </a:solidFill>
                <a:latin typeface="Argent Bold"/>
              </a:rPr>
              <a:t>numurs</a:t>
            </a:r>
          </a:p>
          <a:p>
            <a:pPr algn="ctr">
              <a:lnSpc>
                <a:spcPts val="7329"/>
              </a:lnSpc>
            </a:pPr>
            <a:r>
              <a:rPr lang="en-US" sz="6849">
                <a:solidFill>
                  <a:srgbClr val="A8192D"/>
                </a:solidFill>
                <a:latin typeface="Argent Bold"/>
              </a:rPr>
              <a:t>112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5949034" y="865175"/>
            <a:ext cx="1541674" cy="173986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8195591" y="8948289"/>
            <a:ext cx="9699426" cy="1361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3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INFORMATĪVS MATERIĀLS  1.-4. KLAŠU SKOLĒNIEM</a:t>
            </a:r>
          </a:p>
          <a:p>
            <a:pPr algn="ctr">
              <a:lnSpc>
                <a:spcPts val="3633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© Valsts ugunsdzēsības un glābšanas dienests, 2023</a:t>
            </a:r>
          </a:p>
          <a:p>
            <a:pPr algn="ctr">
              <a:lnSpc>
                <a:spcPts val="3633"/>
              </a:lnSpc>
              <a:spcBef>
                <a:spcPct val="0"/>
              </a:spcBef>
            </a:pP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0873798" y="8550084"/>
            <a:ext cx="1541674" cy="1739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6769" r="-26769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2971515" y="8689609"/>
            <a:ext cx="14278274" cy="1775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602"/>
              </a:lnSpc>
            </a:pPr>
            <a:r>
              <a:rPr lang="en-US" sz="4301">
                <a:solidFill>
                  <a:srgbClr val="525A72"/>
                </a:solidFill>
                <a:latin typeface="Argent Bold"/>
              </a:rPr>
              <a:t>JA NEPIECIEŠAMA OPERATĪVO DIENESTU PALĪDZĪBA,</a:t>
            </a:r>
          </a:p>
          <a:p>
            <a:pPr algn="r">
              <a:lnSpc>
                <a:spcPts val="4602"/>
              </a:lnSpc>
            </a:pPr>
            <a:r>
              <a:rPr lang="en-US" sz="4301">
                <a:solidFill>
                  <a:srgbClr val="525A72"/>
                </a:solidFill>
                <a:latin typeface="Argent Bold"/>
              </a:rPr>
              <a:t> ZVANI 112 VISĀ EIROPĀ</a:t>
            </a:r>
          </a:p>
          <a:p>
            <a:pPr algn="r">
              <a:lnSpc>
                <a:spcPts val="4602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1213546" y="3033872"/>
            <a:ext cx="7074454" cy="542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Latvijā vienotais ārkārtas palīdzības izsaukumu numurs 112 darbojas </a:t>
            </a: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jau 26 gadus!</a:t>
            </a:r>
          </a:p>
          <a:p>
            <a:pPr>
              <a:lnSpc>
                <a:spcPts val="3000"/>
              </a:lnSpc>
            </a:pP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11.februārī numurs 112 svin savu dzimšanas dienu!</a:t>
            </a:r>
          </a:p>
          <a:p>
            <a:pPr>
              <a:lnSpc>
                <a:spcPts val="3000"/>
              </a:lnSpc>
            </a:pP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Zini, ja esi ceļojumā Eiropas valstīs, arī tur sauc palīgā, zvanot 112</a:t>
            </a:r>
          </a:p>
          <a:p>
            <a:pPr>
              <a:lnSpc>
                <a:spcPts val="3000"/>
              </a:lnSpc>
            </a:pP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Ja zvani 112, kad atrodies citās valstīs, lai tevi saprastu, būs jārunā angļu valodā</a:t>
            </a:r>
          </a:p>
          <a:p>
            <a:pPr algn="ctr">
              <a:lnSpc>
                <a:spcPts val="4200"/>
              </a:lnSpc>
            </a:pP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99622" y="2976722"/>
            <a:ext cx="924952" cy="4713133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0409749" y="2125112"/>
            <a:ext cx="8622074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LATVIJĀ JAU 26 GADUS!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5061" r="-25061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28807" y="2853486"/>
            <a:ext cx="557148" cy="283897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562657" y="7931023"/>
            <a:ext cx="2489448" cy="1991559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905779" y="5613224"/>
            <a:ext cx="1132005" cy="1202661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9191241" y="8279536"/>
            <a:ext cx="8610358" cy="1987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3401">
                <a:solidFill>
                  <a:srgbClr val="A8192D"/>
                </a:solidFill>
                <a:latin typeface="Argent Bold"/>
              </a:rPr>
              <a:t>Kūlas ugunsgrēku laikā </a:t>
            </a:r>
          </a:p>
          <a:p>
            <a:pPr algn="r">
              <a:lnSpc>
                <a:spcPts val="3639"/>
              </a:lnSpc>
            </a:pPr>
            <a:r>
              <a:rPr lang="en-US" sz="3401">
                <a:solidFill>
                  <a:srgbClr val="A8192D"/>
                </a:solidFill>
                <a:latin typeface="Argent Bold"/>
              </a:rPr>
              <a:t>vai brāzmaina vēja laikā </a:t>
            </a:r>
          </a:p>
          <a:p>
            <a:pPr algn="r">
              <a:lnSpc>
                <a:spcPts val="3639"/>
              </a:lnSpc>
            </a:pPr>
            <a:r>
              <a:rPr lang="en-US" sz="3401">
                <a:solidFill>
                  <a:srgbClr val="A8192D"/>
                </a:solidFill>
                <a:latin typeface="Argent Bold"/>
              </a:rPr>
              <a:t>pat  4000 zvanu diennaktī!</a:t>
            </a:r>
          </a:p>
          <a:p>
            <a:pPr algn="r">
              <a:lnSpc>
                <a:spcPts val="4602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11213546" y="2910636"/>
            <a:ext cx="7074454" cy="3905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928 885 reizes</a:t>
            </a:r>
          </a:p>
          <a:p>
            <a:pPr>
              <a:lnSpc>
                <a:spcPts val="3000"/>
              </a:lnSpc>
            </a:pP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1550 eCall</a:t>
            </a:r>
          </a:p>
          <a:p>
            <a:pPr>
              <a:lnSpc>
                <a:spcPts val="3000"/>
              </a:lnSpc>
            </a:pP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59 SMS</a:t>
            </a:r>
          </a:p>
          <a:p>
            <a:pPr>
              <a:lnSpc>
                <a:spcPts val="3000"/>
              </a:lnSpc>
            </a:pP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Neārkārtas zvanu skaits samazinās:</a:t>
            </a: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 - 2022.gadā </a:t>
            </a:r>
            <a:r>
              <a:rPr lang="en-US" sz="3000">
                <a:solidFill>
                  <a:srgbClr val="CD2E21"/>
                </a:solidFill>
                <a:latin typeface="Open Sans Bold"/>
              </a:rPr>
              <a:t>46.58%</a:t>
            </a: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 - 2021.gadā 51.58%</a:t>
            </a: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0409749" y="2125112"/>
            <a:ext cx="8622074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2022.gadā 112 zvanīts: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562657" y="6863511"/>
            <a:ext cx="8622074" cy="1104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1"/>
              </a:lnSpc>
            </a:pPr>
            <a:r>
              <a:rPr lang="en-US" sz="4001">
                <a:solidFill>
                  <a:srgbClr val="525A72"/>
                </a:solidFill>
                <a:latin typeface="Argent Bold"/>
              </a:rPr>
              <a:t>Katru diennakti vidēji 2545 zvani!</a:t>
            </a:r>
          </a:p>
          <a:p>
            <a:pPr algn="ctr">
              <a:lnSpc>
                <a:spcPts val="4281"/>
              </a:lnSpc>
            </a:pPr>
            <a:r>
              <a:rPr lang="en-US" sz="4001">
                <a:solidFill>
                  <a:srgbClr val="525A72"/>
                </a:solidFill>
                <a:latin typeface="Argent Bold"/>
              </a:rPr>
              <a:t>18 dispečeri ik dienu!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solidFill>
              <a:srgbClr val="D0CFD7"/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525310" y="2584149"/>
            <a:ext cx="1198544" cy="1198544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525310" y="5888030"/>
            <a:ext cx="1205380" cy="120538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525310" y="4335455"/>
            <a:ext cx="1233194" cy="1233194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525310" y="7417260"/>
            <a:ext cx="1233194" cy="867861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5"/>
          <a:srcRect l="0" t="0" r="0" b="0"/>
          <a:stretch>
            <a:fillRect/>
          </a:stretch>
        </p:blipFill>
        <p:spPr>
          <a:xfrm flipH="false" flipV="false" rot="0">
            <a:off x="9838580" y="6826242"/>
            <a:ext cx="2141111" cy="2504223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687993" y="4952052"/>
            <a:ext cx="1036677" cy="1538668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11210300" y="2996229"/>
            <a:ext cx="6743007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  <a:p>
            <a:pPr algn="ctr">
              <a:lnSpc>
                <a:spcPts val="3920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0409749" y="2125112"/>
            <a:ext cx="8622074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PIESEKO VUGD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979691" y="7173479"/>
            <a:ext cx="6743007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Gadījumā, ja būsi apmaldījies un nezināsi, kur atrodies, glābējiem būs iespēja ātrāk tevi atrast un palīdzēt!</a:t>
            </a:r>
          </a:p>
          <a:p>
            <a:pPr>
              <a:lnSpc>
                <a:spcPts val="2800"/>
              </a:lnSpc>
            </a:pPr>
          </a:p>
          <a:p>
            <a:pPr algn="ctr">
              <a:lnSpc>
                <a:spcPts val="3920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0409749" y="4877548"/>
            <a:ext cx="8622074" cy="1677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88"/>
              </a:lnSpc>
            </a:pPr>
            <a:r>
              <a:rPr lang="en-US" sz="4101">
                <a:solidFill>
                  <a:srgbClr val="A8192D"/>
                </a:solidFill>
                <a:latin typeface="Argent Bold"/>
              </a:rPr>
              <a:t>Aktivizē savā tālrunī </a:t>
            </a:r>
          </a:p>
          <a:p>
            <a:pPr>
              <a:lnSpc>
                <a:spcPts val="4388"/>
              </a:lnSpc>
            </a:pPr>
            <a:r>
              <a:rPr lang="en-US" sz="4101">
                <a:solidFill>
                  <a:srgbClr val="A8192D"/>
                </a:solidFill>
                <a:latin typeface="Argent Bold"/>
              </a:rPr>
              <a:t>ATRAŠANĀS VIETAS </a:t>
            </a:r>
          </a:p>
          <a:p>
            <a:pPr>
              <a:lnSpc>
                <a:spcPts val="4388"/>
              </a:lnSpc>
            </a:pPr>
            <a:r>
              <a:rPr lang="en-US" sz="4101">
                <a:solidFill>
                  <a:srgbClr val="A8192D"/>
                </a:solidFill>
                <a:latin typeface="Argent Bold"/>
              </a:rPr>
              <a:t>noteikšanu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787061" y="2786679"/>
            <a:ext cx="6743007" cy="2209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un operatīvi uzzini par pareizu rīcību dažādās ārkārtas situācijās un apdraudējumos</a:t>
            </a:r>
          </a:p>
          <a:p>
            <a:pPr>
              <a:lnSpc>
                <a:spcPts val="2800"/>
              </a:lnSpc>
            </a:pPr>
          </a:p>
          <a:p>
            <a:pPr algn="ctr">
              <a:lnSpc>
                <a:spcPts val="3920"/>
              </a:lnSpc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5111944" y="2670066"/>
            <a:ext cx="6743007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@latvianfirefighters</a:t>
            </a:r>
          </a:p>
          <a:p>
            <a:pPr>
              <a:lnSpc>
                <a:spcPts val="2800"/>
              </a:lnSpc>
            </a:pPr>
          </a:p>
          <a:p>
            <a:pPr algn="ctr">
              <a:lnSpc>
                <a:spcPts val="3920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5111944" y="6097580"/>
            <a:ext cx="6743007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@ugunsdzeseji</a:t>
            </a:r>
          </a:p>
          <a:p>
            <a:pPr>
              <a:lnSpc>
                <a:spcPts val="2800"/>
              </a:lnSpc>
            </a:pPr>
          </a:p>
          <a:p>
            <a:pPr algn="ctr">
              <a:lnSpc>
                <a:spcPts val="3920"/>
              </a:lnSpc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5236684" y="4383080"/>
            <a:ext cx="6743007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@ugunsdzeseji</a:t>
            </a:r>
          </a:p>
          <a:p>
            <a:pPr>
              <a:lnSpc>
                <a:spcPts val="2800"/>
              </a:lnSpc>
            </a:pPr>
          </a:p>
          <a:p>
            <a:pPr algn="ctr">
              <a:lnSpc>
                <a:spcPts val="3920"/>
              </a:lnSpc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5111944" y="7556458"/>
            <a:ext cx="6743007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@VUGDvideomateriali</a:t>
            </a:r>
          </a:p>
          <a:p>
            <a:pPr>
              <a:lnSpc>
                <a:spcPts val="2800"/>
              </a:lnSpc>
            </a:pPr>
          </a:p>
          <a:p>
            <a:pPr algn="ctr">
              <a:lnSpc>
                <a:spcPts val="3920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4246" r="-24246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805000" y="4268305"/>
            <a:ext cx="6980331" cy="5199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5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 VISU OPERATĪVO DIENESTU</a:t>
            </a:r>
          </a:p>
          <a:p>
            <a:pPr algn="ctr">
              <a:lnSpc>
                <a:spcPts val="2595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 DROŠĪBAS PADOMI, </a:t>
            </a:r>
          </a:p>
          <a:p>
            <a:pPr algn="ctr">
              <a:lnSpc>
                <a:spcPts val="2595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PAREIZAS RĪCĪBAS </a:t>
            </a:r>
          </a:p>
          <a:p>
            <a:pPr algn="ctr">
              <a:lnSpc>
                <a:spcPts val="2595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IETEIKUMI APDRAUDĒJUMA GADĪJUMOS UN AKTUALITĀTES </a:t>
            </a:r>
          </a:p>
          <a:p>
            <a:pPr algn="ctr">
              <a:lnSpc>
                <a:spcPts val="2595"/>
              </a:lnSpc>
            </a:pPr>
            <a:r>
              <a:rPr lang="en-US" sz="2595">
                <a:solidFill>
                  <a:srgbClr val="770012"/>
                </a:solidFill>
                <a:latin typeface="Open Sans Bold"/>
              </a:rPr>
              <a:t>VIENUVIET</a:t>
            </a:r>
          </a:p>
          <a:p>
            <a:pPr algn="ctr">
              <a:lnSpc>
                <a:spcPts val="2595"/>
              </a:lnSpc>
            </a:pPr>
          </a:p>
          <a:p>
            <a:pPr algn="ctr">
              <a:lnSpc>
                <a:spcPts val="2595"/>
              </a:lnSpc>
            </a:pPr>
          </a:p>
          <a:p>
            <a:pPr algn="ctr">
              <a:lnSpc>
                <a:spcPts val="2595"/>
              </a:lnSpc>
            </a:pPr>
          </a:p>
          <a:p>
            <a:pPr algn="ctr">
              <a:lnSpc>
                <a:spcPts val="2595"/>
              </a:lnSpc>
            </a:pPr>
          </a:p>
          <a:p>
            <a:pPr algn="ctr">
              <a:lnSpc>
                <a:spcPts val="2595"/>
              </a:lnSpc>
            </a:pPr>
          </a:p>
          <a:p>
            <a:pPr>
              <a:lnSpc>
                <a:spcPts val="2595"/>
              </a:lnSpc>
            </a:pPr>
          </a:p>
          <a:p>
            <a:pPr>
              <a:lnSpc>
                <a:spcPts val="2595"/>
              </a:lnSpc>
            </a:pPr>
          </a:p>
          <a:p>
            <a:pPr>
              <a:lnSpc>
                <a:spcPts val="2595"/>
              </a:lnSpc>
            </a:pPr>
          </a:p>
          <a:p>
            <a:pPr>
              <a:lnSpc>
                <a:spcPts val="2595"/>
              </a:lnSpc>
            </a:pPr>
          </a:p>
          <a:p>
            <a:pPr>
              <a:lnSpc>
                <a:spcPts val="2595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1102529" y="6360884"/>
            <a:ext cx="7185471" cy="204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</a:rPr>
              <a:t>Tīmekļvietnē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</a:rPr>
              <a:t>operatīvi tiks izvietoti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</a:rPr>
              <a:t>dažādi brīdinājumi par iespējamo apdraudējumu un nepieciešamo rīcību.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551136" y="5692456"/>
            <a:ext cx="2386404" cy="2303965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351939">
            <a:off x="-949682" y="497658"/>
            <a:ext cx="7315200" cy="2473868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10652" y="2219605"/>
            <a:ext cx="11772900" cy="3134535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10409749" y="2343430"/>
            <a:ext cx="7878251" cy="133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72"/>
              </a:lnSpc>
            </a:pPr>
            <a:r>
              <a:rPr lang="en-US" sz="9600">
                <a:solidFill>
                  <a:srgbClr val="A8192D"/>
                </a:solidFill>
                <a:latin typeface="Argent Bold"/>
              </a:rPr>
              <a:t>112.lv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135766" y="8970379"/>
            <a:ext cx="8622074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Zinošs = pasargāts!</a:t>
            </a:r>
          </a:p>
        </p:txBody>
      </p:sp>
      <p:sp>
        <p:nvSpPr>
          <p:cNvPr name="TextBox 24" id="24"/>
          <p:cNvSpPr txBox="true"/>
          <p:nvPr/>
        </p:nvSpPr>
        <p:spPr>
          <a:xfrm rot="-1438051">
            <a:off x="153736" y="1429104"/>
            <a:ext cx="4501369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770012"/>
                </a:solidFill>
                <a:latin typeface="Open Sans Extra Bold"/>
              </a:rPr>
              <a:t>DRĪZUMĀ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3978543" y="1216558"/>
            <a:ext cx="3890051" cy="8341997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351939">
            <a:off x="-446930" y="644356"/>
            <a:ext cx="7315200" cy="2473868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22625" y="1028700"/>
            <a:ext cx="2317970" cy="3208263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410267" y="3312821"/>
            <a:ext cx="7315200" cy="1216152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8941843" y="2727140"/>
            <a:ext cx="7878251" cy="1654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11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Lietotne </a:t>
            </a:r>
          </a:p>
          <a:p>
            <a:pPr algn="ctr">
              <a:lnSpc>
                <a:spcPts val="3011"/>
              </a:lnSpc>
            </a:pPr>
          </a:p>
          <a:p>
            <a:pPr algn="ctr">
              <a:lnSpc>
                <a:spcPts val="5530"/>
              </a:lnSpc>
            </a:pPr>
            <a:r>
              <a:rPr lang="en-US" sz="7901">
                <a:solidFill>
                  <a:srgbClr val="A8192D"/>
                </a:solidFill>
                <a:latin typeface="Argent Bold"/>
              </a:rPr>
              <a:t>"112 Latvia"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135766" y="8970379"/>
            <a:ext cx="8622074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Zinošs = pasargāts!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49739" y="5191125"/>
            <a:ext cx="7690857" cy="3598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9"/>
              </a:lnSpc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112 lietotne tās lietotājam sniedz vairākas priekšrocības - iespēju piezvanīt vai nosūtīt īsziņu uz vienoto ārkārtas palīdzības izsaukumu tālruņa numuru 112, ziņot par likumpārkāpumu un saņemt paziņojumus par iespējamo apdraudējumu. </a:t>
            </a:r>
          </a:p>
        </p:txBody>
      </p:sp>
      <p:sp>
        <p:nvSpPr>
          <p:cNvPr name="TextBox 22" id="22"/>
          <p:cNvSpPr txBox="true"/>
          <p:nvPr/>
        </p:nvSpPr>
        <p:spPr>
          <a:xfrm rot="-1438051">
            <a:off x="440486" y="1752118"/>
            <a:ext cx="4501369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770012"/>
                </a:solidFill>
                <a:latin typeface="Open Sans Extra Bold"/>
              </a:rPr>
              <a:t>DRĪZUMĀ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2315341" y="1592381"/>
            <a:ext cx="7131689" cy="7131689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5015" r="-25015" t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543947" y="6066590"/>
            <a:ext cx="674478" cy="674478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0CFD7"/>
            </a:solidFill>
          </p:spPr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100000">
            <a:off x="5703567" y="6234870"/>
            <a:ext cx="355237" cy="337919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760916" y="2976979"/>
            <a:ext cx="176150" cy="167503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999000" y="2979920"/>
            <a:ext cx="225888" cy="164561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09367" y="2948038"/>
            <a:ext cx="299424" cy="225385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10350453" y="3443929"/>
            <a:ext cx="7425528" cy="2645344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5424099" y="3405829"/>
            <a:ext cx="914174" cy="272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8"/>
              </a:lnSpc>
            </a:pPr>
            <a:r>
              <a:rPr lang="en-US" sz="1577">
                <a:solidFill>
                  <a:srgbClr val="000000"/>
                </a:solidFill>
                <a:latin typeface="Open Sans Bold"/>
              </a:rPr>
              <a:t>11.02.23.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037915" y="2997427"/>
            <a:ext cx="671452" cy="175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4"/>
              </a:lnSpc>
            </a:pPr>
            <a:r>
              <a:rPr lang="en-US" sz="1003" spc="64">
                <a:solidFill>
                  <a:srgbClr val="525A72"/>
                </a:solidFill>
                <a:latin typeface="Montserrat"/>
              </a:rPr>
              <a:t>00:00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693165" y="4330871"/>
            <a:ext cx="2376042" cy="812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 Bold"/>
              </a:rPr>
              <a:t>112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 Bold"/>
              </a:rPr>
              <a:t>zvana...</a:t>
            </a:r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5949034" y="865175"/>
            <a:ext cx="1541674" cy="173986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3411416" y="7689855"/>
            <a:ext cx="1541674" cy="1739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315341" y="159238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solidFill>
              <a:srgbClr val="D0CFD7"/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5543947" y="6066590"/>
            <a:ext cx="674478" cy="674478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0CFD7"/>
            </a:solidFill>
          </p:spPr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100000">
            <a:off x="5703567" y="6234870"/>
            <a:ext cx="355237" cy="337919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758113" y="1905025"/>
            <a:ext cx="6246145" cy="6506401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50302" y="4847237"/>
            <a:ext cx="2196274" cy="41148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993655" y="6499918"/>
            <a:ext cx="2305159" cy="2462119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416283" y="9209907"/>
            <a:ext cx="4107770" cy="963459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11495872" y="2729869"/>
            <a:ext cx="5457961" cy="701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51"/>
              </a:lnSpc>
            </a:pPr>
            <a:r>
              <a:rPr lang="en-US" sz="5001">
                <a:solidFill>
                  <a:srgbClr val="A8192D"/>
                </a:solidFill>
                <a:latin typeface="Argent Bold"/>
              </a:rPr>
              <a:t>Kā atcerēties 112?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753608" y="3819416"/>
            <a:ext cx="4708998" cy="1361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3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IEDOMĀJIES SAVU SEJU! MUTE, DEGUNS, 2 ACIS – 112!</a:t>
            </a:r>
          </a:p>
          <a:p>
            <a:pPr algn="ctr">
              <a:lnSpc>
                <a:spcPts val="3633"/>
              </a:lnSpc>
              <a:spcBef>
                <a:spcPct val="0"/>
              </a:spcBef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3015672" y="5646572"/>
            <a:ext cx="4708998" cy="967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3"/>
              </a:lnSpc>
            </a:pPr>
            <a:r>
              <a:rPr lang="en-US" sz="2995">
                <a:solidFill>
                  <a:srgbClr val="000000"/>
                </a:solidFill>
                <a:latin typeface="Open Sans Bold"/>
              </a:rPr>
              <a:t>1         </a:t>
            </a:r>
            <a:r>
              <a:rPr lang="en-US" sz="2995">
                <a:solidFill>
                  <a:srgbClr val="E41E26"/>
                </a:solidFill>
                <a:latin typeface="Open Sans Bold"/>
              </a:rPr>
              <a:t> VIENA</a:t>
            </a:r>
            <a:r>
              <a:rPr lang="en-US" sz="2995">
                <a:solidFill>
                  <a:srgbClr val="000000"/>
                </a:solidFill>
                <a:latin typeface="Open Sans Bold"/>
              </a:rPr>
              <a:t> MUTE</a:t>
            </a:r>
          </a:p>
          <a:p>
            <a:pPr algn="ctr">
              <a:lnSpc>
                <a:spcPts val="3633"/>
              </a:lnSpc>
              <a:spcBef>
                <a:spcPct val="0"/>
              </a:spcBef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12781710" y="6941836"/>
            <a:ext cx="4708998" cy="1028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3"/>
              </a:lnSpc>
            </a:pPr>
            <a:r>
              <a:rPr lang="en-US" sz="2995">
                <a:solidFill>
                  <a:srgbClr val="000000"/>
                </a:solidFill>
                <a:latin typeface="Open Sans Bold"/>
              </a:rPr>
              <a:t>1               </a:t>
            </a:r>
            <a:r>
              <a:rPr lang="en-US" sz="2995">
                <a:solidFill>
                  <a:srgbClr val="E41E26"/>
                </a:solidFill>
                <a:latin typeface="Open Sans Bold"/>
              </a:rPr>
              <a:t>VIENS</a:t>
            </a:r>
            <a:r>
              <a:rPr lang="en-US" sz="2995">
                <a:solidFill>
                  <a:srgbClr val="000000"/>
                </a:solidFill>
                <a:latin typeface="Open Sans Bold"/>
              </a:rPr>
              <a:t> DEGUNS</a:t>
            </a:r>
          </a:p>
          <a:p>
            <a:pPr algn="ctr">
              <a:lnSpc>
                <a:spcPts val="4193"/>
              </a:lnSpc>
              <a:spcBef>
                <a:spcPct val="0"/>
              </a:spcBef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13076334" y="8181083"/>
            <a:ext cx="4708998" cy="1028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3"/>
              </a:lnSpc>
            </a:pPr>
            <a:r>
              <a:rPr lang="en-US" sz="2995">
                <a:solidFill>
                  <a:srgbClr val="000000"/>
                </a:solidFill>
                <a:latin typeface="Open Sans Bold"/>
              </a:rPr>
              <a:t>2              </a:t>
            </a:r>
            <a:r>
              <a:rPr lang="en-US" sz="2995">
                <a:solidFill>
                  <a:srgbClr val="E41E26"/>
                </a:solidFill>
                <a:latin typeface="Open Sans Bold"/>
              </a:rPr>
              <a:t> DIVAS</a:t>
            </a:r>
            <a:r>
              <a:rPr lang="en-US" sz="2995">
                <a:solidFill>
                  <a:srgbClr val="000000"/>
                </a:solidFill>
                <a:latin typeface="Open Sans Bold"/>
              </a:rPr>
              <a:t> ACIS</a:t>
            </a:r>
          </a:p>
          <a:p>
            <a:pPr algn="ctr">
              <a:lnSpc>
                <a:spcPts val="419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315341" y="159238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6782" r="-6782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665013" y="2562327"/>
            <a:ext cx="7120319" cy="1377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51"/>
              </a:lnSpc>
            </a:pPr>
            <a:r>
              <a:rPr lang="en-US" sz="5001">
                <a:solidFill>
                  <a:srgbClr val="A8192D"/>
                </a:solidFill>
                <a:latin typeface="Argent Bold"/>
              </a:rPr>
              <a:t>Viens telefona numurs, visi operatīvie dienesti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782803" y="4516564"/>
            <a:ext cx="5025557" cy="3470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Valsts ugunsdzēsības un glābšanas dienests</a:t>
            </a:r>
          </a:p>
          <a:p>
            <a:pPr>
              <a:lnSpc>
                <a:spcPts val="2324"/>
              </a:lnSpc>
            </a:pPr>
          </a:p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Valsts policija</a:t>
            </a:r>
          </a:p>
          <a:p>
            <a:pPr>
              <a:lnSpc>
                <a:spcPts val="2324"/>
              </a:lnSpc>
            </a:pPr>
          </a:p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Neatliekamās medicīniskās palīdzības dienests</a:t>
            </a:r>
          </a:p>
          <a:p>
            <a:pPr>
              <a:lnSpc>
                <a:spcPts val="2324"/>
              </a:lnSpc>
            </a:pPr>
          </a:p>
          <a:p>
            <a:pPr>
              <a:lnSpc>
                <a:spcPts val="3475"/>
              </a:lnSpc>
              <a:spcBef>
                <a:spcPct val="0"/>
              </a:spcBef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Gāzes avārijas dienests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920277" y="4627803"/>
            <a:ext cx="697090" cy="35520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10" r="-10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1126706" y="2766991"/>
            <a:ext cx="7120319" cy="701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51"/>
              </a:lnSpc>
            </a:pPr>
            <a:r>
              <a:rPr lang="en-US" sz="5001">
                <a:solidFill>
                  <a:srgbClr val="A8192D"/>
                </a:solidFill>
                <a:latin typeface="Argent Bold"/>
              </a:rPr>
              <a:t>BEZMAKSAS 24/7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684048" y="4331196"/>
            <a:ext cx="6101284" cy="3927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jebkurā diennakts laikā</a:t>
            </a:r>
          </a:p>
          <a:p>
            <a:pPr>
              <a:lnSpc>
                <a:spcPts val="3475"/>
              </a:lnSpc>
            </a:pPr>
          </a:p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no jebkura tālruņa aparāta</a:t>
            </a:r>
          </a:p>
          <a:p>
            <a:pPr>
              <a:lnSpc>
                <a:spcPts val="3475"/>
              </a:lnSpc>
            </a:pPr>
          </a:p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arī no mobilajiem telefoniem, kam beidzies telefona kredīts</a:t>
            </a:r>
          </a:p>
          <a:p>
            <a:pPr>
              <a:lnSpc>
                <a:spcPts val="3475"/>
              </a:lnSpc>
            </a:pPr>
          </a:p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a</a:t>
            </a:r>
            <a:r>
              <a:rPr lang="en-US" sz="2482">
                <a:solidFill>
                  <a:srgbClr val="000000"/>
                </a:solidFill>
                <a:latin typeface="Open Sans Bold"/>
              </a:rPr>
              <a:t>rī tad, ja nav SIM kartes</a:t>
            </a:r>
          </a:p>
          <a:p>
            <a:pPr>
              <a:lnSpc>
                <a:spcPts val="3475"/>
              </a:lnSpc>
              <a:spcBef>
                <a:spcPct val="0"/>
              </a:spcBef>
            </a:pP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768713" y="4297242"/>
            <a:ext cx="715986" cy="3648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5061" r="-25061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953833" y="7319619"/>
            <a:ext cx="1098545" cy="1786252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529352" y="8589679"/>
            <a:ext cx="1416475" cy="1558707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935444" y="3339736"/>
            <a:ext cx="853711" cy="435012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2137459" y="2376793"/>
            <a:ext cx="7120319" cy="701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51"/>
              </a:lnSpc>
            </a:pPr>
            <a:r>
              <a:rPr lang="en-US" sz="5001">
                <a:solidFill>
                  <a:srgbClr val="A8192D"/>
                </a:solidFill>
                <a:latin typeface="Argent Bold"/>
              </a:rPr>
              <a:t>ZVANOT ATCERIES: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064911" y="7973064"/>
            <a:ext cx="5888922" cy="2613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75"/>
              </a:lnSpc>
            </a:pPr>
            <a:r>
              <a:rPr lang="en-US" sz="2482">
                <a:solidFill>
                  <a:srgbClr val="000000"/>
                </a:solidFill>
                <a:latin typeface="Open Sans Bold"/>
              </a:rPr>
              <a:t>Nosauc pēc iespējas precīzāku adresi - apdzīvotas vietas nosaukumu, ielas nosaukumu, ēkas numuru!</a:t>
            </a:r>
          </a:p>
          <a:p>
            <a:pPr>
              <a:lnSpc>
                <a:spcPts val="3475"/>
              </a:lnSpc>
            </a:pPr>
          </a:p>
          <a:p>
            <a:pPr>
              <a:lnSpc>
                <a:spcPts val="3475"/>
              </a:lnSpc>
            </a:pPr>
          </a:p>
          <a:p>
            <a:pPr>
              <a:lnSpc>
                <a:spcPts val="3475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3076334" y="3282586"/>
            <a:ext cx="4708998" cy="448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RUNĀ MIERĪGI!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015672" y="4471823"/>
            <a:ext cx="4708998" cy="905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IZSTĀSTI KUR UN KAS NOTICIS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106400" y="5667970"/>
            <a:ext cx="4708998" cy="905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ATBILDI UZ DISPEČERA JAUTĀJUMIEM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106400" y="6954605"/>
            <a:ext cx="4708998" cy="448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NENOLIEC KLAUSULI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5061" r="-25061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236059" y="719784"/>
            <a:ext cx="1098545" cy="1786252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0110652" y="7453653"/>
            <a:ext cx="3338562" cy="2854471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46951" y="4757646"/>
            <a:ext cx="1791133" cy="1791133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0604351" y="2183761"/>
            <a:ext cx="7120319" cy="701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51"/>
              </a:lnSpc>
            </a:pPr>
            <a:r>
              <a:rPr lang="en-US" sz="5001">
                <a:solidFill>
                  <a:srgbClr val="A8192D"/>
                </a:solidFill>
                <a:latin typeface="Argent Bold"/>
              </a:rPr>
              <a:t>ADRESE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113511" y="2315165"/>
            <a:ext cx="4893307" cy="1820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3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SVARĪGA, LAI VARI IZSAUKT PALĪGĀ UGUNSDZĒSĒJUS GLĀBĒJUS, </a:t>
            </a:r>
          </a:p>
          <a:p>
            <a:pPr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POLICISTUS UN MEDIĶUS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872714" y="7326959"/>
            <a:ext cx="5386586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424242"/>
                </a:solidFill>
                <a:latin typeface="Open Sans Bold"/>
              </a:rPr>
              <a:t>VAI TU ZINI ADRESI:</a:t>
            </a:r>
          </a:p>
          <a:p>
            <a:pPr algn="r">
              <a:lnSpc>
                <a:spcPts val="2595"/>
              </a:lnSpc>
            </a:pPr>
            <a:r>
              <a:rPr lang="en-US" sz="2595">
                <a:solidFill>
                  <a:srgbClr val="424242"/>
                </a:solidFill>
                <a:latin typeface="Open Sans Bold"/>
              </a:rPr>
              <a:t>SAVAI MĀJAI</a:t>
            </a:r>
          </a:p>
          <a:p>
            <a:pPr algn="r">
              <a:lnSpc>
                <a:spcPts val="2595"/>
              </a:lnSpc>
            </a:pPr>
            <a:r>
              <a:rPr lang="en-US" sz="2595">
                <a:solidFill>
                  <a:srgbClr val="424242"/>
                </a:solidFill>
                <a:latin typeface="Open Sans Bold"/>
              </a:rPr>
              <a:t>DRAUGA MĀJAI</a:t>
            </a:r>
          </a:p>
          <a:p>
            <a:pPr algn="r">
              <a:lnSpc>
                <a:spcPts val="2595"/>
              </a:lnSpc>
            </a:pPr>
            <a:r>
              <a:rPr lang="en-US" sz="2595">
                <a:solidFill>
                  <a:srgbClr val="424242"/>
                </a:solidFill>
                <a:latin typeface="Open Sans Bold"/>
              </a:rPr>
              <a:t>PULCIŅIEM</a:t>
            </a:r>
          </a:p>
          <a:p>
            <a:pPr algn="r">
              <a:lnSpc>
                <a:spcPts val="2595"/>
              </a:lnSpc>
            </a:pPr>
            <a:r>
              <a:rPr lang="en-US" sz="2595">
                <a:solidFill>
                  <a:srgbClr val="424242"/>
                </a:solidFill>
                <a:latin typeface="Open Sans Bold"/>
              </a:rPr>
              <a:t>SKOLAI</a:t>
            </a:r>
          </a:p>
          <a:p>
            <a:pPr algn="r">
              <a:lnSpc>
                <a:spcPts val="2595"/>
              </a:lnSpc>
            </a:pPr>
            <a:r>
              <a:rPr lang="en-US" sz="2595">
                <a:solidFill>
                  <a:srgbClr val="424242"/>
                </a:solidFill>
                <a:latin typeface="Open Sans Bold"/>
              </a:rPr>
              <a:t>IEMĪĻOTAJAM SPĒĻU LAUKUMAM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839903" y="4793345"/>
            <a:ext cx="6166916" cy="1362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VIENMĒR PAZIŅO VECĀKIEM, JA DODIES PROM NO MĀJAS  - </a:t>
            </a:r>
          </a:p>
          <a:p>
            <a:pPr algn="r"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KUR BŪSI, KAD ATGRIEZĪSIES</a:t>
            </a:r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3199072" y="4311166"/>
            <a:ext cx="1541674" cy="173986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4740745" y="6683151"/>
            <a:ext cx="1541674" cy="1739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2347" r="-22347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409749" y="1919390"/>
            <a:ext cx="7878251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KAD JĀZVANA NEKAVĒJOTIES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458950" y="3025027"/>
            <a:ext cx="6581646" cy="6381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4"/>
              </a:lnSpc>
            </a:pPr>
            <a:r>
              <a:rPr lang="en-US" sz="2395">
                <a:solidFill>
                  <a:srgbClr val="000000"/>
                </a:solidFill>
                <a:latin typeface="Open Sans Bold"/>
              </a:rPr>
              <a:t>DEG MĀJA</a:t>
            </a:r>
          </a:p>
          <a:p>
            <a:pPr>
              <a:lnSpc>
                <a:spcPts val="2514"/>
              </a:lnSpc>
            </a:pPr>
          </a:p>
          <a:p>
            <a:pPr>
              <a:lnSpc>
                <a:spcPts val="2514"/>
              </a:lnSpc>
            </a:pPr>
            <a:r>
              <a:rPr lang="en-US" sz="2395">
                <a:solidFill>
                  <a:srgbClr val="000000"/>
                </a:solidFill>
                <a:latin typeface="Open Sans Bold"/>
              </a:rPr>
              <a:t>CILVĒKAM IR PALICIS SLIKTI, ZAUDĒ SAMAŅU</a:t>
            </a:r>
          </a:p>
          <a:p>
            <a:pPr>
              <a:lnSpc>
                <a:spcPts val="2514"/>
              </a:lnSpc>
            </a:pPr>
          </a:p>
          <a:p>
            <a:pPr>
              <a:lnSpc>
                <a:spcPts val="2514"/>
              </a:lnSpc>
            </a:pPr>
            <a:r>
              <a:rPr lang="en-US" sz="2395">
                <a:solidFill>
                  <a:srgbClr val="000000"/>
                </a:solidFill>
                <a:latin typeface="Open Sans Bold"/>
              </a:rPr>
              <a:t>CILVĒKAM UZBRŪK, APZOG</a:t>
            </a:r>
          </a:p>
          <a:p>
            <a:pPr>
              <a:lnSpc>
                <a:spcPts val="2514"/>
              </a:lnSpc>
            </a:pPr>
          </a:p>
          <a:p>
            <a:pPr>
              <a:lnSpc>
                <a:spcPts val="2514"/>
              </a:lnSpc>
            </a:pPr>
            <a:r>
              <a:rPr lang="en-US" sz="2395">
                <a:solidFill>
                  <a:srgbClr val="000000"/>
                </a:solidFill>
                <a:latin typeface="Open Sans Bold"/>
              </a:rPr>
              <a:t>KĀDS SLĪKST ŪDENĪ VAI IELŪZIS LEDŪ</a:t>
            </a:r>
          </a:p>
          <a:p>
            <a:pPr>
              <a:lnSpc>
                <a:spcPts val="2514"/>
              </a:lnSpc>
            </a:pPr>
          </a:p>
          <a:p>
            <a:pPr>
              <a:lnSpc>
                <a:spcPts val="2514"/>
              </a:lnSpc>
            </a:pPr>
            <a:r>
              <a:rPr lang="en-US" sz="2395">
                <a:solidFill>
                  <a:srgbClr val="000000"/>
                </a:solidFill>
                <a:latin typeface="Open Sans Bold"/>
              </a:rPr>
              <a:t>JŪTU GĀZES SMAKU</a:t>
            </a:r>
          </a:p>
          <a:p>
            <a:pPr>
              <a:lnSpc>
                <a:spcPts val="2514"/>
              </a:lnSpc>
            </a:pPr>
          </a:p>
          <a:p>
            <a:pPr>
              <a:lnSpc>
                <a:spcPts val="2514"/>
              </a:lnSpc>
            </a:pPr>
            <a:r>
              <a:rPr lang="en-US" sz="2395">
                <a:solidFill>
                  <a:srgbClr val="000000"/>
                </a:solidFill>
                <a:latin typeface="Open Sans Bold"/>
              </a:rPr>
              <a:t>MĀJOKLĪ NOSTRĀDĀ DŪMU DETEKTORS</a:t>
            </a:r>
          </a:p>
          <a:p>
            <a:pPr>
              <a:lnSpc>
                <a:spcPts val="2514"/>
              </a:lnSpc>
            </a:pPr>
            <a:r>
              <a:rPr lang="en-US" sz="2395">
                <a:solidFill>
                  <a:srgbClr val="000000"/>
                </a:solidFill>
                <a:latin typeface="Open Sans Bold"/>
              </a:rPr>
              <a:t>  </a:t>
            </a:r>
          </a:p>
          <a:p>
            <a:pPr>
              <a:lnSpc>
                <a:spcPts val="2514"/>
              </a:lnSpc>
            </a:pPr>
            <a:r>
              <a:rPr lang="en-US" sz="2395">
                <a:solidFill>
                  <a:srgbClr val="000000"/>
                </a:solidFill>
                <a:latin typeface="Open Sans Bold"/>
              </a:rPr>
              <a:t>JŪTAMA DŪMU SMAKA, REDZAMAS LIESMAS</a:t>
            </a:r>
          </a:p>
          <a:p>
            <a:pPr>
              <a:lnSpc>
                <a:spcPts val="2514"/>
              </a:lnSpc>
            </a:pPr>
          </a:p>
          <a:p>
            <a:pPr>
              <a:lnSpc>
                <a:spcPts val="2514"/>
              </a:lnSpc>
            </a:pPr>
            <a:r>
              <a:rPr lang="en-US" sz="2395">
                <a:solidFill>
                  <a:srgbClr val="000000"/>
                </a:solidFill>
                <a:latin typeface="Open Sans Bold"/>
              </a:rPr>
              <a:t>NOTICIS CEĻU SATIKSMES NEGADĪJUMS</a:t>
            </a:r>
          </a:p>
          <a:p>
            <a:pPr>
              <a:lnSpc>
                <a:spcPts val="2724"/>
              </a:lnSpc>
            </a:pPr>
          </a:p>
          <a:p>
            <a:pPr>
              <a:lnSpc>
                <a:spcPts val="2724"/>
              </a:lnSpc>
            </a:pPr>
          </a:p>
          <a:p>
            <a:pPr>
              <a:lnSpc>
                <a:spcPts val="2724"/>
              </a:lnSpc>
            </a:pP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872611" y="2831456"/>
            <a:ext cx="530960" cy="2705529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872611" y="5835108"/>
            <a:ext cx="530960" cy="27055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2347" r="-22347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44615" y="3603469"/>
            <a:ext cx="549571" cy="280036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44615" y="6702106"/>
            <a:ext cx="549571" cy="280036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633141" y="2849003"/>
            <a:ext cx="5194839" cy="6193549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0409749" y="1919390"/>
            <a:ext cx="7878251" cy="61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KAD NAV JĀZVANA 112,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307669" y="3401774"/>
            <a:ext cx="6980331" cy="8661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PAZUDUŠAS MĀJAS ATSLĒGAS</a:t>
            </a:r>
          </a:p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VIRTUVĒ PĀRPLĪSUSI ŪDENS CAURULE</a:t>
            </a:r>
          </a:p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MĀJĀS PAZŪD ELEKTRĪBA</a:t>
            </a:r>
          </a:p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MĀJĀS NAV ŪDENS</a:t>
            </a:r>
          </a:p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SAPLĪSUSI VEĻAS MAŠĪNA</a:t>
            </a:r>
          </a:p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MAMMA NEPĒRK SALDĒJUMU</a:t>
            </a:r>
          </a:p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NEATCEROS PIN KODUS</a:t>
            </a:r>
          </a:p>
          <a:p>
            <a:pPr>
              <a:lnSpc>
                <a:spcPts val="5994"/>
              </a:lnSpc>
            </a:pPr>
            <a:r>
              <a:rPr lang="en-US" sz="2595">
                <a:solidFill>
                  <a:srgbClr val="000000"/>
                </a:solidFill>
                <a:latin typeface="Open Sans Bold"/>
              </a:rPr>
              <a:t>REDZU SAVAINOTU DZĪVNIEKU</a:t>
            </a:r>
          </a:p>
          <a:p>
            <a:pPr>
              <a:lnSpc>
                <a:spcPts val="5994"/>
              </a:lnSpc>
            </a:pPr>
          </a:p>
          <a:p>
            <a:pPr>
              <a:lnSpc>
                <a:spcPts val="3633"/>
              </a:lnSpc>
            </a:pPr>
          </a:p>
          <a:p>
            <a:pPr>
              <a:lnSpc>
                <a:spcPts val="3633"/>
              </a:lnSpc>
            </a:pPr>
          </a:p>
          <a:p>
            <a:pPr>
              <a:lnSpc>
                <a:spcPts val="3633"/>
              </a:lnSpc>
            </a:pPr>
          </a:p>
          <a:p>
            <a:pPr>
              <a:lnSpc>
                <a:spcPts val="3633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0409749" y="2580957"/>
            <a:ext cx="8622074" cy="583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95"/>
              </a:lnSpc>
            </a:pPr>
            <a:r>
              <a:rPr lang="en-US" sz="4201">
                <a:solidFill>
                  <a:srgbClr val="A8192D"/>
                </a:solidFill>
                <a:latin typeface="Argent Bold"/>
              </a:rPr>
              <a:t>BET JĀMEKLĒ CITI SPECIĀLISTI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10670" y="6121411"/>
            <a:ext cx="4266287" cy="3136889"/>
          </a:xfrm>
          <a:prstGeom prst="rect">
            <a:avLst/>
          </a:prstGeom>
          <a:solidFill>
            <a:srgbClr val="EDEDED"/>
          </a:solidFill>
        </p:spPr>
      </p:sp>
      <p:sp>
        <p:nvSpPr>
          <p:cNvPr name="AutoShape 3" id="3"/>
          <p:cNvSpPr/>
          <p:nvPr/>
        </p:nvSpPr>
        <p:spPr>
          <a:xfrm rot="0">
            <a:off x="213776" y="-4210545"/>
            <a:ext cx="8614205" cy="8739518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91982" y="9657846"/>
            <a:ext cx="4031873" cy="2877364"/>
            <a:chOff x="0" y="0"/>
            <a:chExt cx="2653981" cy="189402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1982" y="-2248210"/>
            <a:ext cx="4031873" cy="2877364"/>
            <a:chOff x="0" y="0"/>
            <a:chExt cx="2653981" cy="189402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579" b="0"/>
          <a:stretch>
            <a:fillRect/>
          </a:stretch>
        </p:blipFill>
        <p:spPr>
          <a:xfrm flipH="false" flipV="false" rot="0">
            <a:off x="8941843" y="-1112571"/>
            <a:ext cx="498797" cy="17417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25156" r="79099" b="53236"/>
          <a:stretch>
            <a:fillRect/>
          </a:stretch>
        </p:blipFill>
        <p:spPr>
          <a:xfrm flipH="false" flipV="false" rot="0">
            <a:off x="17530068" y="9558555"/>
            <a:ext cx="510528" cy="502838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2471575" y="952168"/>
            <a:ext cx="7639076" cy="5451661"/>
            <a:chOff x="0" y="0"/>
            <a:chExt cx="2653981" cy="189402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653981" cy="1894025"/>
            </a:xfrm>
            <a:custGeom>
              <a:avLst/>
              <a:gdLst/>
              <a:ahLst/>
              <a:cxnLst/>
              <a:rect r="r" b="b" t="t" l="l"/>
              <a:pathLst>
                <a:path h="1894025" w="2653981">
                  <a:moveTo>
                    <a:pt x="2529521" y="1894025"/>
                  </a:moveTo>
                  <a:lnTo>
                    <a:pt x="124460" y="1894025"/>
                  </a:lnTo>
                  <a:cubicBezTo>
                    <a:pt x="55880" y="1894025"/>
                    <a:pt x="0" y="1838145"/>
                    <a:pt x="0" y="1769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29521" y="0"/>
                  </a:lnTo>
                  <a:cubicBezTo>
                    <a:pt x="2598101" y="0"/>
                    <a:pt x="2653981" y="55880"/>
                    <a:pt x="2653981" y="124460"/>
                  </a:cubicBezTo>
                  <a:lnTo>
                    <a:pt x="2653981" y="1769565"/>
                  </a:lnTo>
                  <a:cubicBezTo>
                    <a:pt x="2653981" y="1838145"/>
                    <a:pt x="2598101" y="1894025"/>
                    <a:pt x="2529521" y="1894025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278578" y="2126611"/>
            <a:ext cx="7131689" cy="713168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10" r="-10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7868594" y="9974400"/>
            <a:ext cx="1541674" cy="17398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349739" y="176110"/>
            <a:ext cx="4786470" cy="170518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88513"/>
          <a:stretch>
            <a:fillRect/>
          </a:stretch>
        </p:blipFill>
        <p:spPr>
          <a:xfrm flipH="false" flipV="false" rot="0">
            <a:off x="16182996" y="455168"/>
            <a:ext cx="1541674" cy="17398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68266" y="5098073"/>
            <a:ext cx="816444" cy="416022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638633" y="3400721"/>
            <a:ext cx="8915280" cy="1482165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1297589" y="5108393"/>
            <a:ext cx="6743007" cy="495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</a:rPr>
              <a:t>Telefona pogas nejauši nospiestas,</a:t>
            </a:r>
            <a:r>
              <a:rPr lang="en-US" sz="260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600">
                <a:solidFill>
                  <a:srgbClr val="000000"/>
                </a:solidFill>
                <a:latin typeface="Open Sans"/>
              </a:rPr>
              <a:t>kad tas bija kabatā vai somā un tiek savienots ar 112</a:t>
            </a:r>
          </a:p>
          <a:p>
            <a:pPr>
              <a:lnSpc>
                <a:spcPts val="2600"/>
              </a:lnSpc>
            </a:pPr>
          </a:p>
          <a:p>
            <a:pPr>
              <a:lnSpc>
                <a:spcPts val="260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</a:rPr>
              <a:t>Sajaucu telefona numuru un tieku savienots ar 112</a:t>
            </a:r>
          </a:p>
          <a:p>
            <a:pPr>
              <a:lnSpc>
                <a:spcPts val="2600"/>
              </a:lnSpc>
            </a:pPr>
          </a:p>
          <a:p>
            <a:pPr>
              <a:lnSpc>
                <a:spcPts val="260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</a:rPr>
              <a:t>Mazā māsa vai brālis spēlējoties nospieda pogas un sazvanīts 112</a:t>
            </a:r>
          </a:p>
          <a:p>
            <a:pPr>
              <a:lnSpc>
                <a:spcPts val="2600"/>
              </a:lnSpc>
            </a:pPr>
          </a:p>
          <a:p>
            <a:pPr>
              <a:lnSpc>
                <a:spcPts val="260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</a:rPr>
              <a:t>Automašīna strauji nobremzē un nostrādā gaisa spilveni, automašīnā nostrādā e-call, bet palīdzība nav nepieciešama</a:t>
            </a:r>
          </a:p>
          <a:p>
            <a:pPr>
              <a:lnSpc>
                <a:spcPts val="2600"/>
              </a:lnSpc>
            </a:pPr>
          </a:p>
          <a:p>
            <a:pPr algn="ctr">
              <a:lnSpc>
                <a:spcPts val="364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409749" y="2125112"/>
            <a:ext cx="8622074" cy="1194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</a:pPr>
            <a:r>
              <a:rPr lang="en-US" sz="4301">
                <a:solidFill>
                  <a:srgbClr val="A8192D"/>
                </a:solidFill>
                <a:latin typeface="Argent Bold"/>
              </a:rPr>
              <a:t>KĀ RĪKOTIES, JA NEJAUŠI SAZVANĪTS 112!?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638633" y="3560082"/>
            <a:ext cx="8512667" cy="1125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3"/>
              </a:lnSpc>
              <a:spcBef>
                <a:spcPct val="0"/>
              </a:spcBef>
            </a:pPr>
            <a:r>
              <a:rPr lang="en-US" sz="2195">
                <a:solidFill>
                  <a:srgbClr val="000000"/>
                </a:solidFill>
                <a:latin typeface="Open Sans Bold"/>
              </a:rPr>
              <a:t>GALVENAIS – NENOLIEC KLAUSULI!</a:t>
            </a:r>
          </a:p>
          <a:p>
            <a:pPr algn="ctr">
              <a:lnSpc>
                <a:spcPts val="3073"/>
              </a:lnSpc>
              <a:spcBef>
                <a:spcPct val="0"/>
              </a:spcBef>
            </a:pPr>
            <a:r>
              <a:rPr lang="en-US" sz="2195">
                <a:solidFill>
                  <a:srgbClr val="000000"/>
                </a:solidFill>
                <a:latin typeface="Open Sans Bold"/>
              </a:rPr>
              <a:t>IZSTĀSTI DISPEČERAM, KA TEV VISS IR KĀRTĪBĀ UN </a:t>
            </a:r>
          </a:p>
          <a:p>
            <a:pPr algn="ctr">
              <a:lnSpc>
                <a:spcPts val="3073"/>
              </a:lnSpc>
              <a:spcBef>
                <a:spcPct val="0"/>
              </a:spcBef>
            </a:pPr>
            <a:r>
              <a:rPr lang="en-US" sz="2195">
                <a:solidFill>
                  <a:srgbClr val="000000"/>
                </a:solidFill>
                <a:latin typeface="Open Sans Bold"/>
              </a:rPr>
              <a:t>PALĪDZĪBA NAV NEPIECIEŠAMA!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DAFZ5OS3wsc</dc:identifier>
  <dcterms:modified xsi:type="dcterms:W3CDTF">2011-08-01T06:04:30Z</dcterms:modified>
  <cp:revision>1</cp:revision>
  <dc:title>112_11februaris_sākumskola (Prezentācija (16:9)) kopija</dc:title>
</cp:coreProperties>
</file>