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0"/>
  </p:notesMasterIdLst>
  <p:handoutMasterIdLst>
    <p:handoutMasterId r:id="rId21"/>
  </p:handoutMasterIdLst>
  <p:sldIdLst>
    <p:sldId id="256" r:id="rId2"/>
    <p:sldId id="297" r:id="rId3"/>
    <p:sldId id="299" r:id="rId4"/>
    <p:sldId id="298" r:id="rId5"/>
    <p:sldId id="302" r:id="rId6"/>
    <p:sldId id="300" r:id="rId7"/>
    <p:sldId id="301" r:id="rId8"/>
    <p:sldId id="303" r:id="rId9"/>
    <p:sldId id="312" r:id="rId10"/>
    <p:sldId id="304" r:id="rId11"/>
    <p:sldId id="310" r:id="rId12"/>
    <p:sldId id="311" r:id="rId13"/>
    <p:sldId id="306" r:id="rId14"/>
    <p:sldId id="305" r:id="rId15"/>
    <p:sldId id="307" r:id="rId16"/>
    <p:sldId id="308" r:id="rId17"/>
    <p:sldId id="309" r:id="rId18"/>
    <p:sldId id="260" r:id="rId19"/>
  </p:sldIdLst>
  <p:sldSz cx="9144000" cy="6858000" type="screen4x3"/>
  <p:notesSz cx="6858000" cy="9945688"/>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Vidējs stils 2 - izcēlum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Vidējs stils 2 - izcēlum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98" autoAdjust="0"/>
    <p:restoredTop sz="80783" autoAdjust="0"/>
  </p:normalViewPr>
  <p:slideViewPr>
    <p:cSldViewPr snapToGrid="0">
      <p:cViewPr varScale="1">
        <p:scale>
          <a:sx n="117" d="100"/>
          <a:sy n="117" d="100"/>
        </p:scale>
        <p:origin x="1416" y="8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darblapa.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lv-LV"/>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lv-LV" dirty="0" smtClean="0"/>
              <a:t>Izmaiņas 14.-15.01. ūdens līmenis m LAS Jēkabpils</a:t>
            </a:r>
            <a:endParaRPr lang="lv-LV"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manualLayout>
          <c:layoutTarget val="inner"/>
          <c:xMode val="edge"/>
          <c:yMode val="edge"/>
          <c:x val="8.2955216535433071E-2"/>
          <c:y val="0.13760949803149605"/>
          <c:w val="0.8962114501312336"/>
          <c:h val="0.68998203740157482"/>
        </c:manualLayout>
      </c:layout>
      <c:lineChart>
        <c:grouping val="standard"/>
        <c:varyColors val="0"/>
        <c:ser>
          <c:idx val="0"/>
          <c:order val="0"/>
          <c:tx>
            <c:strRef>
              <c:f>Lapa1!$B$1</c:f>
              <c:strCache>
                <c:ptCount val="1"/>
                <c:pt idx="0">
                  <c:v>Sarkanais brīdinājums</c:v>
                </c:pt>
              </c:strCache>
            </c:strRef>
          </c:tx>
          <c:spPr>
            <a:ln w="28575" cap="rnd">
              <a:solidFill>
                <a:srgbClr val="FF0000"/>
              </a:solidFill>
              <a:round/>
            </a:ln>
            <a:effectLst/>
          </c:spPr>
          <c:marker>
            <c:symbol val="none"/>
          </c:marker>
          <c:cat>
            <c:numRef>
              <c:f>Lapa1!$A$2:$A$6</c:f>
              <c:numCache>
                <c:formatCode>General</c:formatCode>
                <c:ptCount val="5"/>
                <c:pt idx="0">
                  <c:v>1700</c:v>
                </c:pt>
                <c:pt idx="1">
                  <c:v>2000</c:v>
                </c:pt>
                <c:pt idx="2">
                  <c:v>2150</c:v>
                </c:pt>
                <c:pt idx="3">
                  <c:v>2400</c:v>
                </c:pt>
                <c:pt idx="4">
                  <c:v>650</c:v>
                </c:pt>
              </c:numCache>
            </c:numRef>
          </c:cat>
          <c:val>
            <c:numRef>
              <c:f>Lapa1!$B$2:$B$6</c:f>
              <c:numCache>
                <c:formatCode>General</c:formatCode>
                <c:ptCount val="5"/>
                <c:pt idx="0">
                  <c:v>83.09</c:v>
                </c:pt>
                <c:pt idx="1">
                  <c:v>83.09</c:v>
                </c:pt>
                <c:pt idx="2">
                  <c:v>83.09</c:v>
                </c:pt>
                <c:pt idx="3">
                  <c:v>83.09</c:v>
                </c:pt>
                <c:pt idx="4">
                  <c:v>83.09</c:v>
                </c:pt>
              </c:numCache>
            </c:numRef>
          </c:val>
          <c:smooth val="0"/>
          <c:extLst>
            <c:ext xmlns:c16="http://schemas.microsoft.com/office/drawing/2014/chart" uri="{C3380CC4-5D6E-409C-BE32-E72D297353CC}">
              <c16:uniqueId val="{00000000-4BF9-492B-8208-C09EB5544DC0}"/>
            </c:ext>
          </c:extLst>
        </c:ser>
        <c:ser>
          <c:idx val="1"/>
          <c:order val="1"/>
          <c:tx>
            <c:strRef>
              <c:f>Lapa1!$C$1</c:f>
              <c:strCache>
                <c:ptCount val="1"/>
                <c:pt idx="0">
                  <c:v>Ūdens līmenis</c:v>
                </c:pt>
              </c:strCache>
            </c:strRef>
          </c:tx>
          <c:spPr>
            <a:ln w="28575" cap="rnd">
              <a:solidFill>
                <a:schemeClr val="accent2"/>
              </a:solidFill>
              <a:round/>
            </a:ln>
            <a:effectLst/>
          </c:spPr>
          <c:marker>
            <c:symbol val="none"/>
          </c:marker>
          <c:cat>
            <c:numRef>
              <c:f>Lapa1!$A$2:$A$6</c:f>
              <c:numCache>
                <c:formatCode>General</c:formatCode>
                <c:ptCount val="5"/>
                <c:pt idx="0">
                  <c:v>1700</c:v>
                </c:pt>
                <c:pt idx="1">
                  <c:v>2000</c:v>
                </c:pt>
                <c:pt idx="2">
                  <c:v>2150</c:v>
                </c:pt>
                <c:pt idx="3">
                  <c:v>2400</c:v>
                </c:pt>
                <c:pt idx="4">
                  <c:v>650</c:v>
                </c:pt>
              </c:numCache>
            </c:numRef>
          </c:cat>
          <c:val>
            <c:numRef>
              <c:f>Lapa1!$C$2:$C$6</c:f>
              <c:numCache>
                <c:formatCode>General</c:formatCode>
                <c:ptCount val="5"/>
                <c:pt idx="0">
                  <c:v>83.56</c:v>
                </c:pt>
                <c:pt idx="1">
                  <c:v>83.53</c:v>
                </c:pt>
                <c:pt idx="2">
                  <c:v>83.5</c:v>
                </c:pt>
                <c:pt idx="3">
                  <c:v>83.49</c:v>
                </c:pt>
                <c:pt idx="4">
                  <c:v>83.36</c:v>
                </c:pt>
              </c:numCache>
            </c:numRef>
          </c:val>
          <c:smooth val="0"/>
          <c:extLst>
            <c:ext xmlns:c16="http://schemas.microsoft.com/office/drawing/2014/chart" uri="{C3380CC4-5D6E-409C-BE32-E72D297353CC}">
              <c16:uniqueId val="{00000001-4BF9-492B-8208-C09EB5544DC0}"/>
            </c:ext>
          </c:extLst>
        </c:ser>
        <c:dLbls>
          <c:showLegendKey val="0"/>
          <c:showVal val="0"/>
          <c:showCatName val="0"/>
          <c:showSerName val="0"/>
          <c:showPercent val="0"/>
          <c:showBubbleSize val="0"/>
        </c:dLbls>
        <c:smooth val="0"/>
        <c:axId val="1463260464"/>
        <c:axId val="1463261296"/>
      </c:lineChart>
      <c:catAx>
        <c:axId val="1463260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463261296"/>
        <c:crosses val="autoZero"/>
        <c:auto val="1"/>
        <c:lblAlgn val="ctr"/>
        <c:lblOffset val="100"/>
        <c:noMultiLvlLbl val="0"/>
      </c:catAx>
      <c:valAx>
        <c:axId val="14632612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4632604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legend>
    <c:plotVisOnly val="1"/>
    <c:dispBlanksAs val="gap"/>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1"/>
            <a:ext cx="2971800" cy="499012"/>
          </a:xfrm>
          <a:prstGeom prst="rect">
            <a:avLst/>
          </a:prstGeom>
        </p:spPr>
        <p:txBody>
          <a:bodyPr vert="horz" lIns="92473" tIns="46237" rIns="92473" bIns="46237" rtlCol="0"/>
          <a:lstStyle>
            <a:lvl1pPr algn="l">
              <a:defRPr sz="1200"/>
            </a:lvl1pPr>
          </a:lstStyle>
          <a:p>
            <a:endParaRPr lang="lv-LV"/>
          </a:p>
        </p:txBody>
      </p:sp>
      <p:sp>
        <p:nvSpPr>
          <p:cNvPr id="3" name="Datuma vietturis 2"/>
          <p:cNvSpPr>
            <a:spLocks noGrp="1"/>
          </p:cNvSpPr>
          <p:nvPr>
            <p:ph type="dt" sz="quarter" idx="1"/>
          </p:nvPr>
        </p:nvSpPr>
        <p:spPr>
          <a:xfrm>
            <a:off x="3884613" y="1"/>
            <a:ext cx="2971800" cy="499012"/>
          </a:xfrm>
          <a:prstGeom prst="rect">
            <a:avLst/>
          </a:prstGeom>
        </p:spPr>
        <p:txBody>
          <a:bodyPr vert="horz" lIns="92473" tIns="46237" rIns="92473" bIns="46237" rtlCol="0"/>
          <a:lstStyle>
            <a:lvl1pPr algn="r">
              <a:defRPr sz="1200"/>
            </a:lvl1pPr>
          </a:lstStyle>
          <a:p>
            <a:fld id="{A1478AC5-A418-476B-A341-D891CE5F9008}" type="datetimeFigureOut">
              <a:rPr lang="lv-LV" smtClean="0"/>
              <a:t>15.01.2023</a:t>
            </a:fld>
            <a:endParaRPr lang="lv-LV"/>
          </a:p>
        </p:txBody>
      </p:sp>
      <p:sp>
        <p:nvSpPr>
          <p:cNvPr id="4" name="Kājenes vietturis 3"/>
          <p:cNvSpPr>
            <a:spLocks noGrp="1"/>
          </p:cNvSpPr>
          <p:nvPr>
            <p:ph type="ftr" sz="quarter" idx="2"/>
          </p:nvPr>
        </p:nvSpPr>
        <p:spPr>
          <a:xfrm>
            <a:off x="0" y="9446680"/>
            <a:ext cx="2971800" cy="499011"/>
          </a:xfrm>
          <a:prstGeom prst="rect">
            <a:avLst/>
          </a:prstGeom>
        </p:spPr>
        <p:txBody>
          <a:bodyPr vert="horz" lIns="92473" tIns="46237" rIns="92473" bIns="46237" rtlCol="0" anchor="b"/>
          <a:lstStyle>
            <a:lvl1pPr algn="l">
              <a:defRPr sz="1200"/>
            </a:lvl1pPr>
          </a:lstStyle>
          <a:p>
            <a:endParaRPr lang="lv-LV"/>
          </a:p>
        </p:txBody>
      </p:sp>
      <p:sp>
        <p:nvSpPr>
          <p:cNvPr id="5" name="Slaida numura vietturis 4"/>
          <p:cNvSpPr>
            <a:spLocks noGrp="1"/>
          </p:cNvSpPr>
          <p:nvPr>
            <p:ph type="sldNum" sz="quarter" idx="3"/>
          </p:nvPr>
        </p:nvSpPr>
        <p:spPr>
          <a:xfrm>
            <a:off x="3884613" y="9446680"/>
            <a:ext cx="2971800" cy="499011"/>
          </a:xfrm>
          <a:prstGeom prst="rect">
            <a:avLst/>
          </a:prstGeom>
        </p:spPr>
        <p:txBody>
          <a:bodyPr vert="horz" lIns="92473" tIns="46237" rIns="92473" bIns="46237" rtlCol="0" anchor="b"/>
          <a:lstStyle>
            <a:lvl1pPr algn="r">
              <a:defRPr sz="1200"/>
            </a:lvl1pPr>
          </a:lstStyle>
          <a:p>
            <a:fld id="{A73FFA6F-CED9-4626-A2A3-93118959FE02}" type="slidenum">
              <a:rPr lang="lv-LV" smtClean="0"/>
              <a:t>‹#›</a:t>
            </a:fld>
            <a:endParaRPr lang="lv-LV"/>
          </a:p>
        </p:txBody>
      </p:sp>
    </p:spTree>
    <p:extLst>
      <p:ext uri="{BB962C8B-B14F-4D97-AF65-F5344CB8AC3E}">
        <p14:creationId xmlns:p14="http://schemas.microsoft.com/office/powerpoint/2010/main" val="35989649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1"/>
            <a:ext cx="2971800" cy="499012"/>
          </a:xfrm>
          <a:prstGeom prst="rect">
            <a:avLst/>
          </a:prstGeom>
        </p:spPr>
        <p:txBody>
          <a:bodyPr vert="horz" lIns="92473" tIns="46237" rIns="92473" bIns="46237" rtlCol="0"/>
          <a:lstStyle>
            <a:lvl1pPr algn="l">
              <a:defRPr sz="1200"/>
            </a:lvl1pPr>
          </a:lstStyle>
          <a:p>
            <a:endParaRPr lang="lv-LV"/>
          </a:p>
        </p:txBody>
      </p:sp>
      <p:sp>
        <p:nvSpPr>
          <p:cNvPr id="3" name="Datuma vietturis 2"/>
          <p:cNvSpPr>
            <a:spLocks noGrp="1"/>
          </p:cNvSpPr>
          <p:nvPr>
            <p:ph type="dt" idx="1"/>
          </p:nvPr>
        </p:nvSpPr>
        <p:spPr>
          <a:xfrm>
            <a:off x="3884613" y="1"/>
            <a:ext cx="2971800" cy="499012"/>
          </a:xfrm>
          <a:prstGeom prst="rect">
            <a:avLst/>
          </a:prstGeom>
        </p:spPr>
        <p:txBody>
          <a:bodyPr vert="horz" lIns="92473" tIns="46237" rIns="92473" bIns="46237" rtlCol="0"/>
          <a:lstStyle>
            <a:lvl1pPr algn="r">
              <a:defRPr sz="1200"/>
            </a:lvl1pPr>
          </a:lstStyle>
          <a:p>
            <a:fld id="{C8643BB5-F36A-4DA5-B83C-19D600E045F2}" type="datetimeFigureOut">
              <a:rPr lang="lv-LV" smtClean="0"/>
              <a:t>15.01.2023</a:t>
            </a:fld>
            <a:endParaRPr lang="lv-LV"/>
          </a:p>
        </p:txBody>
      </p:sp>
      <p:sp>
        <p:nvSpPr>
          <p:cNvPr id="4" name="Slaida attēla vietturis 3"/>
          <p:cNvSpPr>
            <a:spLocks noGrp="1" noRot="1" noChangeAspect="1"/>
          </p:cNvSpPr>
          <p:nvPr>
            <p:ph type="sldImg" idx="2"/>
          </p:nvPr>
        </p:nvSpPr>
        <p:spPr>
          <a:xfrm>
            <a:off x="1192213" y="1244600"/>
            <a:ext cx="4473575" cy="3354388"/>
          </a:xfrm>
          <a:prstGeom prst="rect">
            <a:avLst/>
          </a:prstGeom>
          <a:noFill/>
          <a:ln w="12700">
            <a:solidFill>
              <a:prstClr val="black"/>
            </a:solidFill>
          </a:ln>
        </p:spPr>
        <p:txBody>
          <a:bodyPr vert="horz" lIns="92473" tIns="46237" rIns="92473" bIns="46237" rtlCol="0" anchor="ctr"/>
          <a:lstStyle/>
          <a:p>
            <a:endParaRPr lang="lv-LV"/>
          </a:p>
        </p:txBody>
      </p:sp>
      <p:sp>
        <p:nvSpPr>
          <p:cNvPr id="5" name="Piezīmju vietturis 4"/>
          <p:cNvSpPr>
            <a:spLocks noGrp="1"/>
          </p:cNvSpPr>
          <p:nvPr>
            <p:ph type="body" sz="quarter" idx="3"/>
          </p:nvPr>
        </p:nvSpPr>
        <p:spPr>
          <a:xfrm>
            <a:off x="685801" y="4786364"/>
            <a:ext cx="5486400" cy="3916115"/>
          </a:xfrm>
          <a:prstGeom prst="rect">
            <a:avLst/>
          </a:prstGeom>
        </p:spPr>
        <p:txBody>
          <a:bodyPr vert="horz" lIns="92473" tIns="46237" rIns="92473" bIns="46237" rtlCol="0"/>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6" name="Kājenes vietturis 5"/>
          <p:cNvSpPr>
            <a:spLocks noGrp="1"/>
          </p:cNvSpPr>
          <p:nvPr>
            <p:ph type="ftr" sz="quarter" idx="4"/>
          </p:nvPr>
        </p:nvSpPr>
        <p:spPr>
          <a:xfrm>
            <a:off x="0" y="9446680"/>
            <a:ext cx="2971800" cy="499011"/>
          </a:xfrm>
          <a:prstGeom prst="rect">
            <a:avLst/>
          </a:prstGeom>
        </p:spPr>
        <p:txBody>
          <a:bodyPr vert="horz" lIns="92473" tIns="46237" rIns="92473" bIns="46237" rtlCol="0" anchor="b"/>
          <a:lstStyle>
            <a:lvl1pPr algn="l">
              <a:defRPr sz="1200"/>
            </a:lvl1pPr>
          </a:lstStyle>
          <a:p>
            <a:endParaRPr lang="lv-LV"/>
          </a:p>
        </p:txBody>
      </p:sp>
      <p:sp>
        <p:nvSpPr>
          <p:cNvPr id="7" name="Slaida numura vietturis 6"/>
          <p:cNvSpPr>
            <a:spLocks noGrp="1"/>
          </p:cNvSpPr>
          <p:nvPr>
            <p:ph type="sldNum" sz="quarter" idx="5"/>
          </p:nvPr>
        </p:nvSpPr>
        <p:spPr>
          <a:xfrm>
            <a:off x="3884613" y="9446680"/>
            <a:ext cx="2971800" cy="499011"/>
          </a:xfrm>
          <a:prstGeom prst="rect">
            <a:avLst/>
          </a:prstGeom>
        </p:spPr>
        <p:txBody>
          <a:bodyPr vert="horz" lIns="92473" tIns="46237" rIns="92473" bIns="46237" rtlCol="0" anchor="b"/>
          <a:lstStyle>
            <a:lvl1pPr algn="r">
              <a:defRPr sz="1200"/>
            </a:lvl1pPr>
          </a:lstStyle>
          <a:p>
            <a:fld id="{6AC36D19-67A8-4819-98FC-49D38AEF10FD}" type="slidenum">
              <a:rPr lang="lv-LV" smtClean="0"/>
              <a:t>‹#›</a:t>
            </a:fld>
            <a:endParaRPr lang="lv-LV"/>
          </a:p>
        </p:txBody>
      </p:sp>
    </p:spTree>
    <p:extLst>
      <p:ext uri="{BB962C8B-B14F-4D97-AF65-F5344CB8AC3E}">
        <p14:creationId xmlns:p14="http://schemas.microsoft.com/office/powerpoint/2010/main" val="38900224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6AC36D19-67A8-4819-98FC-49D38AEF10FD}" type="slidenum">
              <a:rPr lang="lv-LV" smtClean="0"/>
              <a:t>1</a:t>
            </a:fld>
            <a:endParaRPr lang="lv-LV"/>
          </a:p>
        </p:txBody>
      </p:sp>
    </p:spTree>
    <p:extLst>
      <p:ext uri="{BB962C8B-B14F-4D97-AF65-F5344CB8AC3E}">
        <p14:creationId xmlns:p14="http://schemas.microsoft.com/office/powerpoint/2010/main" val="19222959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dirty="0" smtClean="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10</a:t>
            </a:fld>
            <a:endParaRPr lang="lv-LV">
              <a:cs typeface="Arial" charset="0"/>
            </a:endParaRPr>
          </a:p>
        </p:txBody>
      </p:sp>
    </p:spTree>
    <p:extLst>
      <p:ext uri="{BB962C8B-B14F-4D97-AF65-F5344CB8AC3E}">
        <p14:creationId xmlns:p14="http://schemas.microsoft.com/office/powerpoint/2010/main" val="17006891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dirty="0" smtClean="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11</a:t>
            </a:fld>
            <a:endParaRPr lang="lv-LV">
              <a:cs typeface="Arial" charset="0"/>
            </a:endParaRPr>
          </a:p>
        </p:txBody>
      </p:sp>
    </p:spTree>
    <p:extLst>
      <p:ext uri="{BB962C8B-B14F-4D97-AF65-F5344CB8AC3E}">
        <p14:creationId xmlns:p14="http://schemas.microsoft.com/office/powerpoint/2010/main" val="38009990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dirty="0" smtClean="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12</a:t>
            </a:fld>
            <a:endParaRPr lang="lv-LV">
              <a:cs typeface="Arial" charset="0"/>
            </a:endParaRPr>
          </a:p>
        </p:txBody>
      </p:sp>
    </p:spTree>
    <p:extLst>
      <p:ext uri="{BB962C8B-B14F-4D97-AF65-F5344CB8AC3E}">
        <p14:creationId xmlns:p14="http://schemas.microsoft.com/office/powerpoint/2010/main" val="38990697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dirty="0" smtClean="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13</a:t>
            </a:fld>
            <a:endParaRPr lang="lv-LV">
              <a:cs typeface="Arial" charset="0"/>
            </a:endParaRPr>
          </a:p>
        </p:txBody>
      </p:sp>
    </p:spTree>
    <p:extLst>
      <p:ext uri="{BB962C8B-B14F-4D97-AF65-F5344CB8AC3E}">
        <p14:creationId xmlns:p14="http://schemas.microsoft.com/office/powerpoint/2010/main" val="40555290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dirty="0" smtClean="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14</a:t>
            </a:fld>
            <a:endParaRPr lang="lv-LV">
              <a:cs typeface="Arial" charset="0"/>
            </a:endParaRPr>
          </a:p>
        </p:txBody>
      </p:sp>
    </p:spTree>
    <p:extLst>
      <p:ext uri="{BB962C8B-B14F-4D97-AF65-F5344CB8AC3E}">
        <p14:creationId xmlns:p14="http://schemas.microsoft.com/office/powerpoint/2010/main" val="9965322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dirty="0" smtClean="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15</a:t>
            </a:fld>
            <a:endParaRPr lang="lv-LV">
              <a:cs typeface="Arial" charset="0"/>
            </a:endParaRPr>
          </a:p>
        </p:txBody>
      </p:sp>
    </p:spTree>
    <p:extLst>
      <p:ext uri="{BB962C8B-B14F-4D97-AF65-F5344CB8AC3E}">
        <p14:creationId xmlns:p14="http://schemas.microsoft.com/office/powerpoint/2010/main" val="39012207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lv-LV" dirty="0" smtClean="0"/>
              <a:t>Pacientu uzņemšana ar operatīvo medicīnisko transportu nenotiek, tiek saglabāta palīdzības sniegšana pacientiem, kas paši ierodas Neatliekamās palīdzības un uzņemšanas nodaļā. Piektdien un sestdien sadarbībā ar NMPD tiek veikta pacientu pārvešana uz citām slimnīcām. </a:t>
            </a:r>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16</a:t>
            </a:fld>
            <a:endParaRPr lang="lv-LV">
              <a:cs typeface="Arial" charset="0"/>
            </a:endParaRPr>
          </a:p>
        </p:txBody>
      </p:sp>
    </p:spTree>
    <p:extLst>
      <p:ext uri="{BB962C8B-B14F-4D97-AF65-F5344CB8AC3E}">
        <p14:creationId xmlns:p14="http://schemas.microsoft.com/office/powerpoint/2010/main" val="37468383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lv-LV" sz="800" dirty="0" smtClean="0"/>
              <a:t>13.janvārī veikta saziņa ar Zviedrijas Civilās aizsardzības aģentūru (MSB), lai noskaidrotu par plūdu ierobežošanas (</a:t>
            </a:r>
            <a:r>
              <a:rPr lang="lv-LV" sz="800" dirty="0" err="1" smtClean="0"/>
              <a:t>Flood</a:t>
            </a:r>
            <a:r>
              <a:rPr lang="lv-LV" sz="800" dirty="0" smtClean="0"/>
              <a:t> </a:t>
            </a:r>
            <a:r>
              <a:rPr lang="lv-LV" sz="800" dirty="0" err="1" smtClean="0"/>
              <a:t>Containment</a:t>
            </a:r>
            <a:r>
              <a:rPr lang="lv-LV" sz="800" dirty="0" smtClean="0"/>
              <a:t>) moduļa pieejamību. Tika saņemta informācija, ka šobrīd modulis vairs nav reģistrēts CECIS sistēmā un kā modulis nepastāv. Taču Zviedrijai ir palicis tehniskais aprīkojums. Tā kā šobrīd arī Zviedrijā ir plūdu skartas teritorijas, tad daļa aprīkojuma tiek jau izmantota tur. Jebkurā gadījumā, ja no LV puses būtu Starptautiskās palīdzības pieprasījums Eiropas Civilās aizsardzības mehānisma ietvaros, tad Zviedrijas puse lems par daļēju aprīkojuma piegādi Latvijai.</a:t>
            </a:r>
          </a:p>
          <a:p>
            <a:pPr>
              <a:spcBef>
                <a:spcPct val="0"/>
              </a:spcBef>
            </a:pPr>
            <a:r>
              <a:rPr lang="lv-LV" dirty="0" smtClean="0"/>
              <a:t>Savukārt Francija CECIS sistēmā ir reģistrējusi šāda veida moduli Eiropas civilās aizsardzības spēju sarakstā.</a:t>
            </a:r>
          </a:p>
          <a:p>
            <a:pPr>
              <a:spcBef>
                <a:spcPct val="0"/>
              </a:spcBef>
            </a:pPr>
            <a:r>
              <a:rPr lang="lv-LV" dirty="0" smtClean="0"/>
              <a:t>Pēc saziņas ar Igaunijas un Lietuvas ugunsdzēsības dienestiem saņemta informācija, ka Augstas veiktspējas sūknēšanas moduļa </a:t>
            </a:r>
            <a:r>
              <a:rPr lang="lv-LV" dirty="0" err="1" smtClean="0"/>
              <a:t>BaltFloodCombat</a:t>
            </a:r>
            <a:r>
              <a:rPr lang="lv-LV" dirty="0" smtClean="0"/>
              <a:t> resursi ir pieejami Latvijai jebkurā brīdī. Igaunijas sūkņa kapacitāte 225 litri/sek., Lietuvas – 160 litri/sek.</a:t>
            </a:r>
          </a:p>
          <a:p>
            <a:pPr>
              <a:spcBef>
                <a:spcPct val="0"/>
              </a:spcBef>
            </a:pPr>
            <a:endParaRPr lang="lv-LV" dirty="0" smtClean="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17</a:t>
            </a:fld>
            <a:endParaRPr lang="lv-LV">
              <a:cs typeface="Arial" charset="0"/>
            </a:endParaRPr>
          </a:p>
        </p:txBody>
      </p:sp>
    </p:spTree>
    <p:extLst>
      <p:ext uri="{BB962C8B-B14F-4D97-AF65-F5344CB8AC3E}">
        <p14:creationId xmlns:p14="http://schemas.microsoft.com/office/powerpoint/2010/main" val="11784285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10"/>
          </p:nvPr>
        </p:nvSpPr>
        <p:spPr/>
        <p:txBody>
          <a:bodyPr/>
          <a:lstStyle/>
          <a:p>
            <a:fld id="{6AC36D19-67A8-4819-98FC-49D38AEF10FD}" type="slidenum">
              <a:rPr lang="lv-LV" smtClean="0">
                <a:solidFill>
                  <a:prstClr val="black"/>
                </a:solidFill>
              </a:rPr>
              <a:pPr/>
              <a:t>18</a:t>
            </a:fld>
            <a:endParaRPr lang="lv-LV">
              <a:solidFill>
                <a:prstClr val="black"/>
              </a:solidFill>
            </a:endParaRPr>
          </a:p>
        </p:txBody>
      </p:sp>
    </p:spTree>
    <p:extLst>
      <p:ext uri="{BB962C8B-B14F-4D97-AF65-F5344CB8AC3E}">
        <p14:creationId xmlns:p14="http://schemas.microsoft.com/office/powerpoint/2010/main" val="3024771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smtClean="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2</a:t>
            </a:fld>
            <a:endParaRPr lang="lv-LV">
              <a:cs typeface="Arial" charset="0"/>
            </a:endParaRPr>
          </a:p>
        </p:txBody>
      </p:sp>
    </p:spTree>
    <p:extLst>
      <p:ext uri="{BB962C8B-B14F-4D97-AF65-F5344CB8AC3E}">
        <p14:creationId xmlns:p14="http://schemas.microsoft.com/office/powerpoint/2010/main" val="38786068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dirty="0" smtClean="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3</a:t>
            </a:fld>
            <a:endParaRPr lang="lv-LV">
              <a:cs typeface="Arial" charset="0"/>
            </a:endParaRPr>
          </a:p>
        </p:txBody>
      </p:sp>
    </p:spTree>
    <p:extLst>
      <p:ext uri="{BB962C8B-B14F-4D97-AF65-F5344CB8AC3E}">
        <p14:creationId xmlns:p14="http://schemas.microsoft.com/office/powerpoint/2010/main" val="5701084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dirty="0" smtClean="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4</a:t>
            </a:fld>
            <a:endParaRPr lang="lv-LV">
              <a:cs typeface="Arial" charset="0"/>
            </a:endParaRPr>
          </a:p>
        </p:txBody>
      </p:sp>
    </p:spTree>
    <p:extLst>
      <p:ext uri="{BB962C8B-B14F-4D97-AF65-F5344CB8AC3E}">
        <p14:creationId xmlns:p14="http://schemas.microsoft.com/office/powerpoint/2010/main" val="17741488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dirty="0" smtClean="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5</a:t>
            </a:fld>
            <a:endParaRPr lang="lv-LV">
              <a:cs typeface="Arial" charset="0"/>
            </a:endParaRPr>
          </a:p>
        </p:txBody>
      </p:sp>
    </p:spTree>
    <p:extLst>
      <p:ext uri="{BB962C8B-B14F-4D97-AF65-F5344CB8AC3E}">
        <p14:creationId xmlns:p14="http://schemas.microsoft.com/office/powerpoint/2010/main" val="38545880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dirty="0" smtClean="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6</a:t>
            </a:fld>
            <a:endParaRPr lang="lv-LV">
              <a:cs typeface="Arial" charset="0"/>
            </a:endParaRPr>
          </a:p>
        </p:txBody>
      </p:sp>
    </p:spTree>
    <p:extLst>
      <p:ext uri="{BB962C8B-B14F-4D97-AF65-F5344CB8AC3E}">
        <p14:creationId xmlns:p14="http://schemas.microsoft.com/office/powerpoint/2010/main" val="31553064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dirty="0" smtClean="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7</a:t>
            </a:fld>
            <a:endParaRPr lang="lv-LV">
              <a:cs typeface="Arial" charset="0"/>
            </a:endParaRPr>
          </a:p>
        </p:txBody>
      </p:sp>
    </p:spTree>
    <p:extLst>
      <p:ext uri="{BB962C8B-B14F-4D97-AF65-F5344CB8AC3E}">
        <p14:creationId xmlns:p14="http://schemas.microsoft.com/office/powerpoint/2010/main" val="2186191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dirty="0" smtClean="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8</a:t>
            </a:fld>
            <a:endParaRPr lang="lv-LV">
              <a:cs typeface="Arial" charset="0"/>
            </a:endParaRPr>
          </a:p>
        </p:txBody>
      </p:sp>
    </p:spTree>
    <p:extLst>
      <p:ext uri="{BB962C8B-B14F-4D97-AF65-F5344CB8AC3E}">
        <p14:creationId xmlns:p14="http://schemas.microsoft.com/office/powerpoint/2010/main" val="11796899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aida attēla vietturis 1"/>
          <p:cNvSpPr>
            <a:spLocks noGrp="1" noRot="1" noChangeAspect="1"/>
          </p:cNvSpPr>
          <p:nvPr>
            <p:ph type="sldImg"/>
          </p:nvPr>
        </p:nvSpPr>
        <p:spPr bwMode="auto">
          <a:noFill/>
          <a:ln>
            <a:solidFill>
              <a:srgbClr val="000000"/>
            </a:solidFill>
            <a:miter lim="800000"/>
            <a:headEnd/>
            <a:tailEnd/>
          </a:ln>
        </p:spPr>
      </p:sp>
      <p:sp>
        <p:nvSpPr>
          <p:cNvPr id="20482" name="Piezīmju vietturis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lv-LV" dirty="0" smtClean="0"/>
          </a:p>
        </p:txBody>
      </p:sp>
      <p:sp>
        <p:nvSpPr>
          <p:cNvPr id="20483" name="Slaida numura vietturis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240067-DEA2-42A8-9839-B46E5BE72A17}" type="slidenum">
              <a:rPr lang="lv-LV">
                <a:cs typeface="Arial" charset="0"/>
              </a:rPr>
              <a:pPr fontAlgn="base">
                <a:spcBef>
                  <a:spcPct val="0"/>
                </a:spcBef>
                <a:spcAft>
                  <a:spcPct val="0"/>
                </a:spcAft>
              </a:pPr>
              <a:t>9</a:t>
            </a:fld>
            <a:endParaRPr lang="lv-LV">
              <a:cs typeface="Arial" charset="0"/>
            </a:endParaRPr>
          </a:p>
        </p:txBody>
      </p:sp>
    </p:spTree>
    <p:extLst>
      <p:ext uri="{BB962C8B-B14F-4D97-AF65-F5344CB8AC3E}">
        <p14:creationId xmlns:p14="http://schemas.microsoft.com/office/powerpoint/2010/main" val="10601420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Virsraksts 1"/>
          <p:cNvSpPr>
            <a:spLocks noGrp="1"/>
          </p:cNvSpPr>
          <p:nvPr>
            <p:ph type="ctrTitle"/>
          </p:nvPr>
        </p:nvSpPr>
        <p:spPr>
          <a:xfrm>
            <a:off x="1143000" y="2658268"/>
            <a:ext cx="6858000" cy="1196975"/>
          </a:xfrm>
        </p:spPr>
        <p:txBody>
          <a:bodyPr anchor="b"/>
          <a:lstStyle>
            <a:lvl1pPr algn="ctr">
              <a:defRPr sz="4500"/>
            </a:lvl1pPr>
          </a:lstStyle>
          <a:p>
            <a:r>
              <a:rPr lang="lv-LV" dirty="0" smtClean="0"/>
              <a:t>Rediģēt šablona virsraksta stilu</a:t>
            </a:r>
            <a:endParaRPr lang="lv-LV" dirty="0"/>
          </a:p>
        </p:txBody>
      </p:sp>
      <p:sp>
        <p:nvSpPr>
          <p:cNvPr id="3" name="Apakšvirsraksts 2"/>
          <p:cNvSpPr>
            <a:spLocks noGrp="1"/>
          </p:cNvSpPr>
          <p:nvPr>
            <p:ph type="subTitle" idx="1"/>
          </p:nvPr>
        </p:nvSpPr>
        <p:spPr>
          <a:xfrm>
            <a:off x="1143000" y="4546600"/>
            <a:ext cx="6858000" cy="711200"/>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lv-LV" dirty="0" smtClean="0"/>
              <a:t>Rediģēt šablona apakšvirsraksta stilu</a:t>
            </a:r>
            <a:endParaRPr lang="lv-LV" dirty="0"/>
          </a:p>
        </p:txBody>
      </p:sp>
      <p:sp>
        <p:nvSpPr>
          <p:cNvPr id="4" name="Datuma vietturis 3"/>
          <p:cNvSpPr>
            <a:spLocks noGrp="1"/>
          </p:cNvSpPr>
          <p:nvPr>
            <p:ph type="dt" sz="half" idx="10"/>
          </p:nvPr>
        </p:nvSpPr>
        <p:spPr/>
        <p:txBody>
          <a:bodyPr/>
          <a:lstStyle/>
          <a:p>
            <a:fld id="{22252759-A44C-4D43-BFB6-A542D0A79D75}" type="datetime1">
              <a:rPr lang="lv-LV" smtClean="0"/>
              <a:t>15.01.2023</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BCC48DF7-357A-40ED-9F9B-54EBD4C47DB1}" type="slidenum">
              <a:rPr lang="lv-LV" smtClean="0"/>
              <a:t>‹#›</a:t>
            </a:fld>
            <a:endParaRPr lang="lv-LV"/>
          </a:p>
        </p:txBody>
      </p:sp>
      <p:pic>
        <p:nvPicPr>
          <p:cNvPr id="7"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40513"/>
            <a:ext cx="9144000"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1"/>
          <p:cNvSpPr txBox="1">
            <a:spLocks/>
          </p:cNvSpPr>
          <p:nvPr userDrawn="1"/>
        </p:nvSpPr>
        <p:spPr>
          <a:xfrm>
            <a:off x="3917950" y="0"/>
            <a:ext cx="1368425" cy="576263"/>
          </a:xfrm>
          <a:prstGeom prst="rect">
            <a:avLst/>
          </a:prstGeom>
          <a:solidFill>
            <a:srgbClr val="1F2A44"/>
          </a:solidFill>
        </p:spPr>
        <p:txBody>
          <a:bodyPr anchor="b">
            <a:normAutofit/>
          </a:bodyPr>
          <a:lstStyle/>
          <a:p>
            <a:pPr eaLnBrk="1" fontAlgn="auto" hangingPunct="1">
              <a:spcAft>
                <a:spcPts val="0"/>
              </a:spcAft>
              <a:defRPr/>
            </a:pPr>
            <a:endParaRPr lang="en-US" sz="2000" b="1" dirty="0">
              <a:solidFill>
                <a:srgbClr val="1F2A44"/>
              </a:solidFill>
              <a:latin typeface="+mj-lt"/>
              <a:ea typeface="+mj-ea"/>
              <a:cs typeface="+mj-cs"/>
            </a:endParaRPr>
          </a:p>
        </p:txBody>
      </p:sp>
      <p:pic>
        <p:nvPicPr>
          <p:cNvPr id="9" name="Attēls 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71750" y="836613"/>
            <a:ext cx="4025900" cy="1476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998565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Vertikāls teksta vietturis 2"/>
          <p:cNvSpPr>
            <a:spLocks noGrp="1"/>
          </p:cNvSpPr>
          <p:nvPr>
            <p:ph type="body" orient="vert" idx="1"/>
          </p:nvPr>
        </p:nvSpPr>
        <p:spPr/>
        <p:txBody>
          <a:bodyPr vert="eaVe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10"/>
          </p:nvPr>
        </p:nvSpPr>
        <p:spPr/>
        <p:txBody>
          <a:bodyPr/>
          <a:lstStyle/>
          <a:p>
            <a:fld id="{AA10CC6A-7590-4F38-87FB-FAF884939CC4}" type="datetime1">
              <a:rPr lang="lv-LV" smtClean="0"/>
              <a:t>15.01.2023</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10789157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kāls virsraksts 1"/>
          <p:cNvSpPr>
            <a:spLocks noGrp="1"/>
          </p:cNvSpPr>
          <p:nvPr>
            <p:ph type="title" orient="vert"/>
          </p:nvPr>
        </p:nvSpPr>
        <p:spPr>
          <a:xfrm>
            <a:off x="6543675" y="365125"/>
            <a:ext cx="1971675" cy="5811838"/>
          </a:xfrm>
        </p:spPr>
        <p:txBody>
          <a:bodyPr vert="eaVert"/>
          <a:lstStyle/>
          <a:p>
            <a:r>
              <a:rPr lang="lv-LV" smtClean="0"/>
              <a:t>Rediģēt šablona virsraksta stilu</a:t>
            </a:r>
            <a:endParaRPr lang="lv-LV"/>
          </a:p>
        </p:txBody>
      </p:sp>
      <p:sp>
        <p:nvSpPr>
          <p:cNvPr id="3" name="Vertikāls teksta vietturis 2"/>
          <p:cNvSpPr>
            <a:spLocks noGrp="1"/>
          </p:cNvSpPr>
          <p:nvPr>
            <p:ph type="body" orient="vert" idx="1"/>
          </p:nvPr>
        </p:nvSpPr>
        <p:spPr>
          <a:xfrm>
            <a:off x="628650" y="365125"/>
            <a:ext cx="5800725" cy="5811838"/>
          </a:xfrm>
        </p:spPr>
        <p:txBody>
          <a:bodyPr vert="eaVert"/>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10"/>
          </p:nvPr>
        </p:nvSpPr>
        <p:spPr/>
        <p:txBody>
          <a:bodyPr/>
          <a:lstStyle/>
          <a:p>
            <a:fld id="{9DACCA81-55FD-40B1-84F0-A01183CD265D}" type="datetime1">
              <a:rPr lang="lv-LV" smtClean="0"/>
              <a:t>15.01.2023</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172179874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Virsraksts 1"/>
          <p:cNvSpPr>
            <a:spLocks noGrp="1"/>
          </p:cNvSpPr>
          <p:nvPr>
            <p:ph type="title"/>
          </p:nvPr>
        </p:nvSpPr>
        <p:spPr>
          <a:xfrm>
            <a:off x="628650" y="1076326"/>
            <a:ext cx="7886700" cy="614363"/>
          </a:xfrm>
        </p:spPr>
        <p:txBody>
          <a:bodyPr/>
          <a:lstStyle/>
          <a:p>
            <a:r>
              <a:rPr lang="lv-LV" smtClean="0"/>
              <a:t>Rediģēt šablona virsraksta stilu</a:t>
            </a:r>
            <a:endParaRPr lang="lv-LV"/>
          </a:p>
        </p:txBody>
      </p:sp>
      <p:sp>
        <p:nvSpPr>
          <p:cNvPr id="3" name="Satura vietturis 2"/>
          <p:cNvSpPr>
            <a:spLocks noGrp="1"/>
          </p:cNvSpPr>
          <p:nvPr>
            <p:ph idx="1"/>
          </p:nvPr>
        </p:nvSpPr>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10"/>
          </p:nvPr>
        </p:nvSpPr>
        <p:spPr/>
        <p:txBody>
          <a:bodyPr/>
          <a:lstStyle/>
          <a:p>
            <a:fld id="{20C7CDFD-5041-4D66-BE6F-F789402FE733}" type="datetime1">
              <a:rPr lang="lv-LV" smtClean="0"/>
              <a:t>15.01.2023</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BCC48DF7-357A-40ED-9F9B-54EBD4C47DB1}" type="slidenum">
              <a:rPr lang="lv-LV" smtClean="0"/>
              <a:t>‹#›</a:t>
            </a:fld>
            <a:endParaRPr lang="lv-LV"/>
          </a:p>
        </p:txBody>
      </p:sp>
      <p:pic>
        <p:nvPicPr>
          <p:cNvPr id="7" name="Satura vietturis 2"/>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7927975" y="428625"/>
            <a:ext cx="715963" cy="468313"/>
          </a:xfrm>
          <a:prstGeom prst="rect">
            <a:avLst/>
          </a:prstGeom>
        </p:spPr>
      </p:pic>
      <p:pic>
        <p:nvPicPr>
          <p:cNvPr id="8" name="Attēls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5725" y="1588"/>
            <a:ext cx="1893888"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1807952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Virsraksts 1"/>
          <p:cNvSpPr>
            <a:spLocks noGrp="1"/>
          </p:cNvSpPr>
          <p:nvPr>
            <p:ph type="title"/>
          </p:nvPr>
        </p:nvSpPr>
        <p:spPr>
          <a:xfrm>
            <a:off x="623888" y="1709739"/>
            <a:ext cx="7886700" cy="2852737"/>
          </a:xfrm>
        </p:spPr>
        <p:txBody>
          <a:bodyPr anchor="b"/>
          <a:lstStyle>
            <a:lvl1pPr>
              <a:defRPr sz="4500"/>
            </a:lvl1pPr>
          </a:lstStyle>
          <a:p>
            <a:r>
              <a:rPr lang="lv-LV" smtClean="0"/>
              <a:t>Rediģēt šablona virsraksta stilu</a:t>
            </a:r>
            <a:endParaRPr lang="lv-LV"/>
          </a:p>
        </p:txBody>
      </p:sp>
      <p:sp>
        <p:nvSpPr>
          <p:cNvPr id="3" name="Teksta vietturis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lv-LV" smtClean="0"/>
              <a:t>Rediģēt šablona teksta stilus</a:t>
            </a:r>
          </a:p>
        </p:txBody>
      </p:sp>
      <p:sp>
        <p:nvSpPr>
          <p:cNvPr id="4" name="Datuma vietturis 3"/>
          <p:cNvSpPr>
            <a:spLocks noGrp="1"/>
          </p:cNvSpPr>
          <p:nvPr>
            <p:ph type="dt" sz="half" idx="10"/>
          </p:nvPr>
        </p:nvSpPr>
        <p:spPr/>
        <p:txBody>
          <a:bodyPr/>
          <a:lstStyle/>
          <a:p>
            <a:fld id="{BF3A5BCF-E1CC-4757-92AC-E52C2FA96912}" type="datetime1">
              <a:rPr lang="lv-LV" smtClean="0"/>
              <a:t>15.01.2023</a:t>
            </a:fld>
            <a:endParaRPr lang="lv-LV"/>
          </a:p>
        </p:txBody>
      </p:sp>
      <p:sp>
        <p:nvSpPr>
          <p:cNvPr id="5" name="Kājenes vietturis 4"/>
          <p:cNvSpPr>
            <a:spLocks noGrp="1"/>
          </p:cNvSpPr>
          <p:nvPr>
            <p:ph type="ftr" sz="quarter" idx="11"/>
          </p:nvPr>
        </p:nvSpPr>
        <p:spPr/>
        <p:txBody>
          <a:bodyPr/>
          <a:lstStyle/>
          <a:p>
            <a:endParaRPr lang="lv-LV"/>
          </a:p>
        </p:txBody>
      </p:sp>
      <p:sp>
        <p:nvSpPr>
          <p:cNvPr id="6" name="Slaida numura vietturis 5"/>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206766380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i">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Satura vietturis 2"/>
          <p:cNvSpPr>
            <a:spLocks noGrp="1"/>
          </p:cNvSpPr>
          <p:nvPr>
            <p:ph sz="half" idx="1"/>
          </p:nvPr>
        </p:nvSpPr>
        <p:spPr>
          <a:xfrm>
            <a:off x="628650" y="1825625"/>
            <a:ext cx="3886200" cy="435133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Satura vietturis 3"/>
          <p:cNvSpPr>
            <a:spLocks noGrp="1"/>
          </p:cNvSpPr>
          <p:nvPr>
            <p:ph sz="half" idx="2"/>
          </p:nvPr>
        </p:nvSpPr>
        <p:spPr>
          <a:xfrm>
            <a:off x="4629150" y="1825625"/>
            <a:ext cx="3886200" cy="435133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5" name="Datuma vietturis 4"/>
          <p:cNvSpPr>
            <a:spLocks noGrp="1"/>
          </p:cNvSpPr>
          <p:nvPr>
            <p:ph type="dt" sz="half" idx="10"/>
          </p:nvPr>
        </p:nvSpPr>
        <p:spPr/>
        <p:txBody>
          <a:bodyPr/>
          <a:lstStyle/>
          <a:p>
            <a:fld id="{A52E267D-73E0-4230-842B-0CCC1ADE5F1B}" type="datetime1">
              <a:rPr lang="lv-LV" smtClean="0"/>
              <a:t>15.01.2023</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21543363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365126"/>
            <a:ext cx="7886700" cy="1325563"/>
          </a:xfrm>
        </p:spPr>
        <p:txBody>
          <a:bodyPr/>
          <a:lstStyle/>
          <a:p>
            <a:r>
              <a:rPr lang="lv-LV" smtClean="0"/>
              <a:t>Rediģēt šablona virsraksta stilu</a:t>
            </a:r>
            <a:endParaRPr lang="lv-LV"/>
          </a:p>
        </p:txBody>
      </p:sp>
      <p:sp>
        <p:nvSpPr>
          <p:cNvPr id="3" name="Teksta vietturis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smtClean="0"/>
              <a:t>Rediģēt šablona teksta stilus</a:t>
            </a:r>
          </a:p>
        </p:txBody>
      </p:sp>
      <p:sp>
        <p:nvSpPr>
          <p:cNvPr id="4" name="Satura vietturis 3"/>
          <p:cNvSpPr>
            <a:spLocks noGrp="1"/>
          </p:cNvSpPr>
          <p:nvPr>
            <p:ph sz="half" idx="2"/>
          </p:nvPr>
        </p:nvSpPr>
        <p:spPr>
          <a:xfrm>
            <a:off x="629842" y="2505075"/>
            <a:ext cx="3868340" cy="368458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5" name="Teksta vietturis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lv-LV" smtClean="0"/>
              <a:t>Rediģēt šablona teksta stilus</a:t>
            </a:r>
          </a:p>
        </p:txBody>
      </p:sp>
      <p:sp>
        <p:nvSpPr>
          <p:cNvPr id="6" name="Satura vietturis 5"/>
          <p:cNvSpPr>
            <a:spLocks noGrp="1"/>
          </p:cNvSpPr>
          <p:nvPr>
            <p:ph sz="quarter" idx="4"/>
          </p:nvPr>
        </p:nvSpPr>
        <p:spPr>
          <a:xfrm>
            <a:off x="4629150" y="2505075"/>
            <a:ext cx="3887391" cy="3684588"/>
          </a:xfrm>
        </p:spPr>
        <p:txBody>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7" name="Datuma vietturis 6"/>
          <p:cNvSpPr>
            <a:spLocks noGrp="1"/>
          </p:cNvSpPr>
          <p:nvPr>
            <p:ph type="dt" sz="half" idx="10"/>
          </p:nvPr>
        </p:nvSpPr>
        <p:spPr/>
        <p:txBody>
          <a:bodyPr/>
          <a:lstStyle/>
          <a:p>
            <a:fld id="{0E6ABB48-C52B-48EB-BBE7-920ED14D5282}" type="datetime1">
              <a:rPr lang="lv-LV" smtClean="0"/>
              <a:t>15.01.2023</a:t>
            </a:fld>
            <a:endParaRPr lang="lv-LV"/>
          </a:p>
        </p:txBody>
      </p:sp>
      <p:sp>
        <p:nvSpPr>
          <p:cNvPr id="8" name="Kājenes vietturis 7"/>
          <p:cNvSpPr>
            <a:spLocks noGrp="1"/>
          </p:cNvSpPr>
          <p:nvPr>
            <p:ph type="ftr" sz="quarter" idx="11"/>
          </p:nvPr>
        </p:nvSpPr>
        <p:spPr/>
        <p:txBody>
          <a:bodyPr/>
          <a:lstStyle/>
          <a:p>
            <a:endParaRPr lang="lv-LV"/>
          </a:p>
        </p:txBody>
      </p:sp>
      <p:sp>
        <p:nvSpPr>
          <p:cNvPr id="9" name="Slaida numura vietturis 8"/>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7423398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mtClean="0"/>
              <a:t>Rediģēt šablona virsraksta stilu</a:t>
            </a:r>
            <a:endParaRPr lang="lv-LV"/>
          </a:p>
        </p:txBody>
      </p:sp>
      <p:sp>
        <p:nvSpPr>
          <p:cNvPr id="3" name="Datuma vietturis 2"/>
          <p:cNvSpPr>
            <a:spLocks noGrp="1"/>
          </p:cNvSpPr>
          <p:nvPr>
            <p:ph type="dt" sz="half" idx="10"/>
          </p:nvPr>
        </p:nvSpPr>
        <p:spPr/>
        <p:txBody>
          <a:bodyPr/>
          <a:lstStyle/>
          <a:p>
            <a:fld id="{4835A995-FB8B-47DD-99CC-9D6443275704}" type="datetime1">
              <a:rPr lang="lv-LV" smtClean="0"/>
              <a:t>15.01.2023</a:t>
            </a:fld>
            <a:endParaRPr lang="lv-LV"/>
          </a:p>
        </p:txBody>
      </p:sp>
      <p:sp>
        <p:nvSpPr>
          <p:cNvPr id="4" name="Kājenes vietturis 3"/>
          <p:cNvSpPr>
            <a:spLocks noGrp="1"/>
          </p:cNvSpPr>
          <p:nvPr>
            <p:ph type="ftr" sz="quarter" idx="11"/>
          </p:nvPr>
        </p:nvSpPr>
        <p:spPr/>
        <p:txBody>
          <a:bodyPr/>
          <a:lstStyle/>
          <a:p>
            <a:endParaRPr lang="lv-LV"/>
          </a:p>
        </p:txBody>
      </p:sp>
      <p:sp>
        <p:nvSpPr>
          <p:cNvPr id="5" name="Slaida numura vietturis 4"/>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188825940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uma vietturis 1"/>
          <p:cNvSpPr>
            <a:spLocks noGrp="1"/>
          </p:cNvSpPr>
          <p:nvPr>
            <p:ph type="dt" sz="half" idx="10"/>
          </p:nvPr>
        </p:nvSpPr>
        <p:spPr/>
        <p:txBody>
          <a:bodyPr/>
          <a:lstStyle/>
          <a:p>
            <a:fld id="{F55B7CC2-E20E-4A28-9516-D7BE77579C77}" type="datetime1">
              <a:rPr lang="lv-LV" smtClean="0"/>
              <a:t>15.01.2023</a:t>
            </a:fld>
            <a:endParaRPr lang="lv-LV"/>
          </a:p>
        </p:txBody>
      </p:sp>
      <p:sp>
        <p:nvSpPr>
          <p:cNvPr id="3" name="Kājenes vietturis 2"/>
          <p:cNvSpPr>
            <a:spLocks noGrp="1"/>
          </p:cNvSpPr>
          <p:nvPr>
            <p:ph type="ftr" sz="quarter" idx="11"/>
          </p:nvPr>
        </p:nvSpPr>
        <p:spPr/>
        <p:txBody>
          <a:bodyPr/>
          <a:lstStyle/>
          <a:p>
            <a:endParaRPr lang="lv-LV"/>
          </a:p>
        </p:txBody>
      </p:sp>
      <p:sp>
        <p:nvSpPr>
          <p:cNvPr id="4" name="Slaida numura vietturis 3"/>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259557279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457200"/>
            <a:ext cx="2949178" cy="1600200"/>
          </a:xfrm>
        </p:spPr>
        <p:txBody>
          <a:bodyPr anchor="b"/>
          <a:lstStyle>
            <a:lvl1pPr>
              <a:defRPr sz="2400"/>
            </a:lvl1pPr>
          </a:lstStyle>
          <a:p>
            <a:r>
              <a:rPr lang="lv-LV" smtClean="0"/>
              <a:t>Rediģēt šablona virsraksta stilu</a:t>
            </a:r>
            <a:endParaRPr lang="lv-LV"/>
          </a:p>
        </p:txBody>
      </p:sp>
      <p:sp>
        <p:nvSpPr>
          <p:cNvPr id="3" name="Satura vietturis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Teksta vietturis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smtClean="0"/>
              <a:t>Rediģēt šablona teksta stilus</a:t>
            </a:r>
          </a:p>
        </p:txBody>
      </p:sp>
      <p:sp>
        <p:nvSpPr>
          <p:cNvPr id="5" name="Datuma vietturis 4"/>
          <p:cNvSpPr>
            <a:spLocks noGrp="1"/>
          </p:cNvSpPr>
          <p:nvPr>
            <p:ph type="dt" sz="half" idx="10"/>
          </p:nvPr>
        </p:nvSpPr>
        <p:spPr/>
        <p:txBody>
          <a:bodyPr/>
          <a:lstStyle/>
          <a:p>
            <a:fld id="{0EEE0A0E-E968-4E08-A8B0-D4A594A96E1A}" type="datetime1">
              <a:rPr lang="lv-LV" smtClean="0"/>
              <a:t>15.01.2023</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24526958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Virsraksts 1"/>
          <p:cNvSpPr>
            <a:spLocks noGrp="1"/>
          </p:cNvSpPr>
          <p:nvPr>
            <p:ph type="title"/>
          </p:nvPr>
        </p:nvSpPr>
        <p:spPr>
          <a:xfrm>
            <a:off x="629841" y="457200"/>
            <a:ext cx="2949178" cy="1600200"/>
          </a:xfrm>
        </p:spPr>
        <p:txBody>
          <a:bodyPr anchor="b"/>
          <a:lstStyle>
            <a:lvl1pPr>
              <a:defRPr sz="2400"/>
            </a:lvl1pPr>
          </a:lstStyle>
          <a:p>
            <a:r>
              <a:rPr lang="lv-LV" smtClean="0"/>
              <a:t>Rediģēt šablona virsraksta stilu</a:t>
            </a:r>
            <a:endParaRPr lang="lv-LV"/>
          </a:p>
        </p:txBody>
      </p:sp>
      <p:sp>
        <p:nvSpPr>
          <p:cNvPr id="3" name="Attēla vietturis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lv-LV"/>
          </a:p>
        </p:txBody>
      </p:sp>
      <p:sp>
        <p:nvSpPr>
          <p:cNvPr id="4" name="Teksta vietturis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lv-LV" smtClean="0"/>
              <a:t>Rediģēt šablona teksta stilus</a:t>
            </a:r>
          </a:p>
        </p:txBody>
      </p:sp>
      <p:sp>
        <p:nvSpPr>
          <p:cNvPr id="5" name="Datuma vietturis 4"/>
          <p:cNvSpPr>
            <a:spLocks noGrp="1"/>
          </p:cNvSpPr>
          <p:nvPr>
            <p:ph type="dt" sz="half" idx="10"/>
          </p:nvPr>
        </p:nvSpPr>
        <p:spPr/>
        <p:txBody>
          <a:bodyPr/>
          <a:lstStyle/>
          <a:p>
            <a:fld id="{5EEBADBF-6C71-466C-9896-CEA4D0BF0888}" type="datetime1">
              <a:rPr lang="lv-LV" smtClean="0"/>
              <a:t>15.01.2023</a:t>
            </a:fld>
            <a:endParaRPr lang="lv-LV"/>
          </a:p>
        </p:txBody>
      </p:sp>
      <p:sp>
        <p:nvSpPr>
          <p:cNvPr id="6" name="Kājenes vietturis 5"/>
          <p:cNvSpPr>
            <a:spLocks noGrp="1"/>
          </p:cNvSpPr>
          <p:nvPr>
            <p:ph type="ftr" sz="quarter" idx="11"/>
          </p:nvPr>
        </p:nvSpPr>
        <p:spPr/>
        <p:txBody>
          <a:bodyPr/>
          <a:lstStyle/>
          <a:p>
            <a:endParaRPr lang="lv-LV"/>
          </a:p>
        </p:txBody>
      </p:sp>
      <p:sp>
        <p:nvSpPr>
          <p:cNvPr id="7" name="Slaida numura vietturis 6"/>
          <p:cNvSpPr>
            <a:spLocks noGrp="1"/>
          </p:cNvSpPr>
          <p:nvPr>
            <p:ph type="sldNum" sz="quarter" idx="12"/>
          </p:nvPr>
        </p:nvSpPr>
        <p:spPr/>
        <p:txBody>
          <a:bodyPr/>
          <a:lstStyle/>
          <a:p>
            <a:fld id="{BCC48DF7-357A-40ED-9F9B-54EBD4C47DB1}" type="slidenum">
              <a:rPr lang="lv-LV" smtClean="0"/>
              <a:t>‹#›</a:t>
            </a:fld>
            <a:endParaRPr lang="lv-LV"/>
          </a:p>
        </p:txBody>
      </p:sp>
    </p:spTree>
    <p:extLst>
      <p:ext uri="{BB962C8B-B14F-4D97-AF65-F5344CB8AC3E}">
        <p14:creationId xmlns:p14="http://schemas.microsoft.com/office/powerpoint/2010/main" val="3569754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Virsraksta vietturis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lv-LV" smtClean="0"/>
              <a:t>Rediģēt šablona virsraksta stilu</a:t>
            </a:r>
            <a:endParaRPr lang="lv-LV"/>
          </a:p>
        </p:txBody>
      </p:sp>
      <p:sp>
        <p:nvSpPr>
          <p:cNvPr id="3" name="Teksta vietturis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lv-LV" smtClean="0"/>
              <a:t>Rediģēt šablona teksta stilus</a:t>
            </a:r>
          </a:p>
          <a:p>
            <a:pPr lvl="1"/>
            <a:r>
              <a:rPr lang="lv-LV" smtClean="0"/>
              <a:t>Otrais līmenis</a:t>
            </a:r>
          </a:p>
          <a:p>
            <a:pPr lvl="2"/>
            <a:r>
              <a:rPr lang="lv-LV" smtClean="0"/>
              <a:t>Trešais līmenis</a:t>
            </a:r>
          </a:p>
          <a:p>
            <a:pPr lvl="3"/>
            <a:r>
              <a:rPr lang="lv-LV" smtClean="0"/>
              <a:t>Ceturtais līmenis</a:t>
            </a:r>
          </a:p>
          <a:p>
            <a:pPr lvl="4"/>
            <a:r>
              <a:rPr lang="lv-LV" smtClean="0"/>
              <a:t>Piektais līmenis</a:t>
            </a:r>
            <a:endParaRPr lang="lv-LV"/>
          </a:p>
        </p:txBody>
      </p:sp>
      <p:sp>
        <p:nvSpPr>
          <p:cNvPr id="4" name="Datuma vietturis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ECC3AB0-D435-491D-96D7-C1CC2972BEBE}" type="datetime1">
              <a:rPr lang="lv-LV" smtClean="0"/>
              <a:t>15.01.2023</a:t>
            </a:fld>
            <a:endParaRPr lang="lv-LV"/>
          </a:p>
        </p:txBody>
      </p:sp>
      <p:sp>
        <p:nvSpPr>
          <p:cNvPr id="5" name="Kājenes vietturis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lv-LV"/>
          </a:p>
        </p:txBody>
      </p:sp>
      <p:sp>
        <p:nvSpPr>
          <p:cNvPr id="6" name="Slaida numura vietturis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CC48DF7-357A-40ED-9F9B-54EBD4C47DB1}" type="slidenum">
              <a:rPr lang="lv-LV" smtClean="0"/>
              <a:t>‹#›</a:t>
            </a:fld>
            <a:endParaRPr lang="lv-LV"/>
          </a:p>
        </p:txBody>
      </p:sp>
    </p:spTree>
    <p:extLst>
      <p:ext uri="{BB962C8B-B14F-4D97-AF65-F5344CB8AC3E}">
        <p14:creationId xmlns:p14="http://schemas.microsoft.com/office/powerpoint/2010/main" val="5939522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lv-LV"/>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mailto:oskars.abolins@vugd.gov.lv"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hyperlink" Target="https://emergency.copernicus.eu/mapping/list-of-components/EMSR644"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mergency.copernicus.eu/mapping/list-of-components/EMSR644"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hyperlink" Target="https://emergency.copernicus.eu/mapping/list-of-components/EMSR644"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emf"/><Relationship Id="rId7"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emf"/><Relationship Id="rId4" Type="http://schemas.openxmlformats.org/officeDocument/2006/relationships/image" Target="../media/image29.png"/><Relationship Id="rId9" Type="http://schemas.openxmlformats.org/officeDocument/2006/relationships/image" Target="../media/image34.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hyperlink" Target="mailto:oskars.abolins@vugd.gov.l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2400" y="3018897"/>
            <a:ext cx="8858250" cy="601663"/>
          </a:xfrm>
          <a:prstGeom prst="rect">
            <a:avLst/>
          </a:prstGeom>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lv-LV" sz="3200" b="1" dirty="0" smtClean="0">
                <a:latin typeface="Verdana" panose="020B0604030504040204" pitchFamily="34" charset="0"/>
                <a:ea typeface="Verdana" panose="020B0604030504040204" pitchFamily="34" charset="0"/>
                <a:cs typeface="Verdana" panose="020B0604030504040204" pitchFamily="34" charset="0"/>
              </a:rPr>
              <a:t> </a:t>
            </a:r>
            <a:endParaRPr lang="lv-LV" sz="3200" b="1" dirty="0">
              <a:latin typeface="Verdana" panose="020B0604030504040204" pitchFamily="34" charset="0"/>
              <a:ea typeface="Verdana" panose="020B0604030504040204" pitchFamily="34" charset="0"/>
              <a:cs typeface="Verdana" panose="020B0604030504040204" pitchFamily="34" charset="0"/>
            </a:endParaRPr>
          </a:p>
        </p:txBody>
      </p:sp>
      <p:sp>
        <p:nvSpPr>
          <p:cNvPr id="7" name="Subtitle 2"/>
          <p:cNvSpPr txBox="1">
            <a:spLocks/>
          </p:cNvSpPr>
          <p:nvPr/>
        </p:nvSpPr>
        <p:spPr>
          <a:xfrm>
            <a:off x="292279" y="6204050"/>
            <a:ext cx="9078847" cy="35056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1400" dirty="0" smtClean="0">
                <a:latin typeface="Verdana" panose="020B0604030504040204" pitchFamily="34" charset="0"/>
                <a:ea typeface="Verdana" panose="020B0604030504040204" pitchFamily="34" charset="0"/>
                <a:cs typeface="Verdana" panose="020B0604030504040204" pitchFamily="34" charset="0"/>
              </a:rPr>
              <a:t>2023.gada 15.janvāris, Rīga</a:t>
            </a: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2" name="Taisnstūris 1"/>
          <p:cNvSpPr/>
          <p:nvPr/>
        </p:nvSpPr>
        <p:spPr>
          <a:xfrm>
            <a:off x="1326750" y="2961534"/>
            <a:ext cx="7054409" cy="830997"/>
          </a:xfrm>
          <a:prstGeom prst="rect">
            <a:avLst/>
          </a:prstGeom>
        </p:spPr>
        <p:txBody>
          <a:bodyPr wrap="square">
            <a:spAutoFit/>
          </a:bodyPr>
          <a:lstStyle/>
          <a:p>
            <a:pPr algn="ctr"/>
            <a:r>
              <a:rPr lang="lv-LV" altLang="lv-LV" sz="2400" b="1" dirty="0" smtClean="0">
                <a:solidFill>
                  <a:srgbClr val="000000"/>
                </a:solidFill>
                <a:latin typeface="Verdana" panose="020B0604030504040204" pitchFamily="34" charset="0"/>
                <a:ea typeface="Verdana" panose="020B0604030504040204" pitchFamily="34" charset="0"/>
                <a:cs typeface="Verdana" panose="020B0604030504040204" pitchFamily="34" charset="0"/>
              </a:rPr>
              <a:t>Aktuālā situācija</a:t>
            </a:r>
          </a:p>
          <a:p>
            <a:pPr algn="ctr"/>
            <a:r>
              <a:rPr lang="lv-LV" altLang="lv-LV" sz="2400" dirty="0">
                <a:solidFill>
                  <a:srgbClr val="000000"/>
                </a:solidFill>
                <a:latin typeface="Verdana" panose="020B0604030504040204" pitchFamily="34" charset="0"/>
                <a:ea typeface="Verdana" panose="020B0604030504040204" pitchFamily="34" charset="0"/>
                <a:cs typeface="Verdana" panose="020B0604030504040204" pitchFamily="34" charset="0"/>
              </a:rPr>
              <a:t>p</a:t>
            </a:r>
            <a:r>
              <a:rPr lang="lv-LV" altLang="lv-LV" sz="2400" dirty="0" smtClean="0">
                <a:solidFill>
                  <a:srgbClr val="000000"/>
                </a:solidFill>
                <a:latin typeface="Verdana" panose="020B0604030504040204" pitchFamily="34" charset="0"/>
                <a:ea typeface="Verdana" panose="020B0604030504040204" pitchFamily="34" charset="0"/>
                <a:cs typeface="Verdana" panose="020B0604030504040204" pitchFamily="34" charset="0"/>
              </a:rPr>
              <a:t>ali (plūdi)</a:t>
            </a:r>
            <a:endParaRPr lang="lv-LV" altLang="lv-LV" sz="2400" dirty="0" smtClean="0">
              <a:solidFill>
                <a:srgbClr val="C00000"/>
              </a:solidFill>
              <a:latin typeface="Verdana" panose="020B0604030504040204" pitchFamily="34" charset="0"/>
              <a:ea typeface="Verdana" panose="020B0604030504040204" pitchFamily="34" charset="0"/>
              <a:cs typeface="Verdana" panose="020B0604030504040204" pitchFamily="34" charset="0"/>
            </a:endParaRPr>
          </a:p>
        </p:txBody>
      </p:sp>
      <p:pic>
        <p:nvPicPr>
          <p:cNvPr id="4" name="Attēls 3"/>
          <p:cNvPicPr>
            <a:picLocks noChangeAspect="1"/>
          </p:cNvPicPr>
          <p:nvPr/>
        </p:nvPicPr>
        <p:blipFill>
          <a:blip r:embed="rId3"/>
          <a:stretch>
            <a:fillRect/>
          </a:stretch>
        </p:blipFill>
        <p:spPr>
          <a:xfrm>
            <a:off x="4239066" y="4054869"/>
            <a:ext cx="1229779" cy="1225355"/>
          </a:xfrm>
          <a:prstGeom prst="rect">
            <a:avLst/>
          </a:prstGeom>
        </p:spPr>
      </p:pic>
      <p:sp>
        <p:nvSpPr>
          <p:cNvPr id="6" name="Subtitle 2"/>
          <p:cNvSpPr txBox="1">
            <a:spLocks/>
          </p:cNvSpPr>
          <p:nvPr/>
        </p:nvSpPr>
        <p:spPr>
          <a:xfrm>
            <a:off x="457822" y="5472307"/>
            <a:ext cx="8747760"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lv-LV" sz="1000" dirty="0" smtClean="0">
                <a:latin typeface="Verdana" panose="020B0604030504040204" pitchFamily="34" charset="0"/>
                <a:ea typeface="Verdana" panose="020B0604030504040204" pitchFamily="34" charset="0"/>
                <a:cs typeface="Verdana" panose="020B0604030504040204" pitchFamily="34" charset="0"/>
              </a:rPr>
              <a:t>Sagatavoja: Mārtiņš Baltmanis</a:t>
            </a:r>
          </a:p>
          <a:p>
            <a:r>
              <a:rPr lang="lv-LV" sz="1000" dirty="0" smtClean="0">
                <a:latin typeface="Verdana" panose="020B0604030504040204" pitchFamily="34" charset="0"/>
                <a:ea typeface="Verdana" panose="020B0604030504040204" pitchFamily="34" charset="0"/>
                <a:cs typeface="Verdana" panose="020B0604030504040204" pitchFamily="34" charset="0"/>
              </a:rPr>
              <a:t>Valsts ugunsdzēsības un glābšanas dienesta priekšnieka vietnieks (tālr.:67075990, e-pasts: </a:t>
            </a:r>
            <a:r>
              <a:rPr lang="lv-LV" sz="1000" dirty="0" smtClean="0">
                <a:latin typeface="Verdana" panose="020B0604030504040204" pitchFamily="34" charset="0"/>
                <a:ea typeface="Verdana" panose="020B0604030504040204" pitchFamily="34" charset="0"/>
                <a:cs typeface="Verdana" panose="020B0604030504040204" pitchFamily="34" charset="0"/>
                <a:hlinkClick r:id="rId4"/>
              </a:rPr>
              <a:t>martins.baltmanis@vugd.gov.lv</a:t>
            </a:r>
            <a:r>
              <a:rPr lang="lv-LV" sz="1000" dirty="0" smtClean="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39839358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466896" cy="885825"/>
          </a:xfrm>
        </p:spPr>
        <p:txBody>
          <a:bodyPr/>
          <a:lstStyle/>
          <a:p>
            <a:pPr algn="ctr"/>
            <a:r>
              <a:rPr lang="lv-LV" sz="2800" b="1" dirty="0" smtClean="0">
                <a:latin typeface="Verdana" pitchFamily="34" charset="0"/>
              </a:rPr>
              <a:t>Satelīta izlūkošana</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10</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8" name="Satura vietturis 2"/>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2023.gada 15.janvāris, Rīga				pali (plūdi)_KVP1501 </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pic>
        <p:nvPicPr>
          <p:cNvPr id="7" name="Attēls 6"/>
          <p:cNvPicPr>
            <a:picLocks noChangeAspect="1"/>
          </p:cNvPicPr>
          <p:nvPr/>
        </p:nvPicPr>
        <p:blipFill>
          <a:blip r:embed="rId3"/>
          <a:stretch>
            <a:fillRect/>
          </a:stretch>
        </p:blipFill>
        <p:spPr>
          <a:xfrm>
            <a:off x="473529" y="1197882"/>
            <a:ext cx="8290247" cy="4812318"/>
          </a:xfrm>
          <a:prstGeom prst="rect">
            <a:avLst/>
          </a:prstGeom>
        </p:spPr>
      </p:pic>
      <p:sp>
        <p:nvSpPr>
          <p:cNvPr id="15" name="Subtitle 2"/>
          <p:cNvSpPr txBox="1">
            <a:spLocks/>
          </p:cNvSpPr>
          <p:nvPr/>
        </p:nvSpPr>
        <p:spPr>
          <a:xfrm>
            <a:off x="177275" y="6100596"/>
            <a:ext cx="6309250"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smtClean="0">
                <a:latin typeface="Verdana" panose="020B0604030504040204" pitchFamily="34" charset="0"/>
                <a:ea typeface="Verdana" panose="020B0604030504040204" pitchFamily="34" charset="0"/>
                <a:cs typeface="Verdana" panose="020B0604030504040204" pitchFamily="34" charset="0"/>
              </a:rPr>
              <a:t>Avots</a:t>
            </a:r>
            <a:r>
              <a:rPr lang="lv-LV" sz="900" dirty="0">
                <a:latin typeface="Verdana" panose="020B0604030504040204" pitchFamily="34" charset="0"/>
                <a:ea typeface="Verdana" panose="020B0604030504040204" pitchFamily="34" charset="0"/>
                <a:cs typeface="Verdana" panose="020B0604030504040204" pitchFamily="34" charset="0"/>
              </a:rPr>
              <a:t>: </a:t>
            </a:r>
            <a:r>
              <a:rPr lang="lv-LV" sz="900" dirty="0">
                <a:latin typeface="Verdana" panose="020B0604030504040204" pitchFamily="34" charset="0"/>
                <a:ea typeface="Verdana" panose="020B0604030504040204" pitchFamily="34" charset="0"/>
                <a:cs typeface="Verdana" panose="020B0604030504040204" pitchFamily="34" charset="0"/>
                <a:hlinkClick r:id="rId4"/>
              </a:rPr>
              <a:t>https://</a:t>
            </a:r>
            <a:r>
              <a:rPr lang="lv-LV" sz="900" dirty="0" smtClean="0">
                <a:latin typeface="Verdana" panose="020B0604030504040204" pitchFamily="34" charset="0"/>
                <a:ea typeface="Verdana" panose="020B0604030504040204" pitchFamily="34" charset="0"/>
                <a:cs typeface="Verdana" panose="020B0604030504040204" pitchFamily="34" charset="0"/>
                <a:hlinkClick r:id="rId4"/>
              </a:rPr>
              <a:t>emergency.copernicus.eu/mapping/list-of-components/EMSR644</a:t>
            </a:r>
            <a:r>
              <a:rPr lang="lv-LV" sz="900" dirty="0" smtClean="0">
                <a:latin typeface="Verdana" panose="020B0604030504040204" pitchFamily="34" charset="0"/>
                <a:ea typeface="Verdana" panose="020B0604030504040204" pitchFamily="34" charset="0"/>
                <a:cs typeface="Verdana" panose="020B0604030504040204" pitchFamily="34" charset="0"/>
              </a:rPr>
              <a:t> </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sp>
        <p:nvSpPr>
          <p:cNvPr id="16" name="Subtitle 2"/>
          <p:cNvSpPr txBox="1">
            <a:spLocks/>
          </p:cNvSpPr>
          <p:nvPr/>
        </p:nvSpPr>
        <p:spPr>
          <a:xfrm>
            <a:off x="381384" y="4930321"/>
            <a:ext cx="2868004"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1400" dirty="0" smtClean="0">
                <a:latin typeface="Verdana" panose="020B0604030504040204" pitchFamily="34" charset="0"/>
                <a:ea typeface="Verdana" panose="020B0604030504040204" pitchFamily="34" charset="0"/>
                <a:cs typeface="Verdana" panose="020B0604030504040204" pitchFamily="34" charset="0"/>
              </a:rPr>
              <a:t>Iedzīvotāji kopā iezīmētajā teritorijā 26 172</a:t>
            </a:r>
          </a:p>
        </p:txBody>
      </p:sp>
      <p:pic>
        <p:nvPicPr>
          <p:cNvPr id="17" name="Attēls 16"/>
          <p:cNvPicPr>
            <a:picLocks noChangeAspect="1"/>
          </p:cNvPicPr>
          <p:nvPr/>
        </p:nvPicPr>
        <p:blipFill>
          <a:blip r:embed="rId5"/>
          <a:stretch>
            <a:fillRect/>
          </a:stretch>
        </p:blipFill>
        <p:spPr>
          <a:xfrm>
            <a:off x="5796642" y="4331699"/>
            <a:ext cx="2844669" cy="1269309"/>
          </a:xfrm>
          <a:prstGeom prst="rect">
            <a:avLst/>
          </a:prstGeom>
        </p:spPr>
      </p:pic>
    </p:spTree>
    <p:extLst>
      <p:ext uri="{BB962C8B-B14F-4D97-AF65-F5344CB8AC3E}">
        <p14:creationId xmlns:p14="http://schemas.microsoft.com/office/powerpoint/2010/main" val="3993600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466896" cy="885825"/>
          </a:xfrm>
        </p:spPr>
        <p:txBody>
          <a:bodyPr/>
          <a:lstStyle/>
          <a:p>
            <a:pPr algn="ctr"/>
            <a:r>
              <a:rPr lang="lv-LV" sz="2800" b="1" dirty="0" smtClean="0">
                <a:latin typeface="Verdana" pitchFamily="34" charset="0"/>
              </a:rPr>
              <a:t>Satelīta izlūkošana</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11</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8" name="Satura vietturis 2"/>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2023.gada 15.janvāris, Rīga				pali (plūdi)_KVP1501 </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15" name="Subtitle 2"/>
          <p:cNvSpPr txBox="1">
            <a:spLocks/>
          </p:cNvSpPr>
          <p:nvPr/>
        </p:nvSpPr>
        <p:spPr>
          <a:xfrm>
            <a:off x="177275" y="6100596"/>
            <a:ext cx="6309250"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smtClean="0">
                <a:latin typeface="Verdana" panose="020B0604030504040204" pitchFamily="34" charset="0"/>
                <a:ea typeface="Verdana" panose="020B0604030504040204" pitchFamily="34" charset="0"/>
                <a:cs typeface="Verdana" panose="020B0604030504040204" pitchFamily="34" charset="0"/>
              </a:rPr>
              <a:t>Avots</a:t>
            </a:r>
            <a:r>
              <a:rPr lang="lv-LV" sz="900" dirty="0">
                <a:latin typeface="Verdana" panose="020B0604030504040204" pitchFamily="34" charset="0"/>
                <a:ea typeface="Verdana" panose="020B0604030504040204" pitchFamily="34" charset="0"/>
                <a:cs typeface="Verdana" panose="020B0604030504040204" pitchFamily="34" charset="0"/>
              </a:rPr>
              <a:t>: </a:t>
            </a:r>
            <a:r>
              <a:rPr lang="lv-LV" sz="900" dirty="0">
                <a:latin typeface="Verdana" panose="020B0604030504040204" pitchFamily="34" charset="0"/>
                <a:ea typeface="Verdana" panose="020B0604030504040204" pitchFamily="34" charset="0"/>
                <a:cs typeface="Verdana" panose="020B0604030504040204" pitchFamily="34" charset="0"/>
                <a:hlinkClick r:id="rId3"/>
              </a:rPr>
              <a:t>https://</a:t>
            </a:r>
            <a:r>
              <a:rPr lang="lv-LV" sz="900" dirty="0" smtClean="0">
                <a:latin typeface="Verdana" panose="020B0604030504040204" pitchFamily="34" charset="0"/>
                <a:ea typeface="Verdana" panose="020B0604030504040204" pitchFamily="34" charset="0"/>
                <a:cs typeface="Verdana" panose="020B0604030504040204" pitchFamily="34" charset="0"/>
                <a:hlinkClick r:id="rId3"/>
              </a:rPr>
              <a:t>emergency.copernicus.eu/mapping/list-of-components/EMSR644</a:t>
            </a:r>
            <a:r>
              <a:rPr lang="lv-LV" sz="900" dirty="0" smtClean="0">
                <a:latin typeface="Verdana" panose="020B0604030504040204" pitchFamily="34" charset="0"/>
                <a:ea typeface="Verdana" panose="020B0604030504040204" pitchFamily="34" charset="0"/>
                <a:cs typeface="Verdana" panose="020B0604030504040204" pitchFamily="34" charset="0"/>
              </a:rPr>
              <a:t> </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pic>
        <p:nvPicPr>
          <p:cNvPr id="2" name="Attēls 1"/>
          <p:cNvPicPr>
            <a:picLocks noChangeAspect="1"/>
          </p:cNvPicPr>
          <p:nvPr/>
        </p:nvPicPr>
        <p:blipFill>
          <a:blip r:embed="rId4"/>
          <a:stretch>
            <a:fillRect/>
          </a:stretch>
        </p:blipFill>
        <p:spPr>
          <a:xfrm>
            <a:off x="103797" y="1162837"/>
            <a:ext cx="5888790" cy="4927105"/>
          </a:xfrm>
          <a:prstGeom prst="rect">
            <a:avLst/>
          </a:prstGeom>
        </p:spPr>
      </p:pic>
      <p:sp>
        <p:nvSpPr>
          <p:cNvPr id="10" name="Subtitle 2"/>
          <p:cNvSpPr txBox="1">
            <a:spLocks/>
          </p:cNvSpPr>
          <p:nvPr/>
        </p:nvSpPr>
        <p:spPr>
          <a:xfrm>
            <a:off x="6386177" y="1251866"/>
            <a:ext cx="2110195"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lv-LV" sz="1600" b="1" dirty="0" smtClean="0">
                <a:latin typeface="Verdana" panose="020B0604030504040204" pitchFamily="34" charset="0"/>
                <a:ea typeface="Verdana" panose="020B0604030504040204" pitchFamily="34" charset="0"/>
                <a:cs typeface="Verdana" panose="020B0604030504040204" pitchFamily="34" charset="0"/>
              </a:rPr>
              <a:t>14.01.2023. </a:t>
            </a:r>
            <a:endParaRPr lang="lv-LV" sz="1600" b="1" dirty="0">
              <a:latin typeface="Verdana" panose="020B0604030504040204" pitchFamily="34" charset="0"/>
              <a:ea typeface="Verdana" panose="020B0604030504040204" pitchFamily="34" charset="0"/>
              <a:cs typeface="Verdana" panose="020B0604030504040204" pitchFamily="34" charset="0"/>
            </a:endParaRPr>
          </a:p>
          <a:p>
            <a:r>
              <a:rPr lang="lv-LV" sz="1600" b="1" dirty="0" smtClean="0">
                <a:latin typeface="Verdana" panose="020B0604030504040204" pitchFamily="34" charset="0"/>
                <a:ea typeface="Verdana" panose="020B0604030504040204" pitchFamily="34" charset="0"/>
                <a:cs typeface="Verdana" panose="020B0604030504040204" pitchFamily="34" charset="0"/>
              </a:rPr>
              <a:t>15.58</a:t>
            </a:r>
          </a:p>
        </p:txBody>
      </p:sp>
      <p:pic>
        <p:nvPicPr>
          <p:cNvPr id="3" name="Attēls 2"/>
          <p:cNvPicPr>
            <a:picLocks noChangeAspect="1"/>
          </p:cNvPicPr>
          <p:nvPr/>
        </p:nvPicPr>
        <p:blipFill>
          <a:blip r:embed="rId5"/>
          <a:stretch>
            <a:fillRect/>
          </a:stretch>
        </p:blipFill>
        <p:spPr>
          <a:xfrm>
            <a:off x="6019097" y="1927320"/>
            <a:ext cx="3042353" cy="1299085"/>
          </a:xfrm>
          <a:prstGeom prst="rect">
            <a:avLst/>
          </a:prstGeom>
        </p:spPr>
      </p:pic>
      <p:pic>
        <p:nvPicPr>
          <p:cNvPr id="4" name="Attēls 3"/>
          <p:cNvPicPr>
            <a:picLocks noChangeAspect="1"/>
          </p:cNvPicPr>
          <p:nvPr/>
        </p:nvPicPr>
        <p:blipFill>
          <a:blip r:embed="rId6"/>
          <a:stretch>
            <a:fillRect/>
          </a:stretch>
        </p:blipFill>
        <p:spPr>
          <a:xfrm>
            <a:off x="6019097" y="3290252"/>
            <a:ext cx="3067078" cy="2270055"/>
          </a:xfrm>
          <a:prstGeom prst="rect">
            <a:avLst/>
          </a:prstGeom>
        </p:spPr>
      </p:pic>
    </p:spTree>
    <p:extLst>
      <p:ext uri="{BB962C8B-B14F-4D97-AF65-F5344CB8AC3E}">
        <p14:creationId xmlns:p14="http://schemas.microsoft.com/office/powerpoint/2010/main" val="278512114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466896" cy="885825"/>
          </a:xfrm>
        </p:spPr>
        <p:txBody>
          <a:bodyPr/>
          <a:lstStyle/>
          <a:p>
            <a:pPr algn="ctr"/>
            <a:r>
              <a:rPr lang="lv-LV" sz="2800" b="1" dirty="0" smtClean="0">
                <a:latin typeface="Verdana" pitchFamily="34" charset="0"/>
              </a:rPr>
              <a:t>Satelīta izlūkošana</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12</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8" name="Satura vietturis 2"/>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2023.gada 15.janvāris, Rīga				pali (plūdi)_KVP1501 </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15" name="Subtitle 2"/>
          <p:cNvSpPr txBox="1">
            <a:spLocks/>
          </p:cNvSpPr>
          <p:nvPr/>
        </p:nvSpPr>
        <p:spPr>
          <a:xfrm>
            <a:off x="177275" y="6100596"/>
            <a:ext cx="6309250"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smtClean="0">
                <a:latin typeface="Verdana" panose="020B0604030504040204" pitchFamily="34" charset="0"/>
                <a:ea typeface="Verdana" panose="020B0604030504040204" pitchFamily="34" charset="0"/>
                <a:cs typeface="Verdana" panose="020B0604030504040204" pitchFamily="34" charset="0"/>
              </a:rPr>
              <a:t>Avots</a:t>
            </a:r>
            <a:r>
              <a:rPr lang="lv-LV" sz="900" dirty="0">
                <a:latin typeface="Verdana" panose="020B0604030504040204" pitchFamily="34" charset="0"/>
                <a:ea typeface="Verdana" panose="020B0604030504040204" pitchFamily="34" charset="0"/>
                <a:cs typeface="Verdana" panose="020B0604030504040204" pitchFamily="34" charset="0"/>
              </a:rPr>
              <a:t>: </a:t>
            </a:r>
            <a:r>
              <a:rPr lang="lv-LV" sz="900" dirty="0">
                <a:latin typeface="Verdana" panose="020B0604030504040204" pitchFamily="34" charset="0"/>
                <a:ea typeface="Verdana" panose="020B0604030504040204" pitchFamily="34" charset="0"/>
                <a:cs typeface="Verdana" panose="020B0604030504040204" pitchFamily="34" charset="0"/>
                <a:hlinkClick r:id="rId3"/>
              </a:rPr>
              <a:t>https://</a:t>
            </a:r>
            <a:r>
              <a:rPr lang="lv-LV" sz="900" dirty="0" smtClean="0">
                <a:latin typeface="Verdana" panose="020B0604030504040204" pitchFamily="34" charset="0"/>
                <a:ea typeface="Verdana" panose="020B0604030504040204" pitchFamily="34" charset="0"/>
                <a:cs typeface="Verdana" panose="020B0604030504040204" pitchFamily="34" charset="0"/>
                <a:hlinkClick r:id="rId3"/>
              </a:rPr>
              <a:t>emergency.copernicus.eu/mapping/list-of-components/EMSR644</a:t>
            </a:r>
            <a:r>
              <a:rPr lang="lv-LV" sz="900" dirty="0" smtClean="0">
                <a:latin typeface="Verdana" panose="020B0604030504040204" pitchFamily="34" charset="0"/>
                <a:ea typeface="Verdana" panose="020B0604030504040204" pitchFamily="34" charset="0"/>
                <a:cs typeface="Verdana" panose="020B0604030504040204" pitchFamily="34" charset="0"/>
              </a:rPr>
              <a:t> </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sp>
        <p:nvSpPr>
          <p:cNvPr id="10" name="Subtitle 2"/>
          <p:cNvSpPr txBox="1">
            <a:spLocks/>
          </p:cNvSpPr>
          <p:nvPr/>
        </p:nvSpPr>
        <p:spPr>
          <a:xfrm>
            <a:off x="6386177" y="1251866"/>
            <a:ext cx="2110195"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lv-LV" sz="1600" b="1" dirty="0" smtClean="0">
                <a:latin typeface="Verdana" panose="020B0604030504040204" pitchFamily="34" charset="0"/>
                <a:ea typeface="Verdana" panose="020B0604030504040204" pitchFamily="34" charset="0"/>
                <a:cs typeface="Verdana" panose="020B0604030504040204" pitchFamily="34" charset="0"/>
              </a:rPr>
              <a:t>14.01.2023. </a:t>
            </a:r>
            <a:endParaRPr lang="lv-LV" sz="1600" b="1" dirty="0">
              <a:latin typeface="Verdana" panose="020B0604030504040204" pitchFamily="34" charset="0"/>
              <a:ea typeface="Verdana" panose="020B0604030504040204" pitchFamily="34" charset="0"/>
              <a:cs typeface="Verdana" panose="020B0604030504040204" pitchFamily="34" charset="0"/>
            </a:endParaRPr>
          </a:p>
          <a:p>
            <a:r>
              <a:rPr lang="lv-LV" sz="1600" b="1" dirty="0" smtClean="0">
                <a:latin typeface="Verdana" panose="020B0604030504040204" pitchFamily="34" charset="0"/>
                <a:ea typeface="Verdana" panose="020B0604030504040204" pitchFamily="34" charset="0"/>
                <a:cs typeface="Verdana" panose="020B0604030504040204" pitchFamily="34" charset="0"/>
              </a:rPr>
              <a:t>15.58</a:t>
            </a:r>
          </a:p>
        </p:txBody>
      </p:sp>
      <p:pic>
        <p:nvPicPr>
          <p:cNvPr id="5" name="Attēls 4"/>
          <p:cNvPicPr>
            <a:picLocks noChangeAspect="1"/>
          </p:cNvPicPr>
          <p:nvPr/>
        </p:nvPicPr>
        <p:blipFill>
          <a:blip r:embed="rId4"/>
          <a:stretch>
            <a:fillRect/>
          </a:stretch>
        </p:blipFill>
        <p:spPr>
          <a:xfrm>
            <a:off x="5931257" y="1834675"/>
            <a:ext cx="3130193" cy="1403190"/>
          </a:xfrm>
          <a:prstGeom prst="rect">
            <a:avLst/>
          </a:prstGeom>
        </p:spPr>
      </p:pic>
      <p:pic>
        <p:nvPicPr>
          <p:cNvPr id="7" name="Attēls 6"/>
          <p:cNvPicPr>
            <a:picLocks noChangeAspect="1"/>
          </p:cNvPicPr>
          <p:nvPr/>
        </p:nvPicPr>
        <p:blipFill>
          <a:blip r:embed="rId5"/>
          <a:stretch>
            <a:fillRect/>
          </a:stretch>
        </p:blipFill>
        <p:spPr>
          <a:xfrm>
            <a:off x="21964" y="1181628"/>
            <a:ext cx="5909293" cy="4838640"/>
          </a:xfrm>
          <a:prstGeom prst="rect">
            <a:avLst/>
          </a:prstGeom>
        </p:spPr>
      </p:pic>
      <p:pic>
        <p:nvPicPr>
          <p:cNvPr id="9" name="Attēls 8"/>
          <p:cNvPicPr>
            <a:picLocks noChangeAspect="1"/>
          </p:cNvPicPr>
          <p:nvPr/>
        </p:nvPicPr>
        <p:blipFill>
          <a:blip r:embed="rId6"/>
          <a:stretch>
            <a:fillRect/>
          </a:stretch>
        </p:blipFill>
        <p:spPr>
          <a:xfrm>
            <a:off x="6019097" y="3290252"/>
            <a:ext cx="3067078" cy="2270055"/>
          </a:xfrm>
          <a:prstGeom prst="rect">
            <a:avLst/>
          </a:prstGeom>
        </p:spPr>
      </p:pic>
    </p:spTree>
    <p:extLst>
      <p:ext uri="{BB962C8B-B14F-4D97-AF65-F5344CB8AC3E}">
        <p14:creationId xmlns:p14="http://schemas.microsoft.com/office/powerpoint/2010/main" val="8999954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466896" cy="885825"/>
          </a:xfrm>
        </p:spPr>
        <p:txBody>
          <a:bodyPr/>
          <a:lstStyle/>
          <a:p>
            <a:pPr algn="ctr"/>
            <a:r>
              <a:rPr lang="lv-LV" sz="2800" b="1" dirty="0" smtClean="0">
                <a:latin typeface="Verdana" pitchFamily="34" charset="0"/>
              </a:rPr>
              <a:t>Apziņošana un evakuācija</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13</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8" name="Satura vietturis 2"/>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2023.gada 15.janvāris, Rīga				pali (plūdi)_KVP1501 </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9" name="Subtitle 2"/>
          <p:cNvSpPr txBox="1">
            <a:spLocks/>
          </p:cNvSpPr>
          <p:nvPr/>
        </p:nvSpPr>
        <p:spPr>
          <a:xfrm>
            <a:off x="258918" y="2483818"/>
            <a:ext cx="2753704" cy="1484026"/>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smtClean="0">
                <a:latin typeface="Verdana" panose="020B0604030504040204" pitchFamily="34" charset="0"/>
                <a:ea typeface="Verdana" panose="020B0604030504040204" pitchFamily="34" charset="0"/>
                <a:cs typeface="Verdana" panose="020B0604030504040204" pitchFamily="34" charset="0"/>
              </a:rPr>
              <a:t>Slīdošā lenta un atkārtojums ik pēc 1 stundas par apdraudējumu un rīcību 13.-14.01, turpmāk pēc nepieciešamības</a:t>
            </a:r>
          </a:p>
          <a:p>
            <a:pPr algn="just"/>
            <a:r>
              <a:rPr lang="lv-LV" sz="900" dirty="0" smtClean="0">
                <a:latin typeface="Verdana" panose="020B0604030504040204" pitchFamily="34" charset="0"/>
                <a:ea typeface="Verdana" panose="020B0604030504040204" pitchFamily="34" charset="0"/>
                <a:cs typeface="Verdana" panose="020B0604030504040204" pitchFamily="34" charset="0"/>
              </a:rPr>
              <a:t>+ sociālie tīkli</a:t>
            </a:r>
          </a:p>
          <a:p>
            <a:pPr algn="just"/>
            <a:r>
              <a:rPr lang="lv-LV" sz="900" dirty="0" smtClean="0">
                <a:latin typeface="Verdana" panose="020B0604030504040204" pitchFamily="34" charset="0"/>
                <a:ea typeface="Verdana" panose="020B0604030504040204" pitchFamily="34" charset="0"/>
                <a:cs typeface="Verdana" panose="020B0604030504040204" pitchFamily="34" charset="0"/>
              </a:rPr>
              <a:t>+ operatīvo dienestu transportlīdzekļi ar skaļruņiem apdraudētajā teritorijā</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pic>
        <p:nvPicPr>
          <p:cNvPr id="2" name="Attēls 1"/>
          <p:cNvPicPr>
            <a:picLocks noChangeAspect="1"/>
          </p:cNvPicPr>
          <p:nvPr/>
        </p:nvPicPr>
        <p:blipFill>
          <a:blip r:embed="rId3"/>
          <a:stretch>
            <a:fillRect/>
          </a:stretch>
        </p:blipFill>
        <p:spPr>
          <a:xfrm>
            <a:off x="258918" y="1466433"/>
            <a:ext cx="872028" cy="851341"/>
          </a:xfrm>
          <a:prstGeom prst="rect">
            <a:avLst/>
          </a:prstGeom>
        </p:spPr>
      </p:pic>
      <p:pic>
        <p:nvPicPr>
          <p:cNvPr id="3" name="Attēls 2"/>
          <p:cNvPicPr>
            <a:picLocks noChangeAspect="1"/>
          </p:cNvPicPr>
          <p:nvPr/>
        </p:nvPicPr>
        <p:blipFill>
          <a:blip r:embed="rId4"/>
          <a:stretch>
            <a:fillRect/>
          </a:stretch>
        </p:blipFill>
        <p:spPr>
          <a:xfrm>
            <a:off x="1121816" y="1455911"/>
            <a:ext cx="1027907" cy="1027907"/>
          </a:xfrm>
          <a:prstGeom prst="rect">
            <a:avLst/>
          </a:prstGeom>
        </p:spPr>
      </p:pic>
      <p:pic>
        <p:nvPicPr>
          <p:cNvPr id="4" name="Attēls 3"/>
          <p:cNvPicPr>
            <a:picLocks noChangeAspect="1"/>
          </p:cNvPicPr>
          <p:nvPr/>
        </p:nvPicPr>
        <p:blipFill>
          <a:blip r:embed="rId5"/>
          <a:stretch>
            <a:fillRect/>
          </a:stretch>
        </p:blipFill>
        <p:spPr>
          <a:xfrm>
            <a:off x="2080126" y="1455911"/>
            <a:ext cx="1002093" cy="982688"/>
          </a:xfrm>
          <a:prstGeom prst="rect">
            <a:avLst/>
          </a:prstGeom>
        </p:spPr>
      </p:pic>
      <p:sp>
        <p:nvSpPr>
          <p:cNvPr id="5" name="Taisnstūris 4"/>
          <p:cNvSpPr/>
          <p:nvPr/>
        </p:nvSpPr>
        <p:spPr>
          <a:xfrm>
            <a:off x="177275" y="1373730"/>
            <a:ext cx="2835348" cy="2218556"/>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Attēls 9"/>
          <p:cNvPicPr>
            <a:picLocks noChangeAspect="1"/>
          </p:cNvPicPr>
          <p:nvPr/>
        </p:nvPicPr>
        <p:blipFill>
          <a:blip r:embed="rId6"/>
          <a:stretch>
            <a:fillRect/>
          </a:stretch>
        </p:blipFill>
        <p:spPr>
          <a:xfrm>
            <a:off x="3108033" y="1373730"/>
            <a:ext cx="5886903" cy="3686368"/>
          </a:xfrm>
          <a:prstGeom prst="rect">
            <a:avLst/>
          </a:prstGeom>
        </p:spPr>
      </p:pic>
      <p:sp>
        <p:nvSpPr>
          <p:cNvPr id="17" name="Subtitle 2"/>
          <p:cNvSpPr txBox="1">
            <a:spLocks/>
          </p:cNvSpPr>
          <p:nvPr/>
        </p:nvSpPr>
        <p:spPr>
          <a:xfrm>
            <a:off x="3082219" y="5105317"/>
            <a:ext cx="3183517"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smtClean="0">
                <a:latin typeface="Verdana" panose="020B0604030504040204" pitchFamily="34" charset="0"/>
                <a:ea typeface="Verdana" panose="020B0604030504040204" pitchFamily="34" charset="0"/>
                <a:cs typeface="Verdana" panose="020B0604030504040204" pitchFamily="34" charset="0"/>
              </a:rPr>
              <a:t>Avots: OpenStreetMap</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pic>
        <p:nvPicPr>
          <p:cNvPr id="11" name="Attēls 10"/>
          <p:cNvPicPr>
            <a:picLocks noChangeAspect="1"/>
          </p:cNvPicPr>
          <p:nvPr/>
        </p:nvPicPr>
        <p:blipFill>
          <a:blip r:embed="rId7"/>
          <a:stretch>
            <a:fillRect/>
          </a:stretch>
        </p:blipFill>
        <p:spPr>
          <a:xfrm>
            <a:off x="177275" y="3736276"/>
            <a:ext cx="773504" cy="631618"/>
          </a:xfrm>
          <a:prstGeom prst="rect">
            <a:avLst/>
          </a:prstGeom>
        </p:spPr>
      </p:pic>
      <p:pic>
        <p:nvPicPr>
          <p:cNvPr id="12" name="Attēls 11"/>
          <p:cNvPicPr>
            <a:picLocks noChangeAspect="1"/>
          </p:cNvPicPr>
          <p:nvPr/>
        </p:nvPicPr>
        <p:blipFill>
          <a:blip r:embed="rId8"/>
          <a:stretch>
            <a:fillRect/>
          </a:stretch>
        </p:blipFill>
        <p:spPr>
          <a:xfrm>
            <a:off x="1046189" y="3734853"/>
            <a:ext cx="1274305" cy="633042"/>
          </a:xfrm>
          <a:prstGeom prst="rect">
            <a:avLst/>
          </a:prstGeom>
        </p:spPr>
      </p:pic>
      <p:pic>
        <p:nvPicPr>
          <p:cNvPr id="13" name="Attēls 12"/>
          <p:cNvPicPr>
            <a:picLocks noChangeAspect="1"/>
          </p:cNvPicPr>
          <p:nvPr/>
        </p:nvPicPr>
        <p:blipFill>
          <a:blip r:embed="rId9"/>
          <a:stretch>
            <a:fillRect/>
          </a:stretch>
        </p:blipFill>
        <p:spPr>
          <a:xfrm>
            <a:off x="2380178" y="3647569"/>
            <a:ext cx="680149" cy="1034513"/>
          </a:xfrm>
          <a:prstGeom prst="rect">
            <a:avLst/>
          </a:prstGeom>
        </p:spPr>
      </p:pic>
      <p:sp>
        <p:nvSpPr>
          <p:cNvPr id="18" name="Taisnstūris 17"/>
          <p:cNvSpPr/>
          <p:nvPr/>
        </p:nvSpPr>
        <p:spPr>
          <a:xfrm>
            <a:off x="3060327" y="5570857"/>
            <a:ext cx="5721929" cy="478849"/>
          </a:xfrm>
          <a:prstGeom prst="rect">
            <a:avLst/>
          </a:prstGeom>
        </p:spPr>
        <p:txBody>
          <a:bodyPr wrap="square">
            <a:spAutoFit/>
          </a:bodyPr>
          <a:lstStyle/>
          <a:p>
            <a:pPr algn="just">
              <a:lnSpc>
                <a:spcPct val="107000"/>
              </a:lnSpc>
              <a:spcAft>
                <a:spcPts val="800"/>
              </a:spcAft>
            </a:pPr>
            <a:r>
              <a:rPr lang="lv-LV" sz="1200" dirty="0">
                <a:ea typeface="Calibri" panose="020F0502020204030204" pitchFamily="34" charset="0"/>
                <a:cs typeface="Times New Roman" panose="02020603050405020304" pitchFamily="18" charset="0"/>
              </a:rPr>
              <a:t>VUGD resursi (no Rīgas), kas nogādāti </a:t>
            </a:r>
            <a:r>
              <a:rPr lang="lv-LV" sz="1200" dirty="0" smtClean="0">
                <a:ea typeface="Calibri" panose="020F0502020204030204" pitchFamily="34" charset="0"/>
                <a:cs typeface="Times New Roman" panose="02020603050405020304" pitchFamily="18" charset="0"/>
              </a:rPr>
              <a:t>Jēkabpilī, pašvaldībai </a:t>
            </a:r>
            <a:r>
              <a:rPr lang="lv-LV" sz="1200" dirty="0">
                <a:ea typeface="Calibri" panose="020F0502020204030204" pitchFamily="34" charset="0"/>
                <a:cs typeface="Times New Roman" panose="02020603050405020304" pitchFamily="18" charset="0"/>
              </a:rPr>
              <a:t>cilvēku izmitināšanas nodrošināšanai - 100 saliekamās gultas, 100 matrači, 108 spilveni</a:t>
            </a:r>
            <a:r>
              <a:rPr lang="lv-LV" sz="1200" dirty="0" smtClean="0">
                <a:ea typeface="Calibri" panose="020F0502020204030204" pitchFamily="34" charset="0"/>
                <a:cs typeface="Times New Roman" panose="02020603050405020304" pitchFamily="18" charset="0"/>
              </a:rPr>
              <a:t>.</a:t>
            </a:r>
            <a:endParaRPr lang="lv-LV" sz="12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293398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075238" cy="885825"/>
          </a:xfrm>
        </p:spPr>
        <p:txBody>
          <a:bodyPr/>
          <a:lstStyle/>
          <a:p>
            <a:pPr algn="ctr"/>
            <a:r>
              <a:rPr lang="lv-LV" sz="2800" b="1" dirty="0" smtClean="0">
                <a:latin typeface="Verdana" pitchFamily="34" charset="0"/>
              </a:rPr>
              <a:t>Glābšanas darbi</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14</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8" name="Satura vietturis 2"/>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2023.gada 15.janvāris, Rīga				pali (plūdi)_KVP1501 </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pic>
        <p:nvPicPr>
          <p:cNvPr id="2" name="Attēls 1"/>
          <p:cNvPicPr>
            <a:picLocks noChangeAspect="1"/>
          </p:cNvPicPr>
          <p:nvPr/>
        </p:nvPicPr>
        <p:blipFill>
          <a:blip r:embed="rId3"/>
          <a:stretch>
            <a:fillRect/>
          </a:stretch>
        </p:blipFill>
        <p:spPr>
          <a:xfrm>
            <a:off x="56117" y="1328511"/>
            <a:ext cx="3085605" cy="4200330"/>
          </a:xfrm>
          <a:prstGeom prst="rect">
            <a:avLst/>
          </a:prstGeom>
        </p:spPr>
      </p:pic>
      <p:sp>
        <p:nvSpPr>
          <p:cNvPr id="12" name="Subtitle 2"/>
          <p:cNvSpPr txBox="1">
            <a:spLocks/>
          </p:cNvSpPr>
          <p:nvPr/>
        </p:nvSpPr>
        <p:spPr>
          <a:xfrm>
            <a:off x="177275" y="5528841"/>
            <a:ext cx="3183517"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smtClean="0">
                <a:latin typeface="Verdana" panose="020B0604030504040204" pitchFamily="34" charset="0"/>
                <a:ea typeface="Verdana" panose="020B0604030504040204" pitchFamily="34" charset="0"/>
                <a:cs typeface="Verdana" panose="020B0604030504040204" pitchFamily="34" charset="0"/>
              </a:rPr>
              <a:t>Avots: OpenStreetMap</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pic>
        <p:nvPicPr>
          <p:cNvPr id="5" name="Attēls 4"/>
          <p:cNvPicPr>
            <a:picLocks noChangeAspect="1"/>
          </p:cNvPicPr>
          <p:nvPr/>
        </p:nvPicPr>
        <p:blipFill>
          <a:blip r:embed="rId4"/>
          <a:stretch>
            <a:fillRect/>
          </a:stretch>
        </p:blipFill>
        <p:spPr>
          <a:xfrm>
            <a:off x="3262880" y="1328511"/>
            <a:ext cx="3945225" cy="4200330"/>
          </a:xfrm>
          <a:prstGeom prst="rect">
            <a:avLst/>
          </a:prstGeom>
        </p:spPr>
      </p:pic>
      <p:sp>
        <p:nvSpPr>
          <p:cNvPr id="13" name="Subtitle 2"/>
          <p:cNvSpPr txBox="1">
            <a:spLocks/>
          </p:cNvSpPr>
          <p:nvPr/>
        </p:nvSpPr>
        <p:spPr>
          <a:xfrm>
            <a:off x="7208105" y="1328509"/>
            <a:ext cx="1935895" cy="4947514"/>
          </a:xfrm>
          <a:prstGeom prst="rect">
            <a:avLst/>
          </a:prstGeom>
        </p:spPr>
        <p:txBody>
          <a:bodyPr vert="horz" lIns="91440" tIns="45720" rIns="91440" bIns="45720" rtlCol="0">
            <a:normAutofit fontScale="92500" lnSpcReduction="1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2000" b="1" dirty="0" smtClean="0">
                <a:solidFill>
                  <a:schemeClr val="accent6"/>
                </a:solidFill>
                <a:latin typeface="Verdana" panose="020B0604030504040204" pitchFamily="34" charset="0"/>
                <a:ea typeface="Verdana" panose="020B0604030504040204" pitchFamily="34" charset="0"/>
                <a:cs typeface="Verdana" panose="020B0604030504040204" pitchFamily="34" charset="0"/>
              </a:rPr>
              <a:t>Līdz 15.01.2023. Izglābti </a:t>
            </a:r>
            <a:r>
              <a:rPr lang="lv-LV" sz="2000" b="1" u="sng" dirty="0" smtClean="0">
                <a:solidFill>
                  <a:schemeClr val="accent6"/>
                </a:solidFill>
                <a:latin typeface="Verdana" panose="020B0604030504040204" pitchFamily="34" charset="0"/>
                <a:ea typeface="Verdana" panose="020B0604030504040204" pitchFamily="34" charset="0"/>
                <a:cs typeface="Verdana" panose="020B0604030504040204" pitchFamily="34" charset="0"/>
              </a:rPr>
              <a:t>34 </a:t>
            </a:r>
            <a:r>
              <a:rPr lang="lv-LV" sz="2000" b="1" u="sng" dirty="0" smtClean="0">
                <a:solidFill>
                  <a:schemeClr val="accent6"/>
                </a:solidFill>
                <a:latin typeface="Verdana" panose="020B0604030504040204" pitchFamily="34" charset="0"/>
                <a:ea typeface="Verdana" panose="020B0604030504040204" pitchFamily="34" charset="0"/>
                <a:cs typeface="Verdana" panose="020B0604030504040204" pitchFamily="34" charset="0"/>
              </a:rPr>
              <a:t>cilvēki</a:t>
            </a:r>
          </a:p>
          <a:p>
            <a:pPr algn="just"/>
            <a:r>
              <a:rPr lang="lv-LV" sz="1600" dirty="0" smtClean="0">
                <a:latin typeface="Verdana" panose="020B0604030504040204" pitchFamily="34" charset="0"/>
                <a:ea typeface="Verdana" panose="020B0604030504040204" pitchFamily="34" charset="0"/>
                <a:cs typeface="Verdana" panose="020B0604030504040204" pitchFamily="34" charset="0"/>
              </a:rPr>
              <a:t>*no Jelgavas un Daugavpils pārdislocēti plūdu konteineri</a:t>
            </a:r>
          </a:p>
          <a:p>
            <a:pPr algn="just"/>
            <a:r>
              <a:rPr lang="lv-LV" sz="1600" dirty="0" smtClean="0">
                <a:latin typeface="Verdana" panose="020B0604030504040204" pitchFamily="34" charset="0"/>
                <a:ea typeface="Verdana" panose="020B0604030504040204" pitchFamily="34" charset="0"/>
                <a:cs typeface="Verdana" panose="020B0604030504040204" pitchFamily="34" charset="0"/>
              </a:rPr>
              <a:t>*iesaistītas amatpersonas kas atrodas no dienesta brīvajā laikā</a:t>
            </a:r>
          </a:p>
          <a:p>
            <a:pPr algn="just"/>
            <a:r>
              <a:rPr lang="lv-LV" sz="1600" dirty="0" smtClean="0">
                <a:latin typeface="Verdana" panose="020B0604030504040204" pitchFamily="34" charset="0"/>
                <a:ea typeface="Verdana" panose="020B0604030504040204" pitchFamily="34" charset="0"/>
                <a:cs typeface="Verdana" panose="020B0604030504040204" pitchFamily="34" charset="0"/>
              </a:rPr>
              <a:t>*iesaistīts VUGD dronu automobilis</a:t>
            </a:r>
          </a:p>
          <a:p>
            <a:pPr algn="just"/>
            <a:r>
              <a:rPr lang="lv-LV" sz="1600" dirty="0" smtClean="0">
                <a:latin typeface="Verdana" panose="020B0604030504040204" pitchFamily="34" charset="0"/>
                <a:ea typeface="Verdana" panose="020B0604030504040204" pitchFamily="34" charset="0"/>
                <a:cs typeface="Verdana" panose="020B0604030504040204" pitchFamily="34" charset="0"/>
              </a:rPr>
              <a:t>*pašvaldībai nodota un tās personāls apmācīts rīkoties ar smilšu maisu uzpildīšanas iekārtu (piegādāts  no Olaines)</a:t>
            </a:r>
          </a:p>
          <a:p>
            <a:pPr algn="just"/>
            <a:endParaRPr lang="lv-LV" sz="1600" dirty="0" smtClean="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3198955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075238" cy="885825"/>
          </a:xfrm>
        </p:spPr>
        <p:txBody>
          <a:bodyPr/>
          <a:lstStyle/>
          <a:p>
            <a:pPr algn="ctr"/>
            <a:r>
              <a:rPr lang="lv-LV" sz="2800" b="1" dirty="0" smtClean="0">
                <a:latin typeface="Verdana" pitchFamily="34" charset="0"/>
              </a:rPr>
              <a:t>Cita informācija</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15</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8" name="Satura vietturis 2"/>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2023.gada 15.janvāris, Rīga				pali (plūdi)_KVP1501 </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13" name="Subtitle 2"/>
          <p:cNvSpPr txBox="1">
            <a:spLocks/>
          </p:cNvSpPr>
          <p:nvPr/>
        </p:nvSpPr>
        <p:spPr>
          <a:xfrm>
            <a:off x="562701" y="1328510"/>
            <a:ext cx="8238399" cy="4947513"/>
          </a:xfrm>
          <a:prstGeom prst="rect">
            <a:avLst/>
          </a:prstGeom>
        </p:spPr>
        <p:txBody>
          <a:bodyPr vert="horz" lIns="91440" tIns="45720" rIns="91440" bIns="45720" rtlCol="0">
            <a:normAutofit fontScale="92500" lnSpcReduction="20000"/>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1400" dirty="0" smtClean="0">
                <a:latin typeface="Verdana" panose="020B0604030504040204" pitchFamily="34" charset="0"/>
                <a:ea typeface="Verdana" panose="020B0604030504040204" pitchFamily="34" charset="0"/>
                <a:cs typeface="Verdana" panose="020B0604030504040204" pitchFamily="34" charset="0"/>
              </a:rPr>
              <a:t>*Pašvaldība </a:t>
            </a:r>
            <a:r>
              <a:rPr lang="lv-LV" sz="1400" dirty="0">
                <a:latin typeface="Verdana" panose="020B0604030504040204" pitchFamily="34" charset="0"/>
                <a:ea typeface="Verdana" panose="020B0604030504040204" pitchFamily="34" charset="0"/>
                <a:cs typeface="Verdana" panose="020B0604030504040204" pitchFamily="34" charset="0"/>
              </a:rPr>
              <a:t>veic dambja nostiprināšanu un novērš draudus zemes nogruvumam – traktortehnika ved smiltis un tiek izvietoti smilšu maisi. Bet turpinoties nostiprināšanas darbiem, veidojas jauni izskalojumi</a:t>
            </a:r>
            <a:r>
              <a:rPr lang="lv-LV" sz="1400" dirty="0" smtClean="0">
                <a:latin typeface="Verdana" panose="020B0604030504040204" pitchFamily="34" charset="0"/>
                <a:ea typeface="Verdana" panose="020B0604030504040204" pitchFamily="34" charset="0"/>
                <a:cs typeface="Verdana" panose="020B0604030504040204" pitchFamily="34" charset="0"/>
              </a:rPr>
              <a:t>. Darbos iesaistīti arī 30 zemessargi.  </a:t>
            </a:r>
          </a:p>
          <a:p>
            <a:pPr algn="just"/>
            <a:r>
              <a:rPr lang="lv-LV" sz="1400" dirty="0">
                <a:latin typeface="Verdana" panose="020B0604030504040204" pitchFamily="34" charset="0"/>
                <a:ea typeface="Verdana" panose="020B0604030504040204" pitchFamily="34" charset="0"/>
                <a:cs typeface="Verdana" panose="020B0604030504040204" pitchFamily="34" charset="0"/>
              </a:rPr>
              <a:t>*Pagaidām attīrīšanas iekārtai draudu </a:t>
            </a:r>
            <a:r>
              <a:rPr lang="lv-LV" sz="1400" dirty="0" smtClean="0">
                <a:latin typeface="Verdana" panose="020B0604030504040204" pitchFamily="34" charset="0"/>
                <a:ea typeface="Verdana" panose="020B0604030504040204" pitchFamily="34" charset="0"/>
                <a:cs typeface="Verdana" panose="020B0604030504040204" pitchFamily="34" charset="0"/>
              </a:rPr>
              <a:t>nav, tā </a:t>
            </a:r>
            <a:r>
              <a:rPr lang="lv-LV" sz="1400" dirty="0">
                <a:latin typeface="Verdana" panose="020B0604030504040204" pitchFamily="34" charset="0"/>
                <a:ea typeface="Verdana" panose="020B0604030504040204" pitchFamily="34" charset="0"/>
                <a:cs typeface="Verdana" panose="020B0604030504040204" pitchFamily="34" charset="0"/>
              </a:rPr>
              <a:t>pasargāta ar īpašu dambi</a:t>
            </a:r>
            <a:r>
              <a:rPr lang="lv-LV" sz="1400" dirty="0" smtClean="0">
                <a:latin typeface="Verdana" panose="020B0604030504040204" pitchFamily="34" charset="0"/>
                <a:ea typeface="Verdana" panose="020B0604030504040204" pitchFamily="34" charset="0"/>
                <a:cs typeface="Verdana" panose="020B0604030504040204" pitchFamily="34" charset="0"/>
              </a:rPr>
              <a:t>.</a:t>
            </a:r>
          </a:p>
          <a:p>
            <a:pPr algn="just"/>
            <a:r>
              <a:rPr lang="lv-LV" sz="1400" dirty="0" smtClean="0">
                <a:latin typeface="Verdana" panose="020B0604030504040204" pitchFamily="34" charset="0"/>
                <a:ea typeface="Verdana" panose="020B0604030504040204" pitchFamily="34" charset="0"/>
                <a:cs typeface="Verdana" panose="020B0604030504040204" pitchFamily="34" charset="0"/>
              </a:rPr>
              <a:t>*IeM sakaru sistēma nodrošināta, nav risku.</a:t>
            </a:r>
          </a:p>
          <a:p>
            <a:pPr algn="just"/>
            <a:r>
              <a:rPr lang="lv-LV" sz="1400" dirty="0" smtClean="0">
                <a:latin typeface="Verdana" panose="020B0604030504040204" pitchFamily="34" charset="0"/>
                <a:ea typeface="Verdana" panose="020B0604030504040204" pitchFamily="34" charset="0"/>
                <a:cs typeface="Verdana" panose="020B0604030504040204" pitchFamily="34" charset="0"/>
              </a:rPr>
              <a:t>*Augstsprieguma tīkls, apakšstacijām apdraudējuma nav (atslēgšana ir sekunžu jautājums, caur dispečeru).</a:t>
            </a:r>
          </a:p>
          <a:p>
            <a:pPr algn="just"/>
            <a:r>
              <a:rPr lang="lv-LV" sz="1400" dirty="0" smtClean="0">
                <a:latin typeface="Verdana" panose="020B0604030504040204" pitchFamily="34" charset="0"/>
                <a:ea typeface="Verdana" panose="020B0604030504040204" pitchFamily="34" charset="0"/>
                <a:cs typeface="Verdana" panose="020B0604030504040204" pitchFamily="34" charset="0"/>
              </a:rPr>
              <a:t>*Sadales tīkli, elektrība atslēgta applūdušos rajonos, uz vietas strādā vairākas brigādes (atslēgšana 1 minūte). Piegādājuši 6 ģeneratorus.</a:t>
            </a:r>
          </a:p>
          <a:p>
            <a:pPr algn="just"/>
            <a:r>
              <a:rPr lang="lv-LV" sz="1400" dirty="0">
                <a:latin typeface="Verdana" panose="020B0604030504040204" pitchFamily="34" charset="0"/>
                <a:ea typeface="Verdana" panose="020B0604030504040204" pitchFamily="34" charset="0"/>
                <a:cs typeface="Verdana" panose="020B0604030504040204" pitchFamily="34" charset="0"/>
              </a:rPr>
              <a:t>*Vairākās vietās slēgta transportlīdzekļu satiksme, šo vietu skaits diennakts laikā palielinājies. Satiksme slēgta gan pilsētā, gan </a:t>
            </a:r>
            <a:r>
              <a:rPr lang="lv-LV" sz="1400" dirty="0" smtClean="0">
                <a:latin typeface="Verdana" panose="020B0604030504040204" pitchFamily="34" charset="0"/>
                <a:ea typeface="Verdana" panose="020B0604030504040204" pitchFamily="34" charset="0"/>
                <a:cs typeface="Verdana" panose="020B0604030504040204" pitchFamily="34" charset="0"/>
              </a:rPr>
              <a:t>novadā.</a:t>
            </a:r>
          </a:p>
          <a:p>
            <a:pPr algn="just"/>
            <a:r>
              <a:rPr lang="lv-LV" sz="1400" dirty="0">
                <a:latin typeface="Verdana" panose="020B0604030504040204" pitchFamily="34" charset="0"/>
                <a:ea typeface="Verdana" panose="020B0604030504040204" pitchFamily="34" charset="0"/>
                <a:cs typeface="Verdana" panose="020B0604030504040204" pitchFamily="34" charset="0"/>
              </a:rPr>
              <a:t>*Jēkabpils reģionālajā slimnīcā izsludināts ārkārtas reaģēšanas režīms (paaugstināta gatavība un reaģēšana</a:t>
            </a:r>
            <a:r>
              <a:rPr lang="lv-LV" sz="1400" dirty="0" smtClean="0">
                <a:latin typeface="Verdana" panose="020B0604030504040204" pitchFamily="34" charset="0"/>
                <a:ea typeface="Verdana" panose="020B0604030504040204" pitchFamily="34" charset="0"/>
                <a:cs typeface="Verdana" panose="020B0604030504040204" pitchFamily="34" charset="0"/>
              </a:rPr>
              <a:t>).</a:t>
            </a:r>
          </a:p>
          <a:p>
            <a:pPr algn="just"/>
            <a:r>
              <a:rPr lang="lv-LV" sz="1400" dirty="0">
                <a:latin typeface="Verdana" panose="020B0604030504040204" pitchFamily="34" charset="0"/>
                <a:ea typeface="Verdana" panose="020B0604030504040204" pitchFamily="34" charset="0"/>
                <a:cs typeface="Verdana" panose="020B0604030504040204" pitchFamily="34" charset="0"/>
              </a:rPr>
              <a:t>*NMPD Jēkabpils brigāžu atbalsta centra brigādes tika evakuētas no to pastāvīgās lokalizācijas vietas Brīvības ielā 126 uz drošākām vietām, taču tās izvietotas abos Daugavas krastos</a:t>
            </a:r>
            <a:r>
              <a:rPr lang="lv-LV" sz="1400" dirty="0" smtClean="0">
                <a:latin typeface="Verdana" panose="020B0604030504040204" pitchFamily="34" charset="0"/>
                <a:ea typeface="Verdana" panose="020B0604030504040204" pitchFamily="34" charset="0"/>
                <a:cs typeface="Verdana" panose="020B0604030504040204" pitchFamily="34" charset="0"/>
              </a:rPr>
              <a:t>. + iesaistīti VMR + stiprina blakus esošo brigāžu spējas.</a:t>
            </a:r>
          </a:p>
          <a:p>
            <a:pPr algn="just"/>
            <a:r>
              <a:rPr lang="lv-LV" sz="1400" dirty="0" smtClean="0">
                <a:latin typeface="Verdana" panose="020B0604030504040204" pitchFamily="34" charset="0"/>
                <a:ea typeface="Verdana" panose="020B0604030504040204" pitchFamily="34" charset="0"/>
                <a:cs typeface="Verdana" panose="020B0604030504040204" pitchFamily="34" charset="0"/>
              </a:rPr>
              <a:t>*VP (38) nodrošina </a:t>
            </a:r>
            <a:r>
              <a:rPr lang="lv-LV" sz="1400" dirty="0">
                <a:latin typeface="Verdana" panose="020B0604030504040204" pitchFamily="34" charset="0"/>
                <a:ea typeface="Verdana" panose="020B0604030504040204" pitchFamily="34" charset="0"/>
                <a:cs typeface="Verdana" panose="020B0604030504040204" pitchFamily="34" charset="0"/>
              </a:rPr>
              <a:t>sabiedrisko kārtību ceļu satiksmes kontroli un satiksmes ierobežošanu plūdu skartajās </a:t>
            </a:r>
            <a:r>
              <a:rPr lang="lv-LV" sz="1400" dirty="0" smtClean="0">
                <a:latin typeface="Verdana" panose="020B0604030504040204" pitchFamily="34" charset="0"/>
                <a:ea typeface="Verdana" panose="020B0604030504040204" pitchFamily="34" charset="0"/>
                <a:cs typeface="Verdana" panose="020B0604030504040204" pitchFamily="34" charset="0"/>
              </a:rPr>
              <a:t>vietās + palīdz evakuēties + notikusi struktūrvienību evakuācija uz drošāku vietu. Atbalstu sniedz ZS</a:t>
            </a:r>
          </a:p>
          <a:p>
            <a:pPr algn="just"/>
            <a:r>
              <a:rPr lang="lv-LV" sz="1400" dirty="0" smtClean="0">
                <a:latin typeface="Verdana" panose="020B0604030504040204" pitchFamily="34" charset="0"/>
                <a:ea typeface="Verdana" panose="020B0604030504040204" pitchFamily="34" charset="0"/>
                <a:cs typeface="Verdana" panose="020B0604030504040204" pitchFamily="34" charset="0"/>
              </a:rPr>
              <a:t>*Ap </a:t>
            </a:r>
            <a:r>
              <a:rPr lang="lv-LV" sz="1400" dirty="0">
                <a:latin typeface="Verdana" panose="020B0604030504040204" pitchFamily="34" charset="0"/>
                <a:ea typeface="Verdana" panose="020B0604030504040204" pitchFamily="34" charset="0"/>
                <a:cs typeface="Verdana" panose="020B0604030504040204" pitchFamily="34" charset="0"/>
              </a:rPr>
              <a:t>apdraudēto LMT sakaru torni tiek izvietotas </a:t>
            </a:r>
            <a:r>
              <a:rPr lang="lv-LV" sz="1400" dirty="0" smtClean="0">
                <a:latin typeface="Verdana" panose="020B0604030504040204" pitchFamily="34" charset="0"/>
                <a:ea typeface="Verdana" panose="020B0604030504040204" pitchFamily="34" charset="0"/>
                <a:cs typeface="Verdana" panose="020B0604030504040204" pitchFamily="34" charset="0"/>
              </a:rPr>
              <a:t>VUGD piepūšamās </a:t>
            </a:r>
            <a:r>
              <a:rPr lang="lv-LV" sz="1400" dirty="0" err="1">
                <a:latin typeface="Verdana" panose="020B0604030504040204" pitchFamily="34" charset="0"/>
                <a:ea typeface="Verdana" panose="020B0604030504040204" pitchFamily="34" charset="0"/>
                <a:cs typeface="Verdana" panose="020B0604030504040204" pitchFamily="34" charset="0"/>
              </a:rPr>
              <a:t>pretplūdu</a:t>
            </a:r>
            <a:r>
              <a:rPr lang="lv-LV" sz="1400" dirty="0">
                <a:latin typeface="Verdana" panose="020B0604030504040204" pitchFamily="34" charset="0"/>
                <a:ea typeface="Verdana" panose="020B0604030504040204" pitchFamily="34" charset="0"/>
                <a:cs typeface="Verdana" panose="020B0604030504040204" pitchFamily="34" charset="0"/>
              </a:rPr>
              <a:t> </a:t>
            </a:r>
            <a:r>
              <a:rPr lang="lv-LV" sz="1400" dirty="0" smtClean="0">
                <a:latin typeface="Verdana" panose="020B0604030504040204" pitchFamily="34" charset="0"/>
                <a:ea typeface="Verdana" panose="020B0604030504040204" pitchFamily="34" charset="0"/>
                <a:cs typeface="Verdana" panose="020B0604030504040204" pitchFamily="34" charset="0"/>
              </a:rPr>
              <a:t>barjeras.</a:t>
            </a:r>
          </a:p>
          <a:p>
            <a:pPr algn="just"/>
            <a:r>
              <a:rPr lang="lv-LV" sz="1400" dirty="0" smtClean="0">
                <a:latin typeface="Verdana" panose="020B0604030504040204" pitchFamily="34" charset="0"/>
                <a:ea typeface="Verdana" panose="020B0604030504040204" pitchFamily="34" charset="0"/>
                <a:cs typeface="Verdana" panose="020B0604030504040204" pitchFamily="34" charset="0"/>
              </a:rPr>
              <a:t>*No </a:t>
            </a:r>
            <a:r>
              <a:rPr lang="lv-LV" sz="1400" dirty="0">
                <a:latin typeface="Verdana" panose="020B0604030504040204" pitchFamily="34" charset="0"/>
                <a:ea typeface="Verdana" panose="020B0604030504040204" pitchFamily="34" charset="0"/>
                <a:cs typeface="Verdana" panose="020B0604030504040204" pitchFamily="34" charset="0"/>
              </a:rPr>
              <a:t>piektdienas turpinās VUGD amatpersonu dežūra bīstamākajā vietā pie dambja Pļaviņu ielā, lai nekavējoties varētu reaģēt, ja, pārtrūkstot dambim, situācija </a:t>
            </a:r>
            <a:r>
              <a:rPr lang="lv-LV" sz="1400" dirty="0" smtClean="0">
                <a:latin typeface="Verdana" panose="020B0604030504040204" pitchFamily="34" charset="0"/>
                <a:ea typeface="Verdana" panose="020B0604030504040204" pitchFamily="34" charset="0"/>
                <a:cs typeface="Verdana" panose="020B0604030504040204" pitchFamily="34" charset="0"/>
              </a:rPr>
              <a:t>pasliktinās.</a:t>
            </a:r>
          </a:p>
          <a:p>
            <a:pPr algn="just"/>
            <a:r>
              <a:rPr lang="lv-LV" sz="1400" dirty="0" smtClean="0">
                <a:latin typeface="Verdana" panose="020B0604030504040204" pitchFamily="34" charset="0"/>
                <a:ea typeface="Verdana" panose="020B0604030504040204" pitchFamily="34" charset="0"/>
                <a:cs typeface="Verdana" panose="020B0604030504040204" pitchFamily="34" charset="0"/>
              </a:rPr>
              <a:t>*ZS divām </a:t>
            </a:r>
            <a:r>
              <a:rPr lang="lv-LV" sz="1400" dirty="0">
                <a:latin typeface="Verdana" panose="020B0604030504040204" pitchFamily="34" charset="0"/>
                <a:ea typeface="Verdana" panose="020B0604030504040204" pitchFamily="34" charset="0"/>
                <a:cs typeface="Verdana" panose="020B0604030504040204" pitchFamily="34" charset="0"/>
              </a:rPr>
              <a:t>peldošajām amfībijas “PTS” platformām, kas nodrošinās atbalstu tiem iedzīvotājiem, kas atrodas uz Sakas salas un nav </a:t>
            </a:r>
            <a:r>
              <a:rPr lang="lv-LV" sz="1400" dirty="0" smtClean="0">
                <a:latin typeface="Verdana" panose="020B0604030504040204" pitchFamily="34" charset="0"/>
                <a:ea typeface="Verdana" panose="020B0604030504040204" pitchFamily="34" charset="0"/>
                <a:cs typeface="Verdana" panose="020B0604030504040204" pitchFamily="34" charset="0"/>
              </a:rPr>
              <a:t>evakuējušies.</a:t>
            </a:r>
            <a:endParaRPr lang="lv-LV" sz="1400" dirty="0">
              <a:latin typeface="Verdana" panose="020B0604030504040204" pitchFamily="34" charset="0"/>
              <a:ea typeface="Verdana" panose="020B0604030504040204" pitchFamily="34" charset="0"/>
              <a:cs typeface="Verdana" panose="020B0604030504040204" pitchFamily="34" charset="0"/>
            </a:endParaRPr>
          </a:p>
          <a:p>
            <a:pPr algn="just"/>
            <a:endParaRPr lang="lv-LV" sz="1400" dirty="0" smtClean="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5106372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075238" cy="885825"/>
          </a:xfrm>
        </p:spPr>
        <p:txBody>
          <a:bodyPr/>
          <a:lstStyle/>
          <a:p>
            <a:pPr algn="ctr"/>
            <a:r>
              <a:rPr lang="lv-LV" sz="2800" b="1" dirty="0" smtClean="0">
                <a:latin typeface="Verdana" pitchFamily="34" charset="0"/>
              </a:rPr>
              <a:t>Turpmākā attīstība</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16</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8" name="Satura vietturis 2"/>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2023.gada 15.janvāris, Rīga				pali (plūdi)_KVP1501 </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graphicFrame>
        <p:nvGraphicFramePr>
          <p:cNvPr id="12" name="Diagramma 11"/>
          <p:cNvGraphicFramePr/>
          <p:nvPr>
            <p:extLst>
              <p:ext uri="{D42A27DB-BD31-4B8C-83A1-F6EECF244321}">
                <p14:modId xmlns:p14="http://schemas.microsoft.com/office/powerpoint/2010/main" val="1744868122"/>
              </p:ext>
            </p:extLst>
          </p:nvPr>
        </p:nvGraphicFramePr>
        <p:xfrm>
          <a:off x="1524000" y="1397000"/>
          <a:ext cx="6096000" cy="4064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8741564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075238" cy="885825"/>
          </a:xfrm>
        </p:spPr>
        <p:txBody>
          <a:bodyPr/>
          <a:lstStyle/>
          <a:p>
            <a:pPr algn="ctr"/>
            <a:r>
              <a:rPr lang="lv-LV" sz="2800" b="1" dirty="0" smtClean="0">
                <a:latin typeface="Verdana" pitchFamily="34" charset="0"/>
              </a:rPr>
              <a:t>Turpmākā attīstība</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17</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8" name="Satura vietturis 2"/>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2023.gada 15.janvāris, Rīga				pali (plūdi)_KVP1501 </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pic>
        <p:nvPicPr>
          <p:cNvPr id="7" name="Picture 3" descr="V:\Prese\_3_Relizes\_2023\_Janvāris\Jēkabpils plūdi\bīstamā zona 14012023.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18507" y="1167493"/>
            <a:ext cx="6849836" cy="4955721"/>
          </a:xfrm>
          <a:prstGeom prst="rect">
            <a:avLst/>
          </a:prstGeom>
          <a:noFill/>
          <a:ln>
            <a:noFill/>
          </a:ln>
        </p:spPr>
      </p:pic>
      <p:sp>
        <p:nvSpPr>
          <p:cNvPr id="9" name="Subtitle 2"/>
          <p:cNvSpPr txBox="1">
            <a:spLocks/>
          </p:cNvSpPr>
          <p:nvPr/>
        </p:nvSpPr>
        <p:spPr>
          <a:xfrm>
            <a:off x="1019920" y="6128725"/>
            <a:ext cx="3183517"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smtClean="0">
                <a:latin typeface="Verdana" panose="020B0604030504040204" pitchFamily="34" charset="0"/>
                <a:ea typeface="Verdana" panose="020B0604030504040204" pitchFamily="34" charset="0"/>
                <a:cs typeface="Verdana" panose="020B0604030504040204" pitchFamily="34" charset="0"/>
              </a:rPr>
              <a:t>Avots: Jēkabpils novada tīmekļvietne</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4913550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152400" y="3018897"/>
            <a:ext cx="8858250" cy="601663"/>
          </a:xfrm>
          <a:prstGeom prst="rect">
            <a:avLst/>
          </a:prstGeom>
        </p:spPr>
        <p:txBody>
          <a:bodyPr vert="horz" lIns="91440" tIns="45720" rIns="91440" bIns="45720" rtlCol="0" anchor="b">
            <a:norm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lv-LV" sz="3200" b="1" dirty="0" smtClean="0">
                <a:solidFill>
                  <a:prstClr val="black"/>
                </a:solidFill>
                <a:latin typeface="Verdana" panose="020B0604030504040204" pitchFamily="34" charset="0"/>
                <a:ea typeface="Verdana" panose="020B0604030504040204" pitchFamily="34" charset="0"/>
                <a:cs typeface="Verdana" panose="020B0604030504040204" pitchFamily="34" charset="0"/>
              </a:rPr>
              <a:t> </a:t>
            </a:r>
            <a:endParaRPr lang="lv-LV" sz="3200" b="1"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7" name="Subtitle 2"/>
          <p:cNvSpPr txBox="1">
            <a:spLocks/>
          </p:cNvSpPr>
          <p:nvPr/>
        </p:nvSpPr>
        <p:spPr>
          <a:xfrm>
            <a:off x="57145" y="6137107"/>
            <a:ext cx="9078847" cy="35056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lv-LV" sz="1400" dirty="0" smtClean="0">
                <a:solidFill>
                  <a:prstClr val="black"/>
                </a:solidFill>
                <a:latin typeface="Verdana" panose="020B0604030504040204" pitchFamily="34" charset="0"/>
                <a:ea typeface="Verdana" panose="020B0604030504040204" pitchFamily="34" charset="0"/>
                <a:cs typeface="Verdana" panose="020B0604030504040204" pitchFamily="34" charset="0"/>
              </a:rPr>
              <a:t>2023.gada 15.janvāris, Rīga</a:t>
            </a:r>
            <a:endParaRPr lang="lv-LV" sz="1400" dirty="0">
              <a:solidFill>
                <a:prstClr val="black"/>
              </a:solidFill>
              <a:latin typeface="Verdana" panose="020B0604030504040204" pitchFamily="34" charset="0"/>
              <a:ea typeface="Verdana" panose="020B0604030504040204" pitchFamily="34" charset="0"/>
              <a:cs typeface="Verdana" panose="020B0604030504040204" pitchFamily="34" charset="0"/>
            </a:endParaRPr>
          </a:p>
        </p:txBody>
      </p:sp>
      <p:sp>
        <p:nvSpPr>
          <p:cNvPr id="8" name="Virsraksts 1"/>
          <p:cNvSpPr txBox="1">
            <a:spLocks/>
          </p:cNvSpPr>
          <p:nvPr/>
        </p:nvSpPr>
        <p:spPr>
          <a:xfrm>
            <a:off x="653219" y="2447952"/>
            <a:ext cx="7886700" cy="614363"/>
          </a:xfrm>
          <a:prstGeom prst="rect">
            <a:avLst/>
          </a:prstGeom>
        </p:spPr>
        <p:txBody>
          <a:bodyPr vert="horz" lIns="91440" tIns="45720" rIns="91440" bIns="45720"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r>
              <a:rPr lang="lv-LV" sz="1800" b="1" dirty="0" smtClean="0">
                <a:latin typeface="Verdana" panose="020B0604030504040204" pitchFamily="34" charset="0"/>
                <a:ea typeface="Verdana" panose="020B0604030504040204" pitchFamily="34" charset="0"/>
              </a:rPr>
              <a:t>Paldies par uzmanību!</a:t>
            </a:r>
            <a:endParaRPr lang="lv-LV" sz="1800" b="1" dirty="0">
              <a:latin typeface="Verdana" panose="020B0604030504040204" pitchFamily="34" charset="0"/>
              <a:ea typeface="Verdana" panose="020B0604030504040204" pitchFamily="34" charset="0"/>
            </a:endParaRPr>
          </a:p>
        </p:txBody>
      </p:sp>
      <p:pic>
        <p:nvPicPr>
          <p:cNvPr id="9" name="Attēls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3440" y="3196146"/>
            <a:ext cx="1696169" cy="1687228"/>
          </a:xfrm>
          <a:prstGeom prst="rect">
            <a:avLst/>
          </a:prstGeom>
        </p:spPr>
      </p:pic>
      <p:sp>
        <p:nvSpPr>
          <p:cNvPr id="6" name="Subtitle 2"/>
          <p:cNvSpPr txBox="1">
            <a:spLocks/>
          </p:cNvSpPr>
          <p:nvPr/>
        </p:nvSpPr>
        <p:spPr>
          <a:xfrm>
            <a:off x="457822" y="5472307"/>
            <a:ext cx="8747760"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lv-LV" sz="1000" dirty="0" smtClean="0">
                <a:latin typeface="Verdana" panose="020B0604030504040204" pitchFamily="34" charset="0"/>
                <a:ea typeface="Verdana" panose="020B0604030504040204" pitchFamily="34" charset="0"/>
                <a:cs typeface="Verdana" panose="020B0604030504040204" pitchFamily="34" charset="0"/>
              </a:rPr>
              <a:t>Sagatavoja: Mārtiņš Baltmanis</a:t>
            </a:r>
          </a:p>
          <a:p>
            <a:r>
              <a:rPr lang="lv-LV" sz="1000" dirty="0" smtClean="0">
                <a:latin typeface="Verdana" panose="020B0604030504040204" pitchFamily="34" charset="0"/>
                <a:ea typeface="Verdana" panose="020B0604030504040204" pitchFamily="34" charset="0"/>
                <a:cs typeface="Verdana" panose="020B0604030504040204" pitchFamily="34" charset="0"/>
              </a:rPr>
              <a:t>Valsts ugunsdzēsības un glābšanas dienesta priekšnieka vietnieks (tālr.:67075990, e-pasts: </a:t>
            </a:r>
            <a:r>
              <a:rPr lang="lv-LV" sz="1000" dirty="0" smtClean="0">
                <a:latin typeface="Verdana" panose="020B0604030504040204" pitchFamily="34" charset="0"/>
                <a:ea typeface="Verdana" panose="020B0604030504040204" pitchFamily="34" charset="0"/>
                <a:cs typeface="Verdana" panose="020B0604030504040204" pitchFamily="34" charset="0"/>
                <a:hlinkClick r:id="rId4"/>
              </a:rPr>
              <a:t>martins.baltmanis@vugd.gov.lv</a:t>
            </a:r>
            <a:r>
              <a:rPr lang="lv-LV" sz="1000" dirty="0" smtClean="0">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405162396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075238" cy="885825"/>
          </a:xfrm>
        </p:spPr>
        <p:txBody>
          <a:bodyPr/>
          <a:lstStyle/>
          <a:p>
            <a:pPr algn="ctr"/>
            <a:r>
              <a:rPr lang="lv-LV" sz="2800" b="1" dirty="0" smtClean="0">
                <a:latin typeface="Verdana" pitchFamily="34" charset="0"/>
              </a:rPr>
              <a:t>Izlūkošana (I)  </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2</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8" name="Satura vietturis 2"/>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2023.gada 15.janvāris, Rīga				pali (plūdi)_KVP1501 </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pic>
        <p:nvPicPr>
          <p:cNvPr id="2" name="Attēls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18347" y="1534886"/>
            <a:ext cx="6501111" cy="4394210"/>
          </a:xfrm>
          <a:prstGeom prst="rect">
            <a:avLst/>
          </a:prstGeom>
        </p:spPr>
      </p:pic>
      <p:sp>
        <p:nvSpPr>
          <p:cNvPr id="9" name="Subtitle 2"/>
          <p:cNvSpPr txBox="1">
            <a:spLocks/>
          </p:cNvSpPr>
          <p:nvPr/>
        </p:nvSpPr>
        <p:spPr>
          <a:xfrm>
            <a:off x="-28302" y="1534886"/>
            <a:ext cx="2110195"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lv-LV" sz="1600" b="1" dirty="0" smtClean="0">
                <a:latin typeface="Verdana" panose="020B0604030504040204" pitchFamily="34" charset="0"/>
                <a:ea typeface="Verdana" panose="020B0604030504040204" pitchFamily="34" charset="0"/>
                <a:cs typeface="Verdana" panose="020B0604030504040204" pitchFamily="34" charset="0"/>
              </a:rPr>
              <a:t>14.01.2023. </a:t>
            </a:r>
            <a:endParaRPr lang="lv-LV" sz="1600" b="1" dirty="0">
              <a:latin typeface="Verdana" panose="020B0604030504040204" pitchFamily="34" charset="0"/>
              <a:ea typeface="Verdana" panose="020B0604030504040204" pitchFamily="34" charset="0"/>
              <a:cs typeface="Verdana" panose="020B0604030504040204" pitchFamily="34" charset="0"/>
            </a:endParaRPr>
          </a:p>
          <a:p>
            <a:r>
              <a:rPr lang="lv-LV" sz="1600" b="1" dirty="0" smtClean="0">
                <a:latin typeface="Verdana" panose="020B0604030504040204" pitchFamily="34" charset="0"/>
                <a:ea typeface="Verdana" panose="020B0604030504040204" pitchFamily="34" charset="0"/>
                <a:cs typeface="Verdana" panose="020B0604030504040204" pitchFamily="34" charset="0"/>
              </a:rPr>
              <a:t>14.39</a:t>
            </a:r>
          </a:p>
        </p:txBody>
      </p:sp>
    </p:spTree>
    <p:extLst>
      <p:ext uri="{BB962C8B-B14F-4D97-AF65-F5344CB8AC3E}">
        <p14:creationId xmlns:p14="http://schemas.microsoft.com/office/powerpoint/2010/main" val="22060798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075238" cy="885825"/>
          </a:xfrm>
        </p:spPr>
        <p:txBody>
          <a:bodyPr/>
          <a:lstStyle/>
          <a:p>
            <a:pPr algn="ctr"/>
            <a:r>
              <a:rPr lang="lv-LV" sz="2800" b="1" dirty="0" smtClean="0">
                <a:latin typeface="Verdana" pitchFamily="34" charset="0"/>
              </a:rPr>
              <a:t>Izlūkošana (II)  </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3</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8" name="Satura vietturis 2"/>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2023.gada 15.janvāris, Rīga				pali (plūdi)_KVP1501 </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9" name="Subtitle 2"/>
          <p:cNvSpPr txBox="1">
            <a:spLocks/>
          </p:cNvSpPr>
          <p:nvPr/>
        </p:nvSpPr>
        <p:spPr>
          <a:xfrm>
            <a:off x="0" y="1703299"/>
            <a:ext cx="2110195"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lv-LV" sz="1600" b="1" dirty="0" smtClean="0">
                <a:latin typeface="Verdana" panose="020B0604030504040204" pitchFamily="34" charset="0"/>
                <a:ea typeface="Verdana" panose="020B0604030504040204" pitchFamily="34" charset="0"/>
                <a:cs typeface="Verdana" panose="020B0604030504040204" pitchFamily="34" charset="0"/>
              </a:rPr>
              <a:t>14.01.2023. </a:t>
            </a:r>
            <a:endParaRPr lang="lv-LV" sz="1600" b="1" dirty="0">
              <a:latin typeface="Verdana" panose="020B0604030504040204" pitchFamily="34" charset="0"/>
              <a:ea typeface="Verdana" panose="020B0604030504040204" pitchFamily="34" charset="0"/>
              <a:cs typeface="Verdana" panose="020B0604030504040204" pitchFamily="34" charset="0"/>
            </a:endParaRPr>
          </a:p>
          <a:p>
            <a:r>
              <a:rPr lang="lv-LV" sz="1600" b="1" dirty="0" smtClean="0">
                <a:latin typeface="Verdana" panose="020B0604030504040204" pitchFamily="34" charset="0"/>
                <a:ea typeface="Verdana" panose="020B0604030504040204" pitchFamily="34" charset="0"/>
                <a:cs typeface="Verdana" panose="020B0604030504040204" pitchFamily="34" charset="0"/>
              </a:rPr>
              <a:t>14.39</a:t>
            </a:r>
          </a:p>
        </p:txBody>
      </p:sp>
      <p:sp>
        <p:nvSpPr>
          <p:cNvPr id="10" name="Subtitle 2"/>
          <p:cNvSpPr txBox="1">
            <a:spLocks/>
          </p:cNvSpPr>
          <p:nvPr/>
        </p:nvSpPr>
        <p:spPr>
          <a:xfrm>
            <a:off x="5783033" y="5770858"/>
            <a:ext cx="2110195"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smtClean="0">
                <a:latin typeface="Verdana" panose="020B0604030504040204" pitchFamily="34" charset="0"/>
                <a:ea typeface="Verdana" panose="020B0604030504040204" pitchFamily="34" charset="0"/>
                <a:cs typeface="Verdana" panose="020B0604030504040204" pitchFamily="34" charset="0"/>
              </a:rPr>
              <a:t>Google Maps 2023 CENS Airbus Maxsar Technologies</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sp>
        <p:nvSpPr>
          <p:cNvPr id="11" name="Subtitle 2"/>
          <p:cNvSpPr txBox="1">
            <a:spLocks/>
          </p:cNvSpPr>
          <p:nvPr/>
        </p:nvSpPr>
        <p:spPr>
          <a:xfrm>
            <a:off x="177275" y="5731205"/>
            <a:ext cx="4500861" cy="26138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smtClean="0">
                <a:latin typeface="Verdana" panose="020B0604030504040204" pitchFamily="34" charset="0"/>
                <a:ea typeface="Verdana" panose="020B0604030504040204" pitchFamily="34" charset="0"/>
                <a:cs typeface="Verdana" panose="020B0604030504040204" pitchFamily="34" charset="0"/>
              </a:rPr>
              <a:t>VUGD DJI Matrice 210 (Zenmus Z30) </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pic>
        <p:nvPicPr>
          <p:cNvPr id="2" name="Attēls 1"/>
          <p:cNvPicPr>
            <a:picLocks noChangeAspect="1"/>
          </p:cNvPicPr>
          <p:nvPr/>
        </p:nvPicPr>
        <p:blipFill>
          <a:blip r:embed="rId3"/>
          <a:stretch>
            <a:fillRect/>
          </a:stretch>
        </p:blipFill>
        <p:spPr>
          <a:xfrm rot="16200000">
            <a:off x="4863640" y="2161281"/>
            <a:ext cx="4580379" cy="2478119"/>
          </a:xfrm>
          <a:prstGeom prst="rect">
            <a:avLst/>
          </a:prstGeom>
        </p:spPr>
      </p:pic>
      <p:pic>
        <p:nvPicPr>
          <p:cNvPr id="5" name="Attēls 4"/>
          <p:cNvPicPr>
            <a:picLocks noChangeAspect="1"/>
          </p:cNvPicPr>
          <p:nvPr/>
        </p:nvPicPr>
        <p:blipFill>
          <a:blip r:embed="rId4"/>
          <a:stretch>
            <a:fillRect/>
          </a:stretch>
        </p:blipFill>
        <p:spPr>
          <a:xfrm>
            <a:off x="177274" y="2514601"/>
            <a:ext cx="5676271" cy="3175930"/>
          </a:xfrm>
          <a:prstGeom prst="rect">
            <a:avLst/>
          </a:prstGeom>
        </p:spPr>
      </p:pic>
    </p:spTree>
    <p:extLst>
      <p:ext uri="{BB962C8B-B14F-4D97-AF65-F5344CB8AC3E}">
        <p14:creationId xmlns:p14="http://schemas.microsoft.com/office/powerpoint/2010/main" val="10981466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075238" cy="885825"/>
          </a:xfrm>
        </p:spPr>
        <p:txBody>
          <a:bodyPr/>
          <a:lstStyle/>
          <a:p>
            <a:pPr algn="ctr"/>
            <a:r>
              <a:rPr lang="lv-LV" sz="2800" b="1" dirty="0" smtClean="0">
                <a:latin typeface="Verdana" pitchFamily="34" charset="0"/>
              </a:rPr>
              <a:t>Izlūkošana (III)  </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4</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8" name="Satura vietturis 2"/>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2023.gada 15.janvāris, Rīga				pali (plūdi)_KVP1501 </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9" name="Subtitle 2"/>
          <p:cNvSpPr txBox="1">
            <a:spLocks/>
          </p:cNvSpPr>
          <p:nvPr/>
        </p:nvSpPr>
        <p:spPr>
          <a:xfrm>
            <a:off x="0" y="1703299"/>
            <a:ext cx="2110195"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lv-LV" sz="1600" b="1" dirty="0" smtClean="0">
                <a:latin typeface="Verdana" panose="020B0604030504040204" pitchFamily="34" charset="0"/>
                <a:ea typeface="Verdana" panose="020B0604030504040204" pitchFamily="34" charset="0"/>
                <a:cs typeface="Verdana" panose="020B0604030504040204" pitchFamily="34" charset="0"/>
              </a:rPr>
              <a:t>14.01.2023. </a:t>
            </a:r>
            <a:endParaRPr lang="lv-LV" sz="1600" b="1" dirty="0">
              <a:latin typeface="Verdana" panose="020B0604030504040204" pitchFamily="34" charset="0"/>
              <a:ea typeface="Verdana" panose="020B0604030504040204" pitchFamily="34" charset="0"/>
              <a:cs typeface="Verdana" panose="020B0604030504040204" pitchFamily="34" charset="0"/>
            </a:endParaRPr>
          </a:p>
          <a:p>
            <a:r>
              <a:rPr lang="lv-LV" sz="1600" b="1" dirty="0" smtClean="0">
                <a:latin typeface="Verdana" panose="020B0604030504040204" pitchFamily="34" charset="0"/>
                <a:ea typeface="Verdana" panose="020B0604030504040204" pitchFamily="34" charset="0"/>
                <a:cs typeface="Verdana" panose="020B0604030504040204" pitchFamily="34" charset="0"/>
              </a:rPr>
              <a:t>14.39</a:t>
            </a:r>
          </a:p>
        </p:txBody>
      </p:sp>
      <p:sp>
        <p:nvSpPr>
          <p:cNvPr id="10" name="Subtitle 2"/>
          <p:cNvSpPr txBox="1">
            <a:spLocks/>
          </p:cNvSpPr>
          <p:nvPr/>
        </p:nvSpPr>
        <p:spPr>
          <a:xfrm>
            <a:off x="5783033" y="5770858"/>
            <a:ext cx="2110195"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smtClean="0">
                <a:latin typeface="Verdana" panose="020B0604030504040204" pitchFamily="34" charset="0"/>
                <a:ea typeface="Verdana" panose="020B0604030504040204" pitchFamily="34" charset="0"/>
                <a:cs typeface="Verdana" panose="020B0604030504040204" pitchFamily="34" charset="0"/>
              </a:rPr>
              <a:t>Google Maps 2023 CENS Airbus Maxsar Technologies</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sp>
        <p:nvSpPr>
          <p:cNvPr id="11" name="Subtitle 2"/>
          <p:cNvSpPr txBox="1">
            <a:spLocks/>
          </p:cNvSpPr>
          <p:nvPr/>
        </p:nvSpPr>
        <p:spPr>
          <a:xfrm>
            <a:off x="177275" y="5731205"/>
            <a:ext cx="4500861" cy="26138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smtClean="0">
                <a:latin typeface="Verdana" panose="020B0604030504040204" pitchFamily="34" charset="0"/>
                <a:ea typeface="Verdana" panose="020B0604030504040204" pitchFamily="34" charset="0"/>
                <a:cs typeface="Verdana" panose="020B0604030504040204" pitchFamily="34" charset="0"/>
              </a:rPr>
              <a:t>VUGD DJI Matrice 210 (Zenmus Z30) </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pic>
        <p:nvPicPr>
          <p:cNvPr id="5" name="Attēls 4"/>
          <p:cNvPicPr>
            <a:picLocks noChangeAspect="1"/>
          </p:cNvPicPr>
          <p:nvPr/>
        </p:nvPicPr>
        <p:blipFill>
          <a:blip r:embed="rId3"/>
          <a:stretch>
            <a:fillRect/>
          </a:stretch>
        </p:blipFill>
        <p:spPr>
          <a:xfrm>
            <a:off x="221711" y="2587561"/>
            <a:ext cx="5561322" cy="3131714"/>
          </a:xfrm>
          <a:prstGeom prst="rect">
            <a:avLst/>
          </a:prstGeom>
        </p:spPr>
      </p:pic>
      <p:pic>
        <p:nvPicPr>
          <p:cNvPr id="12" name="Attēls 11"/>
          <p:cNvPicPr>
            <a:picLocks noChangeAspect="1"/>
          </p:cNvPicPr>
          <p:nvPr/>
        </p:nvPicPr>
        <p:blipFill>
          <a:blip r:embed="rId4"/>
          <a:stretch>
            <a:fillRect/>
          </a:stretch>
        </p:blipFill>
        <p:spPr>
          <a:xfrm rot="16200000">
            <a:off x="4968320" y="1947549"/>
            <a:ext cx="4650172" cy="2901095"/>
          </a:xfrm>
          <a:prstGeom prst="rect">
            <a:avLst/>
          </a:prstGeom>
        </p:spPr>
      </p:pic>
    </p:spTree>
    <p:extLst>
      <p:ext uri="{BB962C8B-B14F-4D97-AF65-F5344CB8AC3E}">
        <p14:creationId xmlns:p14="http://schemas.microsoft.com/office/powerpoint/2010/main" val="23968326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075238" cy="885825"/>
          </a:xfrm>
        </p:spPr>
        <p:txBody>
          <a:bodyPr/>
          <a:lstStyle/>
          <a:p>
            <a:pPr algn="ctr"/>
            <a:r>
              <a:rPr lang="lv-LV" sz="2800" b="1" dirty="0" smtClean="0">
                <a:latin typeface="Verdana" pitchFamily="34" charset="0"/>
              </a:rPr>
              <a:t>Izlūkošana (IV)  </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5</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8" name="Satura vietturis 2"/>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2023.gada 15.janvāris, Rīga				pali (plūdi)_KVP1501 </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9" name="Subtitle 2"/>
          <p:cNvSpPr txBox="1">
            <a:spLocks/>
          </p:cNvSpPr>
          <p:nvPr/>
        </p:nvSpPr>
        <p:spPr>
          <a:xfrm>
            <a:off x="0" y="1703299"/>
            <a:ext cx="2110195"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lv-LV" sz="1600" b="1" dirty="0" smtClean="0">
                <a:latin typeface="Verdana" panose="020B0604030504040204" pitchFamily="34" charset="0"/>
                <a:ea typeface="Verdana" panose="020B0604030504040204" pitchFamily="34" charset="0"/>
                <a:cs typeface="Verdana" panose="020B0604030504040204" pitchFamily="34" charset="0"/>
              </a:rPr>
              <a:t>14.01.2023. </a:t>
            </a:r>
            <a:endParaRPr lang="lv-LV" sz="1600" b="1" dirty="0">
              <a:latin typeface="Verdana" panose="020B0604030504040204" pitchFamily="34" charset="0"/>
              <a:ea typeface="Verdana" panose="020B0604030504040204" pitchFamily="34" charset="0"/>
              <a:cs typeface="Verdana" panose="020B0604030504040204" pitchFamily="34" charset="0"/>
            </a:endParaRPr>
          </a:p>
          <a:p>
            <a:r>
              <a:rPr lang="lv-LV" sz="1600" b="1" dirty="0" smtClean="0">
                <a:latin typeface="Verdana" panose="020B0604030504040204" pitchFamily="34" charset="0"/>
                <a:ea typeface="Verdana" panose="020B0604030504040204" pitchFamily="34" charset="0"/>
                <a:cs typeface="Verdana" panose="020B0604030504040204" pitchFamily="34" charset="0"/>
              </a:rPr>
              <a:t>14.39</a:t>
            </a:r>
          </a:p>
        </p:txBody>
      </p:sp>
      <p:sp>
        <p:nvSpPr>
          <p:cNvPr id="10" name="Subtitle 2"/>
          <p:cNvSpPr txBox="1">
            <a:spLocks/>
          </p:cNvSpPr>
          <p:nvPr/>
        </p:nvSpPr>
        <p:spPr>
          <a:xfrm>
            <a:off x="6870788" y="4866710"/>
            <a:ext cx="2110195"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smtClean="0">
                <a:latin typeface="Verdana" panose="020B0604030504040204" pitchFamily="34" charset="0"/>
                <a:ea typeface="Verdana" panose="020B0604030504040204" pitchFamily="34" charset="0"/>
                <a:cs typeface="Verdana" panose="020B0604030504040204" pitchFamily="34" charset="0"/>
              </a:rPr>
              <a:t>Google Maps 2023 CENS Airbus Maxsar Technologies</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sp>
        <p:nvSpPr>
          <p:cNvPr id="11" name="Subtitle 2"/>
          <p:cNvSpPr txBox="1">
            <a:spLocks/>
          </p:cNvSpPr>
          <p:nvPr/>
        </p:nvSpPr>
        <p:spPr>
          <a:xfrm>
            <a:off x="0" y="6145332"/>
            <a:ext cx="4500861" cy="26138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smtClean="0">
                <a:latin typeface="Verdana" panose="020B0604030504040204" pitchFamily="34" charset="0"/>
                <a:ea typeface="Verdana" panose="020B0604030504040204" pitchFamily="34" charset="0"/>
                <a:cs typeface="Verdana" panose="020B0604030504040204" pitchFamily="34" charset="0"/>
              </a:rPr>
              <a:t>VUGD DJI Matrice 210 (Zenmus Z30) </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pic>
        <p:nvPicPr>
          <p:cNvPr id="2" name="Attēls 1"/>
          <p:cNvPicPr>
            <a:picLocks noChangeAspect="1"/>
          </p:cNvPicPr>
          <p:nvPr/>
        </p:nvPicPr>
        <p:blipFill>
          <a:blip r:embed="rId3"/>
          <a:stretch>
            <a:fillRect/>
          </a:stretch>
        </p:blipFill>
        <p:spPr>
          <a:xfrm>
            <a:off x="97201" y="3255283"/>
            <a:ext cx="6773587" cy="2879981"/>
          </a:xfrm>
          <a:prstGeom prst="rect">
            <a:avLst/>
          </a:prstGeom>
        </p:spPr>
      </p:pic>
      <p:pic>
        <p:nvPicPr>
          <p:cNvPr id="3" name="Attēls 2"/>
          <p:cNvPicPr>
            <a:picLocks noChangeAspect="1"/>
          </p:cNvPicPr>
          <p:nvPr/>
        </p:nvPicPr>
        <p:blipFill>
          <a:blip r:embed="rId4"/>
          <a:stretch>
            <a:fillRect/>
          </a:stretch>
        </p:blipFill>
        <p:spPr>
          <a:xfrm rot="16200000">
            <a:off x="5488426" y="1238419"/>
            <a:ext cx="4715740" cy="2430308"/>
          </a:xfrm>
          <a:prstGeom prst="rect">
            <a:avLst/>
          </a:prstGeom>
        </p:spPr>
      </p:pic>
    </p:spTree>
    <p:extLst>
      <p:ext uri="{BB962C8B-B14F-4D97-AF65-F5344CB8AC3E}">
        <p14:creationId xmlns:p14="http://schemas.microsoft.com/office/powerpoint/2010/main" val="36003062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075238" cy="885825"/>
          </a:xfrm>
        </p:spPr>
        <p:txBody>
          <a:bodyPr/>
          <a:lstStyle/>
          <a:p>
            <a:pPr algn="ctr"/>
            <a:r>
              <a:rPr lang="lv-LV" sz="2800" b="1" dirty="0" smtClean="0">
                <a:latin typeface="Verdana" pitchFamily="34" charset="0"/>
              </a:rPr>
              <a:t>Izlūkošana (V)  </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6</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8" name="Satura vietturis 2"/>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2023.gada 15.janvāris, Rīga				pali (plūdi)_KVP1501 </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9" name="Subtitle 2"/>
          <p:cNvSpPr txBox="1">
            <a:spLocks/>
          </p:cNvSpPr>
          <p:nvPr/>
        </p:nvSpPr>
        <p:spPr>
          <a:xfrm>
            <a:off x="0" y="1703299"/>
            <a:ext cx="2110195"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lv-LV" sz="1600" b="1" dirty="0" smtClean="0">
                <a:latin typeface="Verdana" panose="020B0604030504040204" pitchFamily="34" charset="0"/>
                <a:ea typeface="Verdana" panose="020B0604030504040204" pitchFamily="34" charset="0"/>
                <a:cs typeface="Verdana" panose="020B0604030504040204" pitchFamily="34" charset="0"/>
              </a:rPr>
              <a:t>14.01.2023. </a:t>
            </a:r>
            <a:endParaRPr lang="lv-LV" sz="1600" b="1" dirty="0">
              <a:latin typeface="Verdana" panose="020B0604030504040204" pitchFamily="34" charset="0"/>
              <a:ea typeface="Verdana" panose="020B0604030504040204" pitchFamily="34" charset="0"/>
              <a:cs typeface="Verdana" panose="020B0604030504040204" pitchFamily="34" charset="0"/>
            </a:endParaRPr>
          </a:p>
          <a:p>
            <a:r>
              <a:rPr lang="lv-LV" sz="1600" b="1" dirty="0" smtClean="0">
                <a:latin typeface="Verdana" panose="020B0604030504040204" pitchFamily="34" charset="0"/>
                <a:ea typeface="Verdana" panose="020B0604030504040204" pitchFamily="34" charset="0"/>
                <a:cs typeface="Verdana" panose="020B0604030504040204" pitchFamily="34" charset="0"/>
              </a:rPr>
              <a:t>14.39</a:t>
            </a:r>
          </a:p>
        </p:txBody>
      </p:sp>
      <p:pic>
        <p:nvPicPr>
          <p:cNvPr id="3" name="Attēls 2"/>
          <p:cNvPicPr>
            <a:picLocks noChangeAspect="1"/>
          </p:cNvPicPr>
          <p:nvPr/>
        </p:nvPicPr>
        <p:blipFill>
          <a:blip r:embed="rId3"/>
          <a:stretch>
            <a:fillRect/>
          </a:stretch>
        </p:blipFill>
        <p:spPr>
          <a:xfrm>
            <a:off x="177275" y="2549981"/>
            <a:ext cx="5605758" cy="3155689"/>
          </a:xfrm>
          <a:prstGeom prst="rect">
            <a:avLst/>
          </a:prstGeom>
        </p:spPr>
      </p:pic>
      <p:pic>
        <p:nvPicPr>
          <p:cNvPr id="4" name="Attēls 3"/>
          <p:cNvPicPr>
            <a:picLocks noChangeAspect="1"/>
          </p:cNvPicPr>
          <p:nvPr/>
        </p:nvPicPr>
        <p:blipFill>
          <a:blip r:embed="rId4"/>
          <a:stretch>
            <a:fillRect/>
          </a:stretch>
        </p:blipFill>
        <p:spPr>
          <a:xfrm rot="16200000">
            <a:off x="5094871" y="1944579"/>
            <a:ext cx="4539083" cy="3010309"/>
          </a:xfrm>
          <a:prstGeom prst="rect">
            <a:avLst/>
          </a:prstGeom>
        </p:spPr>
      </p:pic>
      <p:sp>
        <p:nvSpPr>
          <p:cNvPr id="10" name="Subtitle 2"/>
          <p:cNvSpPr txBox="1">
            <a:spLocks/>
          </p:cNvSpPr>
          <p:nvPr/>
        </p:nvSpPr>
        <p:spPr>
          <a:xfrm>
            <a:off x="5783033" y="5770858"/>
            <a:ext cx="2110195"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smtClean="0">
                <a:latin typeface="Verdana" panose="020B0604030504040204" pitchFamily="34" charset="0"/>
                <a:ea typeface="Verdana" panose="020B0604030504040204" pitchFamily="34" charset="0"/>
                <a:cs typeface="Verdana" panose="020B0604030504040204" pitchFamily="34" charset="0"/>
              </a:rPr>
              <a:t>Google Maps 2023 CENS Airbus Maxsar Technologies</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sp>
        <p:nvSpPr>
          <p:cNvPr id="11" name="Subtitle 2"/>
          <p:cNvSpPr txBox="1">
            <a:spLocks/>
          </p:cNvSpPr>
          <p:nvPr/>
        </p:nvSpPr>
        <p:spPr>
          <a:xfrm>
            <a:off x="177275" y="5731205"/>
            <a:ext cx="4500861" cy="26138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smtClean="0">
                <a:latin typeface="Verdana" panose="020B0604030504040204" pitchFamily="34" charset="0"/>
                <a:ea typeface="Verdana" panose="020B0604030504040204" pitchFamily="34" charset="0"/>
                <a:cs typeface="Verdana" panose="020B0604030504040204" pitchFamily="34" charset="0"/>
              </a:rPr>
              <a:t>VUGD DJI Matrice 210 (Zenmus Z30) </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787059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075238" cy="885825"/>
          </a:xfrm>
        </p:spPr>
        <p:txBody>
          <a:bodyPr/>
          <a:lstStyle/>
          <a:p>
            <a:pPr algn="ctr"/>
            <a:r>
              <a:rPr lang="lv-LV" sz="2800" b="1" dirty="0" smtClean="0">
                <a:latin typeface="Verdana" pitchFamily="34" charset="0"/>
              </a:rPr>
              <a:t>Izlūkošana (VI)  </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7</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8" name="Satura vietturis 2"/>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2023.gada 15.janvāris, Rīga				pali (plūdi)_KVP1501 </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9" name="Subtitle 2"/>
          <p:cNvSpPr txBox="1">
            <a:spLocks/>
          </p:cNvSpPr>
          <p:nvPr/>
        </p:nvSpPr>
        <p:spPr>
          <a:xfrm>
            <a:off x="506185" y="2205369"/>
            <a:ext cx="2110195"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lv-LV" sz="1600" b="1" dirty="0" smtClean="0">
                <a:latin typeface="Verdana" panose="020B0604030504040204" pitchFamily="34" charset="0"/>
                <a:ea typeface="Verdana" panose="020B0604030504040204" pitchFamily="34" charset="0"/>
                <a:cs typeface="Verdana" panose="020B0604030504040204" pitchFamily="34" charset="0"/>
              </a:rPr>
              <a:t>14.01.2023. </a:t>
            </a:r>
            <a:endParaRPr lang="lv-LV" sz="1600" b="1" dirty="0">
              <a:latin typeface="Verdana" panose="020B0604030504040204" pitchFamily="34" charset="0"/>
              <a:ea typeface="Verdana" panose="020B0604030504040204" pitchFamily="34" charset="0"/>
              <a:cs typeface="Verdana" panose="020B0604030504040204" pitchFamily="34" charset="0"/>
            </a:endParaRPr>
          </a:p>
          <a:p>
            <a:r>
              <a:rPr lang="lv-LV" sz="1600" b="1" dirty="0" smtClean="0">
                <a:latin typeface="Verdana" panose="020B0604030504040204" pitchFamily="34" charset="0"/>
                <a:ea typeface="Verdana" panose="020B0604030504040204" pitchFamily="34" charset="0"/>
                <a:cs typeface="Verdana" panose="020B0604030504040204" pitchFamily="34" charset="0"/>
              </a:rPr>
              <a:t>14.39</a:t>
            </a:r>
          </a:p>
        </p:txBody>
      </p:sp>
      <p:sp>
        <p:nvSpPr>
          <p:cNvPr id="10" name="Subtitle 2"/>
          <p:cNvSpPr txBox="1">
            <a:spLocks/>
          </p:cNvSpPr>
          <p:nvPr/>
        </p:nvSpPr>
        <p:spPr>
          <a:xfrm>
            <a:off x="6604908" y="3968053"/>
            <a:ext cx="2110195"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smtClean="0">
                <a:latin typeface="Verdana" panose="020B0604030504040204" pitchFamily="34" charset="0"/>
                <a:ea typeface="Verdana" panose="020B0604030504040204" pitchFamily="34" charset="0"/>
                <a:cs typeface="Verdana" panose="020B0604030504040204" pitchFamily="34" charset="0"/>
              </a:rPr>
              <a:t>Google Maps 2023 CENS Airbus Maxsar Technologies</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sp>
        <p:nvSpPr>
          <p:cNvPr id="11" name="Subtitle 2"/>
          <p:cNvSpPr txBox="1">
            <a:spLocks/>
          </p:cNvSpPr>
          <p:nvPr/>
        </p:nvSpPr>
        <p:spPr>
          <a:xfrm>
            <a:off x="0" y="6094970"/>
            <a:ext cx="4500861" cy="26138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smtClean="0">
                <a:latin typeface="Verdana" panose="020B0604030504040204" pitchFamily="34" charset="0"/>
                <a:ea typeface="Verdana" panose="020B0604030504040204" pitchFamily="34" charset="0"/>
                <a:cs typeface="Verdana" panose="020B0604030504040204" pitchFamily="34" charset="0"/>
              </a:rPr>
              <a:t>VUGD DJI Matrice 210 (Zenmus Z30) </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pic>
        <p:nvPicPr>
          <p:cNvPr id="2" name="Attēls 1"/>
          <p:cNvPicPr>
            <a:picLocks noChangeAspect="1"/>
          </p:cNvPicPr>
          <p:nvPr/>
        </p:nvPicPr>
        <p:blipFill>
          <a:blip r:embed="rId3"/>
          <a:stretch>
            <a:fillRect/>
          </a:stretch>
        </p:blipFill>
        <p:spPr>
          <a:xfrm>
            <a:off x="59882" y="3023804"/>
            <a:ext cx="6545026" cy="3059257"/>
          </a:xfrm>
          <a:prstGeom prst="rect">
            <a:avLst/>
          </a:prstGeom>
        </p:spPr>
      </p:pic>
      <p:pic>
        <p:nvPicPr>
          <p:cNvPr id="5" name="Attēls 4"/>
          <p:cNvPicPr>
            <a:picLocks noChangeAspect="1"/>
          </p:cNvPicPr>
          <p:nvPr/>
        </p:nvPicPr>
        <p:blipFill>
          <a:blip r:embed="rId4"/>
          <a:stretch>
            <a:fillRect/>
          </a:stretch>
        </p:blipFill>
        <p:spPr>
          <a:xfrm>
            <a:off x="3332395" y="1158330"/>
            <a:ext cx="5551714" cy="2758879"/>
          </a:xfrm>
          <a:prstGeom prst="rect">
            <a:avLst/>
          </a:prstGeom>
        </p:spPr>
      </p:pic>
    </p:spTree>
    <p:extLst>
      <p:ext uri="{BB962C8B-B14F-4D97-AF65-F5344CB8AC3E}">
        <p14:creationId xmlns:p14="http://schemas.microsoft.com/office/powerpoint/2010/main" val="2100958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075238" cy="885825"/>
          </a:xfrm>
        </p:spPr>
        <p:txBody>
          <a:bodyPr/>
          <a:lstStyle/>
          <a:p>
            <a:pPr algn="ctr"/>
            <a:r>
              <a:rPr lang="lv-LV" sz="2800" b="1" dirty="0" smtClean="0">
                <a:latin typeface="Verdana" pitchFamily="34" charset="0"/>
              </a:rPr>
              <a:t>Izlūkošana (VII)  </a:t>
            </a: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8</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8" name="Satura vietturis 2"/>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2023.gada 15.janvāris, Rīga				pali (plūdi)_KVP1501 </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9" name="Subtitle 2"/>
          <p:cNvSpPr txBox="1">
            <a:spLocks/>
          </p:cNvSpPr>
          <p:nvPr/>
        </p:nvSpPr>
        <p:spPr>
          <a:xfrm>
            <a:off x="178980" y="1949254"/>
            <a:ext cx="2110195"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lv-LV" sz="1600" b="1" dirty="0" smtClean="0">
                <a:latin typeface="Verdana" panose="020B0604030504040204" pitchFamily="34" charset="0"/>
                <a:ea typeface="Verdana" panose="020B0604030504040204" pitchFamily="34" charset="0"/>
                <a:cs typeface="Verdana" panose="020B0604030504040204" pitchFamily="34" charset="0"/>
              </a:rPr>
              <a:t>14.01.2023. </a:t>
            </a:r>
            <a:endParaRPr lang="lv-LV" sz="1600" b="1" dirty="0">
              <a:latin typeface="Verdana" panose="020B0604030504040204" pitchFamily="34" charset="0"/>
              <a:ea typeface="Verdana" panose="020B0604030504040204" pitchFamily="34" charset="0"/>
              <a:cs typeface="Verdana" panose="020B0604030504040204" pitchFamily="34" charset="0"/>
            </a:endParaRPr>
          </a:p>
          <a:p>
            <a:r>
              <a:rPr lang="lv-LV" sz="1600" b="1" dirty="0" smtClean="0">
                <a:latin typeface="Verdana" panose="020B0604030504040204" pitchFamily="34" charset="0"/>
                <a:ea typeface="Verdana" panose="020B0604030504040204" pitchFamily="34" charset="0"/>
                <a:cs typeface="Verdana" panose="020B0604030504040204" pitchFamily="34" charset="0"/>
              </a:rPr>
              <a:t>14.39</a:t>
            </a:r>
          </a:p>
        </p:txBody>
      </p:sp>
      <p:sp>
        <p:nvSpPr>
          <p:cNvPr id="10" name="Subtitle 2"/>
          <p:cNvSpPr txBox="1">
            <a:spLocks/>
          </p:cNvSpPr>
          <p:nvPr/>
        </p:nvSpPr>
        <p:spPr>
          <a:xfrm>
            <a:off x="5869803" y="5993773"/>
            <a:ext cx="2110195" cy="664800"/>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smtClean="0">
                <a:latin typeface="Verdana" panose="020B0604030504040204" pitchFamily="34" charset="0"/>
                <a:ea typeface="Verdana" panose="020B0604030504040204" pitchFamily="34" charset="0"/>
                <a:cs typeface="Verdana" panose="020B0604030504040204" pitchFamily="34" charset="0"/>
              </a:rPr>
              <a:t>Google Maps 2023 CENS Airbus Maxsar Technologies</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sp>
        <p:nvSpPr>
          <p:cNvPr id="11" name="Subtitle 2"/>
          <p:cNvSpPr txBox="1">
            <a:spLocks/>
          </p:cNvSpPr>
          <p:nvPr/>
        </p:nvSpPr>
        <p:spPr>
          <a:xfrm>
            <a:off x="0" y="6094970"/>
            <a:ext cx="4500861" cy="261381"/>
          </a:xfrm>
          <a:prstGeom prst="rect">
            <a:avLst/>
          </a:prstGeom>
        </p:spPr>
        <p:txBody>
          <a:bodyPr vert="horz" lIns="91440" tIns="45720" rIns="91440" bIns="45720" rtlCol="0">
            <a:norm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lv-LV" sz="900" dirty="0" smtClean="0">
                <a:latin typeface="Verdana" panose="020B0604030504040204" pitchFamily="34" charset="0"/>
                <a:ea typeface="Verdana" panose="020B0604030504040204" pitchFamily="34" charset="0"/>
                <a:cs typeface="Verdana" panose="020B0604030504040204" pitchFamily="34" charset="0"/>
              </a:rPr>
              <a:t>VUGD DJI Matrice 210 (Zenmus Z30) </a:t>
            </a:r>
            <a:endParaRPr lang="lv-LV" sz="900" dirty="0">
              <a:latin typeface="Verdana" panose="020B0604030504040204" pitchFamily="34" charset="0"/>
              <a:ea typeface="Verdana" panose="020B0604030504040204" pitchFamily="34" charset="0"/>
              <a:cs typeface="Verdana" panose="020B0604030504040204" pitchFamily="34" charset="0"/>
            </a:endParaRPr>
          </a:p>
        </p:txBody>
      </p:sp>
      <p:pic>
        <p:nvPicPr>
          <p:cNvPr id="3" name="Attēls 2"/>
          <p:cNvPicPr>
            <a:picLocks noChangeAspect="1"/>
          </p:cNvPicPr>
          <p:nvPr/>
        </p:nvPicPr>
        <p:blipFill>
          <a:blip r:embed="rId5"/>
          <a:stretch>
            <a:fillRect/>
          </a:stretch>
        </p:blipFill>
        <p:spPr>
          <a:xfrm rot="16200000">
            <a:off x="5034771" y="2044339"/>
            <a:ext cx="4862710" cy="3036158"/>
          </a:xfrm>
          <a:prstGeom prst="rect">
            <a:avLst/>
          </a:prstGeom>
        </p:spPr>
      </p:pic>
      <p:pic>
        <p:nvPicPr>
          <p:cNvPr id="4" name="DJI_0121">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01602" y="2726871"/>
            <a:ext cx="5820227" cy="3273878"/>
          </a:xfrm>
          <a:prstGeom prst="rect">
            <a:avLst/>
          </a:prstGeom>
        </p:spPr>
      </p:pic>
    </p:spTree>
    <p:extLst>
      <p:ext uri="{BB962C8B-B14F-4D97-AF65-F5344CB8AC3E}">
        <p14:creationId xmlns:p14="http://schemas.microsoft.com/office/powerpoint/2010/main" val="152513130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Virsraksts 1"/>
          <p:cNvSpPr>
            <a:spLocks noGrp="1"/>
          </p:cNvSpPr>
          <p:nvPr>
            <p:ph type="title"/>
          </p:nvPr>
        </p:nvSpPr>
        <p:spPr>
          <a:xfrm>
            <a:off x="2289175" y="442686"/>
            <a:ext cx="5075238" cy="885825"/>
          </a:xfrm>
        </p:spPr>
        <p:txBody>
          <a:bodyPr>
            <a:normAutofit/>
          </a:bodyPr>
          <a:lstStyle/>
          <a:p>
            <a:pPr algn="ctr"/>
            <a:r>
              <a:rPr lang="lv-LV" sz="2000" b="1" dirty="0" smtClean="0">
                <a:latin typeface="Verdana" pitchFamily="34" charset="0"/>
              </a:rPr>
              <a:t>Plūdu riska pārvaldības plāns 2022-2027</a:t>
            </a:r>
            <a:endParaRPr lang="lv-LV" sz="2000" b="1" dirty="0" smtClean="0">
              <a:latin typeface="Verdana" pitchFamily="34" charset="0"/>
            </a:endParaRPr>
          </a:p>
        </p:txBody>
      </p:sp>
      <p:sp>
        <p:nvSpPr>
          <p:cNvPr id="6" name="Slaida numura vietturis 3"/>
          <p:cNvSpPr>
            <a:spLocks noGrp="1"/>
          </p:cNvSpPr>
          <p:nvPr>
            <p:ph type="sldNum" sz="quarter" idx="12"/>
          </p:nvPr>
        </p:nvSpPr>
        <p:spPr>
          <a:xfrm>
            <a:off x="6486525" y="6461125"/>
            <a:ext cx="2574925" cy="244475"/>
          </a:xfrm>
        </p:spPr>
        <p:txBody>
          <a:bodyPr/>
          <a:lstStyle/>
          <a:p>
            <a:pPr>
              <a:defRPr/>
            </a:pPr>
            <a:fld id="{822CFB6C-A9CD-4D7B-8C2A-D2A285783E9F}" type="slidenum">
              <a:rPr lang="lv-LV" sz="1000">
                <a:latin typeface="Verdana" panose="020B0604030504040204" pitchFamily="34" charset="0"/>
                <a:ea typeface="Verdana" panose="020B0604030504040204" pitchFamily="34" charset="0"/>
                <a:cs typeface="Verdana" panose="020B0604030504040204" pitchFamily="34" charset="0"/>
              </a:rPr>
              <a:pPr>
                <a:defRPr/>
              </a:pPr>
              <a:t>9</a:t>
            </a:fld>
            <a:endParaRPr lang="lv-LV" sz="1000" dirty="0">
              <a:latin typeface="Verdana" panose="020B0604030504040204" pitchFamily="34" charset="0"/>
              <a:ea typeface="Verdana" panose="020B0604030504040204" pitchFamily="34" charset="0"/>
              <a:cs typeface="Verdana" panose="020B0604030504040204" pitchFamily="34" charset="0"/>
            </a:endParaRPr>
          </a:p>
        </p:txBody>
      </p:sp>
      <p:sp>
        <p:nvSpPr>
          <p:cNvPr id="8" name="Satura vietturis 2"/>
          <p:cNvSpPr txBox="1">
            <a:spLocks/>
          </p:cNvSpPr>
          <p:nvPr/>
        </p:nvSpPr>
        <p:spPr>
          <a:xfrm>
            <a:off x="177275" y="6356351"/>
            <a:ext cx="8052325" cy="26892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lv-LV" sz="1000" dirty="0" smtClean="0">
                <a:latin typeface="Verdana" panose="020B0604030504040204" pitchFamily="34" charset="0"/>
                <a:ea typeface="Verdana" panose="020B0604030504040204" pitchFamily="34" charset="0"/>
                <a:cs typeface="Verdana" panose="020B0604030504040204" pitchFamily="34" charset="0"/>
              </a:rPr>
              <a:t>2023.gada 15.janvāris, Rīga				pali (plūdi)_KVP1501 </a:t>
            </a:r>
            <a:endParaRPr lang="lv-LV" sz="1000" dirty="0">
              <a:latin typeface="Verdana" panose="020B0604030504040204" pitchFamily="34" charset="0"/>
              <a:ea typeface="Verdana" panose="020B0604030504040204" pitchFamily="34" charset="0"/>
              <a:cs typeface="Verdana" panose="020B0604030504040204" pitchFamily="34" charset="0"/>
            </a:endParaRPr>
          </a:p>
        </p:txBody>
      </p:sp>
      <p:pic>
        <p:nvPicPr>
          <p:cNvPr id="2" name="Attēls 1"/>
          <p:cNvPicPr>
            <a:picLocks noChangeAspect="1"/>
          </p:cNvPicPr>
          <p:nvPr/>
        </p:nvPicPr>
        <p:blipFill>
          <a:blip r:embed="rId3"/>
          <a:stretch>
            <a:fillRect/>
          </a:stretch>
        </p:blipFill>
        <p:spPr>
          <a:xfrm>
            <a:off x="280851" y="1446076"/>
            <a:ext cx="4230582" cy="4523579"/>
          </a:xfrm>
          <a:prstGeom prst="rect">
            <a:avLst/>
          </a:prstGeom>
        </p:spPr>
      </p:pic>
      <p:sp>
        <p:nvSpPr>
          <p:cNvPr id="5" name="Taisnstūris 4"/>
          <p:cNvSpPr/>
          <p:nvPr/>
        </p:nvSpPr>
        <p:spPr>
          <a:xfrm>
            <a:off x="280851" y="5968246"/>
            <a:ext cx="6596743" cy="276999"/>
          </a:xfrm>
          <a:prstGeom prst="rect">
            <a:avLst/>
          </a:prstGeom>
        </p:spPr>
        <p:txBody>
          <a:bodyPr wrap="square">
            <a:spAutoFit/>
          </a:bodyPr>
          <a:lstStyle/>
          <a:p>
            <a:r>
              <a:rPr lang="lv-LV" sz="1200" dirty="0" smtClean="0"/>
              <a:t>Avots: https</a:t>
            </a:r>
            <a:r>
              <a:rPr lang="lv-LV" sz="1200" dirty="0"/>
              <a:t>://videscentrs.lvgmc.lv/lapas/udens-apsaimniekosana-un-pludu-parvaldiba</a:t>
            </a:r>
          </a:p>
        </p:txBody>
      </p:sp>
      <p:pic>
        <p:nvPicPr>
          <p:cNvPr id="7" name="Attēls 6"/>
          <p:cNvPicPr>
            <a:picLocks noChangeAspect="1"/>
          </p:cNvPicPr>
          <p:nvPr/>
        </p:nvPicPr>
        <p:blipFill>
          <a:blip r:embed="rId4"/>
          <a:stretch>
            <a:fillRect/>
          </a:stretch>
        </p:blipFill>
        <p:spPr>
          <a:xfrm>
            <a:off x="4592055" y="1515292"/>
            <a:ext cx="3637545" cy="1859402"/>
          </a:xfrm>
          <a:prstGeom prst="rect">
            <a:avLst/>
          </a:prstGeom>
        </p:spPr>
      </p:pic>
    </p:spTree>
    <p:extLst>
      <p:ext uri="{BB962C8B-B14F-4D97-AF65-F5344CB8AC3E}">
        <p14:creationId xmlns:p14="http://schemas.microsoft.com/office/powerpoint/2010/main" val="74146955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4213</TotalTime>
  <Words>1060</Words>
  <Application>Microsoft Office PowerPoint</Application>
  <PresentationFormat>Slaidrāde ekrānā (4:3)</PresentationFormat>
  <Paragraphs>141</Paragraphs>
  <Slides>18</Slides>
  <Notes>18</Notes>
  <HiddenSlides>0</HiddenSlides>
  <MMClips>1</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18</vt:i4>
      </vt:variant>
    </vt:vector>
  </HeadingPairs>
  <TitlesOfParts>
    <vt:vector size="24" baseType="lpstr">
      <vt:lpstr>Arial</vt:lpstr>
      <vt:lpstr>Calibri</vt:lpstr>
      <vt:lpstr>Calibri Light</vt:lpstr>
      <vt:lpstr>Times New Roman</vt:lpstr>
      <vt:lpstr>Verdana</vt:lpstr>
      <vt:lpstr>Office dizains</vt:lpstr>
      <vt:lpstr>PowerPoint prezentācija</vt:lpstr>
      <vt:lpstr>Izlūkošana (I)  </vt:lpstr>
      <vt:lpstr>Izlūkošana (II)  </vt:lpstr>
      <vt:lpstr>Izlūkošana (III)  </vt:lpstr>
      <vt:lpstr>Izlūkošana (IV)  </vt:lpstr>
      <vt:lpstr>Izlūkošana (V)  </vt:lpstr>
      <vt:lpstr>Izlūkošana (VI)  </vt:lpstr>
      <vt:lpstr>Izlūkošana (VII)  </vt:lpstr>
      <vt:lpstr>Plūdu riska pārvaldības plāns 2022-2027</vt:lpstr>
      <vt:lpstr>Satelīta izlūkošana</vt:lpstr>
      <vt:lpstr>Satelīta izlūkošana</vt:lpstr>
      <vt:lpstr>Satelīta izlūkošana</vt:lpstr>
      <vt:lpstr>Apziņošana un evakuācija</vt:lpstr>
      <vt:lpstr>Glābšanas darbi</vt:lpstr>
      <vt:lpstr>Cita informācija</vt:lpstr>
      <vt:lpstr>Turpmākā attīstība</vt:lpstr>
      <vt:lpstr>Turpmākā attīstība</vt:lpstr>
      <vt:lpstr>PowerPoint prezentācija</vt:lpstr>
    </vt:vector>
  </TitlesOfParts>
  <Company>VUGD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dc:title>
  <dc:subject>Gada pārskata sanāksme</dc:subject>
  <dc:creator>Vunders Zitāns</dc:creator>
  <cp:lastModifiedBy>Mārtiņš Baltmanis</cp:lastModifiedBy>
  <cp:revision>249</cp:revision>
  <cp:lastPrinted>2020-03-09T06:37:04Z</cp:lastPrinted>
  <dcterms:created xsi:type="dcterms:W3CDTF">2015-07-07T07:11:48Z</dcterms:created>
  <dcterms:modified xsi:type="dcterms:W3CDTF">2023-01-15T07:48:31Z</dcterms:modified>
</cp:coreProperties>
</file>