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3" r:id="rId2"/>
  </p:sldMasterIdLst>
  <p:notesMasterIdLst>
    <p:notesMasterId r:id="rId17"/>
  </p:notesMasterIdLst>
  <p:sldIdLst>
    <p:sldId id="256" r:id="rId3"/>
    <p:sldId id="336" r:id="rId4"/>
    <p:sldId id="334" r:id="rId5"/>
    <p:sldId id="341" r:id="rId6"/>
    <p:sldId id="335" r:id="rId7"/>
    <p:sldId id="312" r:id="rId8"/>
    <p:sldId id="337" r:id="rId9"/>
    <p:sldId id="338" r:id="rId10"/>
    <p:sldId id="339" r:id="rId11"/>
    <p:sldId id="340" r:id="rId12"/>
    <p:sldId id="342" r:id="rId13"/>
    <p:sldId id="331" r:id="rId14"/>
    <p:sldId id="327" r:id="rId15"/>
    <p:sldId id="31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1200"/>
    <a:srgbClr val="D76329"/>
    <a:srgbClr val="D46826"/>
    <a:srgbClr val="F8C888"/>
    <a:srgbClr val="FB2D2D"/>
    <a:srgbClr val="FD8383"/>
    <a:srgbClr val="F92F07"/>
    <a:srgbClr val="F1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68479-89EF-4492-8590-33B43F92D66D}" type="datetimeFigureOut">
              <a:rPr lang="lv-LV" smtClean="0"/>
              <a:t>01.09.2022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0CD9C-1888-4088-99E2-FF98D26BA27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42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/>
              <a:t>Kā</a:t>
            </a:r>
            <a:r>
              <a:rPr lang="lv-LV" baseline="0" dirty="0" smtClean="0"/>
              <a:t> viegli atcerēties palīdzības numuru 112? Iedomājies savu seju – viena mute, viens deguns, divas acis – 112. 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CD9C-1888-4088-99E2-FF98D26BA27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033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DC9D8-4BB0-415D-8929-5751E70AB307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873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DC9D8-4BB0-415D-8929-5751E70AB307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8652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Kad esi drošībā, zvani 112! Tavs zvans palīdzēs nelaimi novērst pēc iespējas ātrāk.</a:t>
            </a:r>
            <a:r>
              <a:rPr lang="lv-LV" baseline="0" dirty="0" smtClean="0"/>
              <a:t> Jo ātrāk piezvanīsi, jo ātrāk glābēji būs klāt.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CD9C-1888-4088-99E2-FF98D26BA274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771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b="1" dirty="0" smtClean="0">
                <a:solidFill>
                  <a:schemeClr val="bg1">
                    <a:lumMod val="95000"/>
                  </a:schemeClr>
                </a:solidFill>
              </a:rPr>
              <a:t>Kuras uguns </a:t>
            </a:r>
          </a:p>
          <a:p>
            <a:r>
              <a:rPr lang="lv-LV" sz="1200" b="1" dirty="0" smtClean="0">
                <a:solidFill>
                  <a:schemeClr val="bg1">
                    <a:lumMod val="95000"/>
                  </a:schemeClr>
                </a:solidFill>
              </a:rPr>
              <a:t>labās – noderīgās un </a:t>
            </a:r>
          </a:p>
          <a:p>
            <a:r>
              <a:rPr lang="lv-LV" sz="1200" b="1" dirty="0" smtClean="0">
                <a:solidFill>
                  <a:schemeClr val="bg1">
                    <a:lumMod val="95000"/>
                  </a:schemeClr>
                </a:solidFill>
              </a:rPr>
              <a:t>sliktās – postošās īpašības </a:t>
            </a:r>
          </a:p>
          <a:p>
            <a:r>
              <a:rPr lang="lv-LV" sz="1200" b="1" dirty="0" smtClean="0">
                <a:solidFill>
                  <a:schemeClr val="bg1">
                    <a:lumMod val="95000"/>
                  </a:schemeClr>
                </a:solidFill>
              </a:rPr>
              <a:t>Tu vari nosaukt?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CD9C-1888-4088-99E2-FF98D26BA27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859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https://www.youtube.com/watch?v=cP6tCfJeW90&amp;ab_channel=VUGD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CD9C-1888-4088-99E2-FF98D26BA274}" type="slidenum">
              <a:rPr lang="lv-LV" smtClean="0">
                <a:solidFill>
                  <a:prstClr val="black"/>
                </a:solidFill>
              </a:rPr>
              <a:pPr/>
              <a:t>12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2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ACAFD17-9586-DD47-8899-CDAA143B1C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3699" y="-4384334"/>
            <a:ext cx="10505872" cy="10505874"/>
          </a:xfrm>
          <a:custGeom>
            <a:avLst/>
            <a:gdLst>
              <a:gd name="connsiteX0" fmla="*/ 4612745 w 5878310"/>
              <a:gd name="connsiteY0" fmla="*/ 77 h 5878311"/>
              <a:gd name="connsiteX1" fmla="*/ 5833147 w 5878310"/>
              <a:gd name="connsiteY1" fmla="*/ 1617753 h 5878311"/>
              <a:gd name="connsiteX2" fmla="*/ 5389740 w 5878310"/>
              <a:gd name="connsiteY2" fmla="*/ 3271779 h 5878311"/>
              <a:gd name="connsiteX3" fmla="*/ 4946739 w 5878310"/>
              <a:gd name="connsiteY3" fmla="*/ 4925834 h 5878311"/>
              <a:gd name="connsiteX4" fmla="*/ 2798412 w 5878310"/>
              <a:gd name="connsiteY4" fmla="*/ 5501573 h 5878311"/>
              <a:gd name="connsiteX5" fmla="*/ 1587575 w 5878310"/>
              <a:gd name="connsiteY5" fmla="*/ 4290736 h 5878311"/>
              <a:gd name="connsiteX6" fmla="*/ 376739 w 5878310"/>
              <a:gd name="connsiteY6" fmla="*/ 3079900 h 5878311"/>
              <a:gd name="connsiteX7" fmla="*/ 952477 w 5878310"/>
              <a:gd name="connsiteY7" fmla="*/ 931573 h 5878311"/>
              <a:gd name="connsiteX8" fmla="*/ 2606533 w 5878310"/>
              <a:gd name="connsiteY8" fmla="*/ 488572 h 5878311"/>
              <a:gd name="connsiteX9" fmla="*/ 4260559 w 5878310"/>
              <a:gd name="connsiteY9" fmla="*/ 45165 h 5878311"/>
              <a:gd name="connsiteX10" fmla="*/ 4612745 w 5878310"/>
              <a:gd name="connsiteY10" fmla="*/ 77 h 587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78310" h="5878311">
                <a:moveTo>
                  <a:pt x="4612745" y="77"/>
                </a:moveTo>
                <a:cubicBezTo>
                  <a:pt x="5416104" y="8891"/>
                  <a:pt x="6057148" y="782359"/>
                  <a:pt x="5833147" y="1617753"/>
                </a:cubicBezTo>
                <a:lnTo>
                  <a:pt x="5389740" y="3271779"/>
                </a:lnTo>
                <a:lnTo>
                  <a:pt x="4946739" y="4925834"/>
                </a:lnTo>
                <a:cubicBezTo>
                  <a:pt x="4690737" y="5880570"/>
                  <a:pt x="3497147" y="6200308"/>
                  <a:pt x="2798412" y="5501573"/>
                </a:cubicBezTo>
                <a:lnTo>
                  <a:pt x="1587575" y="4290736"/>
                </a:lnTo>
                <a:lnTo>
                  <a:pt x="376739" y="3079900"/>
                </a:lnTo>
                <a:cubicBezTo>
                  <a:pt x="-321996" y="2381165"/>
                  <a:pt x="-2259" y="1187574"/>
                  <a:pt x="952477" y="931573"/>
                </a:cubicBezTo>
                <a:lnTo>
                  <a:pt x="2606533" y="488572"/>
                </a:lnTo>
                <a:lnTo>
                  <a:pt x="4260559" y="45165"/>
                </a:lnTo>
                <a:cubicBezTo>
                  <a:pt x="4379901" y="13165"/>
                  <a:pt x="4497979" y="-1182"/>
                  <a:pt x="4612745" y="7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5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>
                <a:solidFill>
                  <a:prstClr val="white"/>
                </a:solidFill>
              </a:rPr>
              <a:pPr/>
              <a:t>9/1/2022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7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00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8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97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60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69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82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93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83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36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sz="9600" dirty="0">
                <a:solidFill>
                  <a:srgbClr val="D34817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sz="9600" dirty="0">
                <a:solidFill>
                  <a:srgbClr val="D34817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44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15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35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21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11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99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ACAFD17-9586-DD47-8899-CDAA143B1C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3699" y="-4384334"/>
            <a:ext cx="10505872" cy="10505874"/>
          </a:xfrm>
          <a:custGeom>
            <a:avLst/>
            <a:gdLst>
              <a:gd name="connsiteX0" fmla="*/ 4612745 w 5878310"/>
              <a:gd name="connsiteY0" fmla="*/ 77 h 5878311"/>
              <a:gd name="connsiteX1" fmla="*/ 5833147 w 5878310"/>
              <a:gd name="connsiteY1" fmla="*/ 1617753 h 5878311"/>
              <a:gd name="connsiteX2" fmla="*/ 5389740 w 5878310"/>
              <a:gd name="connsiteY2" fmla="*/ 3271779 h 5878311"/>
              <a:gd name="connsiteX3" fmla="*/ 4946739 w 5878310"/>
              <a:gd name="connsiteY3" fmla="*/ 4925834 h 5878311"/>
              <a:gd name="connsiteX4" fmla="*/ 2798412 w 5878310"/>
              <a:gd name="connsiteY4" fmla="*/ 5501573 h 5878311"/>
              <a:gd name="connsiteX5" fmla="*/ 1587575 w 5878310"/>
              <a:gd name="connsiteY5" fmla="*/ 4290736 h 5878311"/>
              <a:gd name="connsiteX6" fmla="*/ 376739 w 5878310"/>
              <a:gd name="connsiteY6" fmla="*/ 3079900 h 5878311"/>
              <a:gd name="connsiteX7" fmla="*/ 952477 w 5878310"/>
              <a:gd name="connsiteY7" fmla="*/ 931573 h 5878311"/>
              <a:gd name="connsiteX8" fmla="*/ 2606533 w 5878310"/>
              <a:gd name="connsiteY8" fmla="*/ 488572 h 5878311"/>
              <a:gd name="connsiteX9" fmla="*/ 4260559 w 5878310"/>
              <a:gd name="connsiteY9" fmla="*/ 45165 h 5878311"/>
              <a:gd name="connsiteX10" fmla="*/ 4612745 w 5878310"/>
              <a:gd name="connsiteY10" fmla="*/ 77 h 587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78310" h="5878311">
                <a:moveTo>
                  <a:pt x="4612745" y="77"/>
                </a:moveTo>
                <a:cubicBezTo>
                  <a:pt x="5416104" y="8891"/>
                  <a:pt x="6057148" y="782359"/>
                  <a:pt x="5833147" y="1617753"/>
                </a:cubicBezTo>
                <a:lnTo>
                  <a:pt x="5389740" y="3271779"/>
                </a:lnTo>
                <a:lnTo>
                  <a:pt x="4946739" y="4925834"/>
                </a:lnTo>
                <a:cubicBezTo>
                  <a:pt x="4690737" y="5880570"/>
                  <a:pt x="3497147" y="6200308"/>
                  <a:pt x="2798412" y="5501573"/>
                </a:cubicBezTo>
                <a:lnTo>
                  <a:pt x="1587575" y="4290736"/>
                </a:lnTo>
                <a:lnTo>
                  <a:pt x="376739" y="3079900"/>
                </a:lnTo>
                <a:cubicBezTo>
                  <a:pt x="-321996" y="2381165"/>
                  <a:pt x="-2259" y="1187574"/>
                  <a:pt x="952477" y="931573"/>
                </a:cubicBezTo>
                <a:lnTo>
                  <a:pt x="2606533" y="488572"/>
                </a:lnTo>
                <a:lnTo>
                  <a:pt x="4260559" y="45165"/>
                </a:lnTo>
                <a:cubicBezTo>
                  <a:pt x="4379901" y="13165"/>
                  <a:pt x="4497979" y="-1182"/>
                  <a:pt x="4612745" y="7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78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D34817"/>
                </a:solidFill>
              </a:rPr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>
                <a:solidFill>
                  <a:srgbClr val="D34817"/>
                </a:solidFill>
              </a:rPr>
              <a:pPr/>
              <a:t>9/1/2022</a:t>
            </a:fld>
            <a:endParaRPr lang="en-US" dirty="0">
              <a:solidFill>
                <a:srgbClr val="D34817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090" y="4180352"/>
            <a:ext cx="8825658" cy="2677648"/>
          </a:xfrm>
        </p:spPr>
        <p:txBody>
          <a:bodyPr/>
          <a:lstStyle/>
          <a:p>
            <a:pPr algn="ctr"/>
            <a:r>
              <a:rPr lang="lv-LV" sz="6600" b="1" dirty="0" smtClean="0"/>
              <a:t/>
            </a:r>
            <a:br>
              <a:rPr lang="lv-LV" sz="6600" b="1" dirty="0" smtClean="0"/>
            </a:br>
            <a:r>
              <a:rPr lang="lv-LV" sz="6600" b="1" dirty="0"/>
              <a:t/>
            </a:r>
            <a:br>
              <a:rPr lang="lv-LV" sz="6600" b="1" dirty="0"/>
            </a:br>
            <a:r>
              <a:rPr lang="lv-LV" sz="6600" b="1" dirty="0" smtClean="0"/>
              <a:t/>
            </a:r>
            <a:br>
              <a:rPr lang="lv-LV" sz="6600" b="1" dirty="0" smtClean="0"/>
            </a:br>
            <a:r>
              <a:rPr lang="lv-LV" sz="6600" b="1" dirty="0" smtClean="0"/>
              <a:t>PAREIZA RĪCĪBA,</a:t>
            </a:r>
            <a:br>
              <a:rPr lang="lv-LV" sz="6600" b="1" dirty="0" smtClean="0"/>
            </a:br>
            <a:r>
              <a:rPr lang="lv-LV" sz="6600" b="1" dirty="0" smtClean="0"/>
              <a:t>JA NOTIEK NELAIME</a:t>
            </a:r>
            <a:br>
              <a:rPr lang="lv-LV" sz="6600" b="1" dirty="0" smtClean="0"/>
            </a:br>
            <a:r>
              <a:rPr lang="lv-LV" sz="2800" b="1" dirty="0" smtClean="0"/>
              <a:t/>
            </a:r>
            <a:br>
              <a:rPr lang="lv-LV" sz="2800" b="1" dirty="0" smtClean="0"/>
            </a:br>
            <a:r>
              <a:rPr lang="lv-LV" sz="2800" b="1" dirty="0" smtClean="0"/>
              <a:t>#MĀJĀS #PIRMSSKOLĀ #AUTOMAŠĪNĀ</a:t>
            </a:r>
            <a:r>
              <a:rPr lang="lv-LV" sz="6000" dirty="0" smtClean="0"/>
              <a:t/>
            </a:r>
            <a:br>
              <a:rPr lang="lv-LV" sz="6000" dirty="0" smtClean="0"/>
            </a:br>
            <a:r>
              <a:rPr lang="lv-LV" sz="6000" dirty="0"/>
              <a:t/>
            </a:r>
            <a:br>
              <a:rPr lang="lv-LV" sz="6000" dirty="0"/>
            </a:br>
            <a:endParaRPr lang="lv-LV" sz="60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620399" y="5471135"/>
            <a:ext cx="6456262" cy="861420"/>
          </a:xfrm>
        </p:spPr>
        <p:txBody>
          <a:bodyPr>
            <a:normAutofit/>
          </a:bodyPr>
          <a:lstStyle/>
          <a:p>
            <a:pPr algn="ctr"/>
            <a:r>
              <a:rPr lang="lv-LV" sz="2000" b="1" dirty="0" smtClean="0">
                <a:solidFill>
                  <a:schemeClr val="bg1">
                    <a:lumMod val="95000"/>
                  </a:schemeClr>
                </a:solidFill>
              </a:rPr>
              <a:t>Informatīvs </a:t>
            </a:r>
            <a:r>
              <a:rPr lang="lv-LV" sz="2000" b="1" dirty="0">
                <a:solidFill>
                  <a:schemeClr val="bg1">
                    <a:lumMod val="95000"/>
                  </a:schemeClr>
                </a:solidFill>
              </a:rPr>
              <a:t>materiāls </a:t>
            </a:r>
            <a:r>
              <a:rPr lang="lv-LV" sz="2000" b="1" dirty="0" smtClean="0">
                <a:solidFill>
                  <a:schemeClr val="bg1">
                    <a:lumMod val="95000"/>
                  </a:schemeClr>
                </a:solidFill>
              </a:rPr>
              <a:t>PIRMSSKOLAI</a:t>
            </a:r>
            <a:endParaRPr lang="lv-LV" sz="20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lv-LV" sz="1600" dirty="0" smtClean="0">
                <a:solidFill>
                  <a:schemeClr val="bg1">
                    <a:lumMod val="95000"/>
                  </a:schemeClr>
                </a:solidFill>
              </a:rPr>
              <a:t>© Valsts ugunsdzēsības un glābšanas dienests, 2022</a:t>
            </a:r>
            <a:endParaRPr lang="lv-LV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" y="623658"/>
            <a:ext cx="1836415" cy="17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883" y="2823056"/>
            <a:ext cx="2334275" cy="2181978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7" y="2914807"/>
            <a:ext cx="2765944" cy="209022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84488" y="3590879"/>
            <a:ext cx="50529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400" b="1" dirty="0" smtClean="0">
                <a:solidFill>
                  <a:schemeClr val="bg1">
                    <a:lumMod val="50000"/>
                  </a:schemeClr>
                </a:solidFill>
              </a:rPr>
              <a:t>MĀJĀS KOPĀ AR VECĀKIEM</a:t>
            </a:r>
          </a:p>
          <a:p>
            <a:pPr algn="ctr"/>
            <a:r>
              <a:rPr lang="lv-LV" sz="2400" b="1" dirty="0" smtClean="0">
                <a:solidFill>
                  <a:schemeClr val="bg1">
                    <a:lumMod val="50000"/>
                  </a:schemeClr>
                </a:solidFill>
              </a:rPr>
              <a:t>DĀRZIŅĀ KOPĀ AR AUDZINĀTĀJU</a:t>
            </a:r>
            <a:endParaRPr lang="lv-LV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677" y="6151690"/>
            <a:ext cx="6758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b="1" dirty="0" smtClean="0">
                <a:solidFill>
                  <a:srgbClr val="FA1200"/>
                </a:solidFill>
              </a:rPr>
              <a:t>! Cik ātri jūs varat sastātiet pa divi un būt gatavi doties ārā?</a:t>
            </a:r>
            <a:endParaRPr lang="lv-LV" b="1" dirty="0">
              <a:solidFill>
                <a:srgbClr val="FA1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3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Kā drošāk un pareizāk doties ārā, ja ir dūmi?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 smtClean="0"/>
              <a:t>Rāpus! Kopā to varam izmēģināt!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50544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>
            <a:extLst>
              <a:ext uri="{FF2B5EF4-FFF2-40B4-BE49-F238E27FC236}">
                <a16:creationId xmlns="" xmlns:a16="http://schemas.microsoft.com/office/drawing/2014/main" id="{26D4C7A4-08F7-CA47-86A2-A0D81016B938}"/>
              </a:ext>
            </a:extLst>
          </p:cNvPr>
          <p:cNvSpPr txBox="1">
            <a:spLocks/>
          </p:cNvSpPr>
          <p:nvPr/>
        </p:nvSpPr>
        <p:spPr>
          <a:xfrm>
            <a:off x="0" y="2077948"/>
            <a:ext cx="4014439" cy="18622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4101" y="3009074"/>
            <a:ext cx="48425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b="1" dirty="0" smtClean="0">
                <a:solidFill>
                  <a:srgbClr val="D76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NEFOTOGRAFĒ</a:t>
            </a:r>
            <a:r>
              <a:rPr lang="lv-LV" sz="4000" b="1" dirty="0" smtClean="0">
                <a:solidFill>
                  <a:srgbClr val="69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 redzi nelaimi, ZVANI </a:t>
            </a:r>
            <a:r>
              <a:rPr lang="lv-LV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r>
              <a:rPr lang="lv-LV" sz="4000" b="1" dirty="0" smtClean="0">
                <a:solidFill>
                  <a:srgbClr val="69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sauc palīgā!</a:t>
            </a:r>
            <a:endParaRPr lang="lv-LV" sz="4000" b="1" dirty="0">
              <a:solidFill>
                <a:srgbClr val="69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45" y="3251859"/>
            <a:ext cx="1988820" cy="20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>
            <a:extLst>
              <a:ext uri="{FF2B5EF4-FFF2-40B4-BE49-F238E27FC236}">
                <a16:creationId xmlns:a16="http://schemas.microsoft.com/office/drawing/2014/main" xmlns="" id="{26D4C7A4-08F7-CA47-86A2-A0D81016B938}"/>
              </a:ext>
            </a:extLst>
          </p:cNvPr>
          <p:cNvSpPr txBox="1">
            <a:spLocks/>
          </p:cNvSpPr>
          <p:nvPr/>
        </p:nvSpPr>
        <p:spPr>
          <a:xfrm>
            <a:off x="0" y="2077948"/>
            <a:ext cx="4014439" cy="18622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1217" y="579673"/>
            <a:ext cx="59346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000" b="1" dirty="0" smtClean="0">
                <a:solidFill>
                  <a:schemeClr val="bg1"/>
                </a:solidFill>
              </a:rPr>
              <a:t>Bērni un dzīvnieki vieni </a:t>
            </a:r>
          </a:p>
          <a:p>
            <a:r>
              <a:rPr lang="lv-LV" sz="4000" b="1" dirty="0" smtClean="0">
                <a:solidFill>
                  <a:schemeClr val="bg1"/>
                </a:solidFill>
              </a:rPr>
              <a:t>aizslēgtā automašīnā?!</a:t>
            </a:r>
            <a:endParaRPr lang="lv-LV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3334" y="2653806"/>
            <a:ext cx="3265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NĒ! </a:t>
            </a:r>
          </a:p>
          <a:p>
            <a:pPr algn="ctr"/>
            <a:r>
              <a:rPr lang="lv-L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 IR BĪSTAMI!</a:t>
            </a:r>
            <a:endParaRPr lang="lv-LV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055" y="2235272"/>
            <a:ext cx="3092609" cy="2209914"/>
          </a:xfrm>
          <a:prstGeom prst="rect">
            <a:avLst/>
          </a:prstGeom>
        </p:spPr>
      </p:pic>
      <p:sp>
        <p:nvSpPr>
          <p:cNvPr id="8" name="Cross 7"/>
          <p:cNvSpPr/>
          <p:nvPr/>
        </p:nvSpPr>
        <p:spPr>
          <a:xfrm rot="2700811">
            <a:off x="10900377" y="3646973"/>
            <a:ext cx="935915" cy="92515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16" y="2990527"/>
            <a:ext cx="2553934" cy="1685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1773" y="4791592"/>
            <a:ext cx="3361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NEROTAĻĀJIES AR AUTO ATSLĒGĀM!</a:t>
            </a:r>
            <a:endParaRPr lang="lv-LV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36" y="4861040"/>
            <a:ext cx="2646138" cy="17512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62715" y="5324755"/>
            <a:ext cx="9025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NESPAIDI POGAS!</a:t>
            </a:r>
            <a:endParaRPr lang="lv-LV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0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98730" y="3871756"/>
            <a:ext cx="3860259" cy="1735668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DROŠIEM IESPAIDIEM BAGĀTU </a:t>
            </a:r>
            <a:br>
              <a:rPr lang="lv-LV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JAUNO MĀCĪBU GADU!</a:t>
            </a:r>
            <a:endParaRPr lang="lv-LV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94" y="974763"/>
            <a:ext cx="3681355" cy="4908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1" y="974763"/>
            <a:ext cx="1836415" cy="17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1" y="5992993"/>
            <a:ext cx="640135" cy="627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599" y="5992993"/>
            <a:ext cx="1760937" cy="628519"/>
          </a:xfrm>
          <a:prstGeom prst="rect">
            <a:avLst/>
          </a:prstGeom>
        </p:spPr>
      </p:pic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783657"/>
          </a:xfrm>
        </p:spPr>
        <p:txBody>
          <a:bodyPr/>
          <a:lstStyle/>
          <a:p>
            <a:r>
              <a:rPr lang="lv-LV" sz="4000" b="1" dirty="0" smtClean="0">
                <a:solidFill>
                  <a:schemeClr val="bg1"/>
                </a:solidFill>
              </a:rPr>
              <a:t>ATCERIES!</a:t>
            </a:r>
            <a:endParaRPr lang="lv-LV" sz="4000" b="1" dirty="0">
              <a:solidFill>
                <a:schemeClr val="bg1"/>
              </a:solidFill>
            </a:endParaRPr>
          </a:p>
        </p:txBody>
      </p:sp>
      <p:pic>
        <p:nvPicPr>
          <p:cNvPr id="9" name="Satura vietturis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5620" y="1195989"/>
            <a:ext cx="3998739" cy="5191125"/>
          </a:xfrm>
        </p:spPr>
      </p:pic>
      <p:sp>
        <p:nvSpPr>
          <p:cNvPr id="8" name="Teksta vietturis 7"/>
          <p:cNvSpPr>
            <a:spLocks noGrp="1"/>
          </p:cNvSpPr>
          <p:nvPr>
            <p:ph type="body" sz="half" idx="2"/>
          </p:nvPr>
        </p:nvSpPr>
        <p:spPr>
          <a:xfrm>
            <a:off x="596766" y="2772076"/>
            <a:ext cx="3965609" cy="3252803"/>
          </a:xfrm>
        </p:spPr>
        <p:txBody>
          <a:bodyPr>
            <a:normAutofit/>
          </a:bodyPr>
          <a:lstStyle/>
          <a:p>
            <a:pPr marL="0" lvl="1" algn="ctr">
              <a:spcBef>
                <a:spcPts val="0"/>
              </a:spcBef>
            </a:pPr>
            <a:r>
              <a:rPr lang="lv-LV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ZVANI </a:t>
            </a:r>
            <a:r>
              <a:rPr lang="lv-LV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112</a:t>
            </a:r>
            <a:r>
              <a:rPr lang="lv-LV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</a:t>
            </a:r>
          </a:p>
          <a:p>
            <a:pPr marL="0" lvl="1" algn="ctr">
              <a:spcBef>
                <a:spcPts val="0"/>
              </a:spcBef>
            </a:pPr>
            <a:r>
              <a:rPr lang="lv-LV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lv-LV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kad pastāv briesmas </a:t>
            </a:r>
          </a:p>
          <a:p>
            <a:pPr marL="0" lvl="1" algn="ctr">
              <a:spcBef>
                <a:spcPts val="0"/>
              </a:spcBef>
            </a:pPr>
            <a:r>
              <a:rPr lang="lv-LV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tavai vai apkārtējo dzīvībai, veselībai, </a:t>
            </a:r>
          </a:p>
          <a:p>
            <a:pPr marL="0" lvl="1" algn="ctr">
              <a:spcBef>
                <a:spcPts val="0"/>
              </a:spcBef>
            </a:pPr>
            <a:r>
              <a:rPr lang="lv-LV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drošībai!</a:t>
            </a:r>
            <a:endParaRPr lang="lv-LV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352" y="474214"/>
            <a:ext cx="2199473" cy="20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640" y="2002055"/>
            <a:ext cx="3596782" cy="2023190"/>
          </a:xfrm>
          <a:prstGeom prst="rect">
            <a:avLst/>
          </a:prstGeom>
        </p:spPr>
      </p:pic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1154953" y="1295400"/>
            <a:ext cx="2964659" cy="706655"/>
          </a:xfrm>
        </p:spPr>
        <p:txBody>
          <a:bodyPr/>
          <a:lstStyle/>
          <a:p>
            <a:pPr algn="ctr"/>
            <a:r>
              <a:rPr lang="lv-LV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ZVANOT</a:t>
            </a:r>
            <a:endParaRPr lang="lv-LV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a vietturis 5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36296" cy="2895599"/>
          </a:xfrm>
        </p:spPr>
        <p:txBody>
          <a:bodyPr>
            <a:normAutofit lnSpcReduction="10000"/>
          </a:bodyPr>
          <a:lstStyle/>
          <a:p>
            <a:r>
              <a:rPr lang="lv-LV" sz="2000" b="1" dirty="0" smtClean="0">
                <a:solidFill>
                  <a:schemeClr val="bg1"/>
                </a:solidFill>
              </a:rPr>
              <a:t>PALĪGĀ ATBRAUKS: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</a:rPr>
              <a:t>u</a:t>
            </a:r>
            <a:r>
              <a:rPr lang="lv-LV" sz="2000" b="1" dirty="0" smtClean="0">
                <a:solidFill>
                  <a:schemeClr val="bg1"/>
                </a:solidFill>
              </a:rPr>
              <a:t>gunsdzēsēji glābēji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</a:rPr>
              <a:t>p</a:t>
            </a:r>
            <a:r>
              <a:rPr lang="lv-LV" sz="2000" b="1" dirty="0" smtClean="0">
                <a:solidFill>
                  <a:schemeClr val="bg1"/>
                </a:solidFill>
              </a:rPr>
              <a:t>olicisti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 smtClean="0">
                <a:solidFill>
                  <a:schemeClr val="bg1"/>
                </a:solidFill>
              </a:rPr>
              <a:t>Neatliekamās medicīniskās palīdzības dienesta mediķi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</a:rPr>
              <a:t>g</a:t>
            </a:r>
            <a:r>
              <a:rPr lang="lv-LV" sz="2000" b="1" dirty="0" smtClean="0">
                <a:solidFill>
                  <a:schemeClr val="bg1"/>
                </a:solidFill>
              </a:rPr>
              <a:t>āzes avārijas dienests</a:t>
            </a:r>
            <a:endParaRPr lang="lv-LV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t="18047" r="51959" b="71405"/>
          <a:stretch/>
        </p:blipFill>
        <p:spPr bwMode="auto">
          <a:xfrm>
            <a:off x="4885969" y="1025187"/>
            <a:ext cx="4255824" cy="174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60000" r="55383" b="28620"/>
          <a:stretch/>
        </p:blipFill>
        <p:spPr bwMode="auto">
          <a:xfrm flipH="1">
            <a:off x="5419939" y="3392868"/>
            <a:ext cx="3308898" cy="16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78950" r="11680" b="7783"/>
          <a:stretch/>
        </p:blipFill>
        <p:spPr bwMode="auto">
          <a:xfrm>
            <a:off x="8881223" y="4367374"/>
            <a:ext cx="2833616" cy="147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112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68" y="2002055"/>
            <a:ext cx="2115266" cy="97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4" name="Teksta vietturis 7"/>
          <p:cNvSpPr txBox="1">
            <a:spLocks/>
          </p:cNvSpPr>
          <p:nvPr/>
        </p:nvSpPr>
        <p:spPr>
          <a:xfrm>
            <a:off x="1347662" y="2090758"/>
            <a:ext cx="3965609" cy="32528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None/>
            </a:pPr>
            <a:r>
              <a:rPr lang="lv-LV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Kā skan ugunsdzēsēju, mediķu un policistu mašīnas, kad tās dodas palīgā cilvēkiem? </a:t>
            </a:r>
            <a:endParaRPr lang="lv-LV" sz="28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49" y="1575547"/>
            <a:ext cx="4664106" cy="36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2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>
                <a:solidFill>
                  <a:schemeClr val="bg1"/>
                </a:solidFill>
              </a:rPr>
              <a:t>Zvani 112, ja:</a:t>
            </a:r>
            <a:endParaRPr lang="lv-LV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altLang="lv-LV" sz="2400" dirty="0">
                <a:latin typeface="Book Antiqua" panose="02040602050305030304" pitchFamily="18" charset="0"/>
              </a:rPr>
              <a:t>ir notikusi nelaime</a:t>
            </a:r>
            <a:r>
              <a:rPr lang="lv-LV" altLang="lv-LV" sz="2400" dirty="0" smtClean="0">
                <a:latin typeface="Book Antiqua" panose="02040602050305030304" pitchFamily="18" charset="0"/>
              </a:rPr>
              <a:t>;</a:t>
            </a:r>
          </a:p>
          <a:p>
            <a:r>
              <a:rPr lang="lv-LV" altLang="lv-LV" sz="2400" dirty="0">
                <a:latin typeface="Book Antiqua" panose="02040602050305030304" pitchFamily="18" charset="0"/>
              </a:rPr>
              <a:t>kaut kas deg; </a:t>
            </a:r>
          </a:p>
          <a:p>
            <a:r>
              <a:rPr lang="lv-LV" altLang="lv-LV" sz="2400" dirty="0">
                <a:latin typeface="Book Antiqua" panose="02040602050305030304" pitchFamily="18" charset="0"/>
              </a:rPr>
              <a:t>kādam ir palicis slikti; </a:t>
            </a:r>
          </a:p>
          <a:p>
            <a:r>
              <a:rPr lang="lv-LV" altLang="lv-LV" sz="2400" dirty="0">
                <a:latin typeface="Book Antiqua" panose="02040602050305030304" pitchFamily="18" charset="0"/>
              </a:rPr>
              <a:t>kādam uzbrūk;</a:t>
            </a:r>
          </a:p>
          <a:p>
            <a:r>
              <a:rPr lang="lv-LV" altLang="lv-LV" sz="2400" dirty="0">
                <a:latin typeface="Book Antiqua" panose="02040602050305030304" pitchFamily="18" charset="0"/>
              </a:rPr>
              <a:t>kāds </a:t>
            </a:r>
            <a:r>
              <a:rPr lang="lv-LV" altLang="lv-LV" sz="2400" dirty="0" smtClean="0">
                <a:latin typeface="Book Antiqua" panose="02040602050305030304" pitchFamily="18" charset="0"/>
              </a:rPr>
              <a:t>slīkst ūdenī vai ielūzis ledū;</a:t>
            </a:r>
            <a:endParaRPr lang="lv-LV" altLang="lv-LV" sz="2400" dirty="0">
              <a:latin typeface="Book Antiqua" panose="02040602050305030304" pitchFamily="18" charset="0"/>
            </a:endParaRPr>
          </a:p>
          <a:p>
            <a:r>
              <a:rPr lang="lv-LV" altLang="lv-LV" sz="2400" dirty="0">
                <a:latin typeface="Book Antiqua" panose="02040602050305030304" pitchFamily="18" charset="0"/>
              </a:rPr>
              <a:t>kādu apzog ...</a:t>
            </a:r>
          </a:p>
          <a:p>
            <a:endParaRPr lang="lv-LV" altLang="lv-LV" sz="24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1" y="5992993"/>
            <a:ext cx="640135" cy="627942"/>
          </a:xfrm>
          <a:prstGeom prst="rect">
            <a:avLst/>
          </a:prstGeom>
        </p:spPr>
      </p:pic>
      <p:pic>
        <p:nvPicPr>
          <p:cNvPr id="6" name="Picture 2" descr="Image result for 112diena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01" y="1767470"/>
            <a:ext cx="4651723" cy="46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ttēls 7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98" y="947920"/>
            <a:ext cx="961531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73" y="1260686"/>
            <a:ext cx="3860259" cy="1735668"/>
          </a:xfrm>
        </p:spPr>
        <p:txBody>
          <a:bodyPr>
            <a:noAutofit/>
          </a:bodyPr>
          <a:lstStyle/>
          <a:p>
            <a:pPr algn="ctr"/>
            <a:r>
              <a:rPr lang="lv-LV" sz="2800" b="1" dirty="0" smtClean="0">
                <a:solidFill>
                  <a:schemeClr val="bg1"/>
                </a:solidFill>
              </a:rPr>
              <a:t>Ja pats nokļuvi nelaimē vai redzi, ka kādam citam ir nepieciešama palīdzība,</a:t>
            </a:r>
            <a:endParaRPr lang="lv-LV" sz="28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6336" y="3362716"/>
            <a:ext cx="3581246" cy="1371600"/>
          </a:xfrm>
        </p:spPr>
        <p:txBody>
          <a:bodyPr>
            <a:normAutofit/>
          </a:bodyPr>
          <a:lstStyle/>
          <a:p>
            <a:r>
              <a:rPr lang="lv-LV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ZVANI 112</a:t>
            </a:r>
            <a:endParaRPr lang="lv-LV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99" y="5992993"/>
            <a:ext cx="1760937" cy="628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43" y="470912"/>
            <a:ext cx="1067695" cy="1067695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24" y="1654144"/>
            <a:ext cx="1138136" cy="1133690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12" y="3043907"/>
            <a:ext cx="1134151" cy="1134151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24" y="4559847"/>
            <a:ext cx="995995" cy="995995"/>
          </a:xfrm>
          <a:prstGeom prst="rect">
            <a:avLst/>
          </a:prstGeom>
        </p:spPr>
      </p:pic>
      <p:sp>
        <p:nvSpPr>
          <p:cNvPr id="6" name="Taisnstūris 5"/>
          <p:cNvSpPr/>
          <p:nvPr/>
        </p:nvSpPr>
        <p:spPr>
          <a:xfrm>
            <a:off x="7187863" y="681593"/>
            <a:ext cx="2943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altLang="ko-KR" b="1" dirty="0">
                <a:latin typeface="Century Gothic" panose="020B0502020202020204" pitchFamily="34" charset="0"/>
              </a:rPr>
              <a:t>Nosauc adresi </a:t>
            </a:r>
            <a:r>
              <a:rPr lang="lv-LV" altLang="ko-KR" dirty="0">
                <a:latin typeface="Century Gothic" panose="020B0502020202020204" pitchFamily="34" charset="0"/>
              </a:rPr>
              <a:t>vai notikuma vietu</a:t>
            </a:r>
            <a:endParaRPr lang="lv-LV" dirty="0"/>
          </a:p>
        </p:txBody>
      </p:sp>
      <p:sp>
        <p:nvSpPr>
          <p:cNvPr id="15" name="Taisnstūris 14"/>
          <p:cNvSpPr/>
          <p:nvPr/>
        </p:nvSpPr>
        <p:spPr>
          <a:xfrm>
            <a:off x="7187863" y="2007640"/>
            <a:ext cx="231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altLang="ko-KR" dirty="0">
                <a:latin typeface="Century Gothic" panose="020B0502020202020204" pitchFamily="34" charset="0"/>
              </a:rPr>
              <a:t>Izstāsti, kas ir noticis</a:t>
            </a:r>
            <a:endParaRPr lang="lv-LV" dirty="0"/>
          </a:p>
        </p:txBody>
      </p:sp>
      <p:sp>
        <p:nvSpPr>
          <p:cNvPr id="16" name="Taisnstūris 15"/>
          <p:cNvSpPr/>
          <p:nvPr/>
        </p:nvSpPr>
        <p:spPr>
          <a:xfrm>
            <a:off x="7187863" y="3362716"/>
            <a:ext cx="265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altLang="ko-KR" dirty="0">
                <a:latin typeface="Century Gothic" panose="020B0502020202020204" pitchFamily="34" charset="0"/>
              </a:rPr>
              <a:t>Atbildi uz jautājumiem</a:t>
            </a:r>
            <a:endParaRPr lang="lv-LV" dirty="0"/>
          </a:p>
        </p:txBody>
      </p:sp>
      <p:sp>
        <p:nvSpPr>
          <p:cNvPr id="17" name="Taisnstūris 16"/>
          <p:cNvSpPr/>
          <p:nvPr/>
        </p:nvSpPr>
        <p:spPr>
          <a:xfrm>
            <a:off x="7101840" y="485777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altLang="ko-KR" dirty="0">
                <a:latin typeface="Century Gothic" panose="020B0502020202020204" pitchFamily="34" charset="0"/>
              </a:rPr>
              <a:t>Nosauc vārdu, uzvārdu, telefona numuru</a:t>
            </a:r>
          </a:p>
          <a:p>
            <a:pPr algn="ctr"/>
            <a:r>
              <a:rPr lang="lv-LV" altLang="ko-KR" sz="1600" dirty="0">
                <a:latin typeface="Century Gothic" panose="020B0502020202020204" pitchFamily="34" charset="0"/>
              </a:rPr>
              <a:t>	</a:t>
            </a:r>
            <a:endParaRPr lang="en-US" altLang="ko-KR" sz="1600" dirty="0">
              <a:latin typeface="Century Gothic" panose="020B0502020202020204" pitchFamily="34" charset="0"/>
            </a:endParaRPr>
          </a:p>
        </p:txBody>
      </p:sp>
      <p:sp>
        <p:nvSpPr>
          <p:cNvPr id="18" name="Taisnstūris 17"/>
          <p:cNvSpPr/>
          <p:nvPr/>
        </p:nvSpPr>
        <p:spPr>
          <a:xfrm>
            <a:off x="7088352" y="5238459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altLang="ko-KR" dirty="0">
                <a:latin typeface="Century Gothic" panose="020B0502020202020204" pitchFamily="34" charset="0"/>
              </a:rPr>
              <a:t>Nenoliec klausuli pirmais!</a:t>
            </a:r>
            <a:endParaRPr lang="en-US" altLang="ko-KR" dirty="0">
              <a:latin typeface="Century Gothic" panose="020B0502020202020204" pitchFamily="34" charset="0"/>
            </a:endParaRPr>
          </a:p>
        </p:txBody>
      </p:sp>
      <p:sp>
        <p:nvSpPr>
          <p:cNvPr id="19" name="Taisnstūris 18"/>
          <p:cNvSpPr/>
          <p:nvPr/>
        </p:nvSpPr>
        <p:spPr>
          <a:xfrm>
            <a:off x="2015725" y="4734316"/>
            <a:ext cx="23182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800" b="1" dirty="0" smtClean="0">
                <a:solidFill>
                  <a:schemeClr val="bg1"/>
                </a:solidFill>
              </a:rPr>
              <a:t>IZSTĀSTI </a:t>
            </a:r>
          </a:p>
          <a:p>
            <a:pPr algn="ctr"/>
            <a:r>
              <a:rPr lang="lv-LV" sz="2800" b="1" dirty="0" smtClean="0">
                <a:solidFill>
                  <a:srgbClr val="FFC000"/>
                </a:solidFill>
              </a:rPr>
              <a:t>KUR UN KAS </a:t>
            </a:r>
          </a:p>
          <a:p>
            <a:pPr algn="ctr"/>
            <a:r>
              <a:rPr lang="lv-LV" sz="2800" b="1" dirty="0" smtClean="0">
                <a:solidFill>
                  <a:schemeClr val="bg1"/>
                </a:solidFill>
              </a:rPr>
              <a:t>NOTICIS</a:t>
            </a:r>
            <a:endParaRPr lang="lv-LV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3063792"/>
          </a:xfrm>
        </p:spPr>
        <p:txBody>
          <a:bodyPr>
            <a:normAutofit/>
          </a:bodyPr>
          <a:lstStyle/>
          <a:p>
            <a:r>
              <a:rPr lang="lv-LV" sz="4000" b="1" dirty="0" smtClean="0"/>
              <a:t>Kāda ir </a:t>
            </a:r>
            <a:r>
              <a:rPr lang="lv-LV" sz="4000" b="1" dirty="0" smtClean="0">
                <a:solidFill>
                  <a:srgbClr val="FF0000"/>
                </a:solidFill>
              </a:rPr>
              <a:t>uguns</a:t>
            </a:r>
            <a:r>
              <a:rPr lang="lv-LV" sz="4000" b="1" dirty="0" smtClean="0"/>
              <a:t>?</a:t>
            </a:r>
            <a:br>
              <a:rPr lang="lv-LV" sz="4000" b="1" dirty="0" smtClean="0"/>
            </a:b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 smtClean="0"/>
              <a:t>Vai </a:t>
            </a:r>
            <a:r>
              <a:rPr lang="lv-LV" sz="4000" b="1" dirty="0" smtClean="0">
                <a:solidFill>
                  <a:srgbClr val="FF0000"/>
                </a:solidFill>
              </a:rPr>
              <a:t>dūmi</a:t>
            </a:r>
            <a:r>
              <a:rPr lang="lv-LV" sz="4000" b="1" dirty="0" smtClean="0"/>
              <a:t> ir bīstami?</a:t>
            </a:r>
            <a:endParaRPr lang="lv-LV" sz="40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2015" y="900957"/>
            <a:ext cx="2021738" cy="286422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1895537"/>
            <a:ext cx="3003176" cy="2252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768" y="3910041"/>
            <a:ext cx="1882153" cy="2829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215" y="4501364"/>
            <a:ext cx="3187355" cy="2125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58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122" y="1738155"/>
            <a:ext cx="4410666" cy="1735668"/>
          </a:xfrm>
        </p:spPr>
        <p:txBody>
          <a:bodyPr>
            <a:noAutofit/>
          </a:bodyPr>
          <a:lstStyle/>
          <a:p>
            <a:r>
              <a:rPr lang="lv-LV" sz="4000" b="1" dirty="0" smtClean="0"/>
              <a:t>Dūmu detektors</a:t>
            </a:r>
            <a:endParaRPr lang="lv-LV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694" y="4111652"/>
            <a:ext cx="4495094" cy="1371600"/>
          </a:xfrm>
        </p:spPr>
        <p:txBody>
          <a:bodyPr>
            <a:noAutofit/>
          </a:bodyPr>
          <a:lstStyle/>
          <a:p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</a:rPr>
              <a:t>Ar 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</a:rPr>
              <a:t>skaļu 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</a:rPr>
              <a:t>skaņu brīdina, ka mājās/bērnudārzā ir dūmi. </a:t>
            </a:r>
          </a:p>
          <a:p>
            <a:endParaRPr lang="lv-LV" sz="2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</a:rPr>
              <a:t>Dūmu detektoram jābūt katrā mājā</a:t>
            </a:r>
            <a:endParaRPr lang="lv-LV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795" y="1277058"/>
            <a:ext cx="4758793" cy="33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E9E5DC"/>
                </a:solidFill>
              </a:rPr>
              <a:t>Ja dūmu detektors pīkst vai redzi dūmus,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5400" b="1" dirty="0" smtClean="0">
                <a:solidFill>
                  <a:schemeClr val="bg1">
                    <a:lumMod val="50000"/>
                  </a:schemeClr>
                </a:solidFill>
              </a:rPr>
              <a:t>TEV IR </a:t>
            </a:r>
          </a:p>
          <a:p>
            <a:pPr marL="0" indent="0" algn="ctr">
              <a:buNone/>
            </a:pPr>
            <a:r>
              <a:rPr lang="lv-LV" sz="5400" b="1" dirty="0" smtClean="0">
                <a:solidFill>
                  <a:schemeClr val="bg1">
                    <a:lumMod val="50000"/>
                  </a:schemeClr>
                </a:solidFill>
              </a:rPr>
              <a:t>JĀDODAS ĀRĀ </a:t>
            </a:r>
          </a:p>
          <a:p>
            <a:pPr marL="0" indent="0" algn="ctr">
              <a:buNone/>
            </a:pPr>
            <a:r>
              <a:rPr lang="lv-LV" sz="5400" b="1" dirty="0" smtClean="0">
                <a:solidFill>
                  <a:schemeClr val="bg1">
                    <a:lumMod val="50000"/>
                  </a:schemeClr>
                </a:solidFill>
              </a:rPr>
              <a:t>NO BĪSTAMĀS VIETAS</a:t>
            </a:r>
            <a:endParaRPr lang="lv-LV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118" y="3981904"/>
            <a:ext cx="2126499" cy="2037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24997" y="2586424"/>
            <a:ext cx="2410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MAZ LAIKA </a:t>
            </a:r>
          </a:p>
        </p:txBody>
      </p:sp>
    </p:spTree>
    <p:extLst>
      <p:ext uri="{BB962C8B-B14F-4D97-AF65-F5344CB8AC3E}">
        <p14:creationId xmlns:p14="http://schemas.microsoft.com/office/powerpoint/2010/main" val="3517939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1_Ion Boardroom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318</Words>
  <Application>Microsoft Office PowerPoint</Application>
  <PresentationFormat>Widescreen</PresentationFormat>
  <Paragraphs>70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맑은 고딕</vt:lpstr>
      <vt:lpstr>Arial</vt:lpstr>
      <vt:lpstr>Book Antiqua</vt:lpstr>
      <vt:lpstr>Bookman Old Style</vt:lpstr>
      <vt:lpstr>Calibri</vt:lpstr>
      <vt:lpstr>Century Gothic</vt:lpstr>
      <vt:lpstr>Wingdings 3</vt:lpstr>
      <vt:lpstr>Ion Boardroom</vt:lpstr>
      <vt:lpstr>1_Ion Boardroom</vt:lpstr>
      <vt:lpstr>   PAREIZA RĪCĪBA, JA NOTIEK NELAIME  #MĀJĀS #PIRMSSKOLĀ #AUTOMAŠĪNĀ  </vt:lpstr>
      <vt:lpstr>ATCERIES!</vt:lpstr>
      <vt:lpstr>ZVANOT</vt:lpstr>
      <vt:lpstr> </vt:lpstr>
      <vt:lpstr>Zvani 112, ja:</vt:lpstr>
      <vt:lpstr>Ja pats nokļuvi nelaimē vai redzi, ka kādam citam ir nepieciešama palīdzība,</vt:lpstr>
      <vt:lpstr>Kāda ir uguns?  Vai dūmi ir bīstami?</vt:lpstr>
      <vt:lpstr>Dūmu detektors</vt:lpstr>
      <vt:lpstr>Ja dūmu detektors pīkst vai redzi dūmus,</vt:lpstr>
      <vt:lpstr>PowerPoint Presentation</vt:lpstr>
      <vt:lpstr>Kā drošāk un pareizāk doties ārā, ja ir dūmi?</vt:lpstr>
      <vt:lpstr>PowerPoint Presentation</vt:lpstr>
      <vt:lpstr>PowerPoint Presentation</vt:lpstr>
      <vt:lpstr> DROŠIEM IESPAIDIEM BAGĀTU  JAUNO MĀCĪBU GADU!</vt:lpstr>
    </vt:vector>
  </TitlesOfParts>
  <Company>LR IEM IC Zemgale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UGUNSGRĒKS</dc:title>
  <dc:creator>Viktorija Gribuste</dc:creator>
  <cp:lastModifiedBy>Viktorija Gribuste</cp:lastModifiedBy>
  <cp:revision>175</cp:revision>
  <dcterms:created xsi:type="dcterms:W3CDTF">2021-03-29T11:51:24Z</dcterms:created>
  <dcterms:modified xsi:type="dcterms:W3CDTF">2022-09-01T13:04:44Z</dcterms:modified>
</cp:coreProperties>
</file>