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0" r:id="rId1"/>
  </p:sldMasterIdLst>
  <p:notesMasterIdLst>
    <p:notesMasterId r:id="rId34"/>
  </p:notesMasterIdLst>
  <p:sldIdLst>
    <p:sldId id="256" r:id="rId2"/>
    <p:sldId id="308" r:id="rId3"/>
    <p:sldId id="291" r:id="rId4"/>
    <p:sldId id="315" r:id="rId5"/>
    <p:sldId id="292" r:id="rId6"/>
    <p:sldId id="309" r:id="rId7"/>
    <p:sldId id="305" r:id="rId8"/>
    <p:sldId id="311" r:id="rId9"/>
    <p:sldId id="298" r:id="rId10"/>
    <p:sldId id="312" r:id="rId11"/>
    <p:sldId id="304" r:id="rId12"/>
    <p:sldId id="313" r:id="rId13"/>
    <p:sldId id="314" r:id="rId14"/>
    <p:sldId id="316" r:id="rId15"/>
    <p:sldId id="295" r:id="rId16"/>
    <p:sldId id="296" r:id="rId17"/>
    <p:sldId id="297" r:id="rId18"/>
    <p:sldId id="300" r:id="rId19"/>
    <p:sldId id="299" r:id="rId20"/>
    <p:sldId id="306" r:id="rId21"/>
    <p:sldId id="301" r:id="rId22"/>
    <p:sldId id="307" r:id="rId23"/>
    <p:sldId id="302" r:id="rId24"/>
    <p:sldId id="317" r:id="rId25"/>
    <p:sldId id="318" r:id="rId26"/>
    <p:sldId id="293" r:id="rId27"/>
    <p:sldId id="294" r:id="rId28"/>
    <p:sldId id="319" r:id="rId29"/>
    <p:sldId id="290" r:id="rId30"/>
    <p:sldId id="303" r:id="rId31"/>
    <p:sldId id="310" r:id="rId32"/>
    <p:sldId id="262" r:id="rId33"/>
  </p:sldIdLst>
  <p:sldSz cx="12192000" cy="6858000"/>
  <p:notesSz cx="7010400" cy="9296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E181"/>
    <a:srgbClr val="FFFFFF"/>
    <a:srgbClr val="8B71C5"/>
    <a:srgbClr val="9999FF"/>
    <a:srgbClr val="FFD653"/>
    <a:srgbClr val="FACF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6" autoAdjust="0"/>
    <p:restoredTop sz="82318" autoAdjust="0"/>
  </p:normalViewPr>
  <p:slideViewPr>
    <p:cSldViewPr snapToGrid="0">
      <p:cViewPr varScale="1">
        <p:scale>
          <a:sx n="73" d="100"/>
          <a:sy n="73" d="100"/>
        </p:scale>
        <p:origin x="1027" y="72"/>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lv-LV" dirty="0"/>
          </a:p>
        </p:txBody>
      </p:sp>
      <p:sp>
        <p:nvSpPr>
          <p:cNvPr id="3" name="Datuma vietturis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02949BE-3898-4AC4-8507-8B6F55DC9F09}" type="datetimeFigureOut">
              <a:rPr lang="lv-LV" smtClean="0"/>
              <a:t>18.05.2021</a:t>
            </a:fld>
            <a:endParaRPr lang="lv-LV" dirty="0"/>
          </a:p>
        </p:txBody>
      </p:sp>
      <p:sp>
        <p:nvSpPr>
          <p:cNvPr id="4" name="Slaida attēla vietturi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lv-LV" dirty="0"/>
          </a:p>
        </p:txBody>
      </p:sp>
      <p:sp>
        <p:nvSpPr>
          <p:cNvPr id="5" name="Piezīmju vietturi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6" name="Kājenes vietturis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lv-LV" dirty="0"/>
          </a:p>
        </p:txBody>
      </p:sp>
      <p:sp>
        <p:nvSpPr>
          <p:cNvPr id="7" name="Slaida numura vietturis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E0519A4-5B93-44FC-9680-CC744FE586D9}" type="slidenum">
              <a:rPr lang="lv-LV" smtClean="0"/>
              <a:t>‹#›</a:t>
            </a:fld>
            <a:endParaRPr lang="lv-LV" dirty="0"/>
          </a:p>
        </p:txBody>
      </p:sp>
    </p:spTree>
    <p:extLst>
      <p:ext uri="{BB962C8B-B14F-4D97-AF65-F5344CB8AC3E}">
        <p14:creationId xmlns:p14="http://schemas.microsoft.com/office/powerpoint/2010/main" val="332078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defTabSz="931774">
              <a:defRPr/>
            </a:pPr>
            <a:r>
              <a:rPr lang="lv-LV" dirty="0"/>
              <a:t>Šo prezentāciju izveidojis Valsts ugunsdzēsības un glābšanas dienests. </a:t>
            </a:r>
            <a:endParaRPr lang="en-US" dirty="0"/>
          </a:p>
          <a:p>
            <a:pPr defTabSz="931774">
              <a:defRPr/>
            </a:pPr>
            <a:r>
              <a:rPr lang="lv-LV" dirty="0" smtClean="0"/>
              <a:t>Turpmā</a:t>
            </a:r>
            <a:r>
              <a:rPr lang="lv-LV" noProof="0" dirty="0" smtClean="0"/>
              <a:t>ka</a:t>
            </a:r>
            <a:r>
              <a:rPr lang="lv-LV" dirty="0" smtClean="0"/>
              <a:t>jos </a:t>
            </a:r>
            <a:r>
              <a:rPr lang="lv-LV" dirty="0"/>
              <a:t>slaidos iepazīstināsim ar pamatlietām, kas jāzina un jāiev</a:t>
            </a:r>
            <a:r>
              <a:rPr lang="lv-LV" dirty="0">
                <a:solidFill>
                  <a:srgbClr val="FF0000"/>
                </a:solidFill>
              </a:rPr>
              <a:t>ē</a:t>
            </a:r>
            <a:r>
              <a:rPr lang="lv-LV" dirty="0"/>
              <a:t>ro</a:t>
            </a:r>
            <a:r>
              <a:rPr lang="en-US" dirty="0"/>
              <a:t>, </a:t>
            </a:r>
            <a:r>
              <a:rPr lang="lv-LV" noProof="0" dirty="0" smtClean="0"/>
              <a:t>lai</a:t>
            </a:r>
            <a:r>
              <a:rPr lang="en-US" dirty="0" smtClean="0"/>
              <a:t> </a:t>
            </a:r>
            <a:r>
              <a:rPr lang="lv-LV" dirty="0" smtClean="0"/>
              <a:t>T</a:t>
            </a:r>
            <a:r>
              <a:rPr lang="lv-LV" noProof="0" dirty="0" smtClean="0"/>
              <a:t>ava</a:t>
            </a:r>
            <a:r>
              <a:rPr lang="en-US" dirty="0" smtClean="0"/>
              <a:t> </a:t>
            </a:r>
            <a:r>
              <a:rPr lang="lv-LV" noProof="0" dirty="0" smtClean="0"/>
              <a:t>vasara būtu droša </a:t>
            </a:r>
            <a:r>
              <a:rPr lang="en-US" dirty="0" smtClean="0"/>
              <a:t>un </a:t>
            </a:r>
            <a:r>
              <a:rPr lang="lv-LV" noProof="0" dirty="0" smtClean="0"/>
              <a:t>kā rīkoties situācijā</a:t>
            </a:r>
            <a:r>
              <a:rPr lang="lv-LV" dirty="0" smtClean="0"/>
              <a:t>s</a:t>
            </a:r>
            <a:r>
              <a:rPr lang="en-US" dirty="0"/>
              <a:t>, ja nelaime</a:t>
            </a:r>
            <a:r>
              <a:rPr lang="lv-LV" dirty="0"/>
              <a:t> </a:t>
            </a:r>
            <a:r>
              <a:rPr lang="en-US" dirty="0"/>
              <a:t>tomēr ir notikusi.</a:t>
            </a:r>
          </a:p>
        </p:txBody>
      </p:sp>
      <p:sp>
        <p:nvSpPr>
          <p:cNvPr id="4" name="Slaida numura vietturis 3"/>
          <p:cNvSpPr>
            <a:spLocks noGrp="1"/>
          </p:cNvSpPr>
          <p:nvPr>
            <p:ph type="sldNum" sz="quarter" idx="10"/>
          </p:nvPr>
        </p:nvSpPr>
        <p:spPr/>
        <p:txBody>
          <a:bodyPr/>
          <a:lstStyle/>
          <a:p>
            <a:fld id="{3E0519A4-5B93-44FC-9680-CC744FE586D9}" type="slidenum">
              <a:rPr lang="lv-LV" smtClean="0"/>
              <a:t>1</a:t>
            </a:fld>
            <a:endParaRPr lang="lv-LV" dirty="0"/>
          </a:p>
        </p:txBody>
      </p:sp>
    </p:spTree>
    <p:extLst>
      <p:ext uri="{BB962C8B-B14F-4D97-AF65-F5344CB8AC3E}">
        <p14:creationId xmlns:p14="http://schemas.microsoft.com/office/powerpoint/2010/main" val="95091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Pirms nodarbojies ar kādu no ūdens sporta veidiem vai vienkārši vizinies ar laivu, kuteri vai kādu citu peldlīdzekli, neaizmirsti uzvilkt glābšanas vesti!</a:t>
            </a:r>
            <a:endParaRPr lang="en-US" dirty="0" smtClean="0"/>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11</a:t>
            </a:fld>
            <a:endParaRPr lang="lv-LV" dirty="0"/>
          </a:p>
        </p:txBody>
      </p:sp>
    </p:spTree>
    <p:extLst>
      <p:ext uri="{BB962C8B-B14F-4D97-AF65-F5344CB8AC3E}">
        <p14:creationId xmlns:p14="http://schemas.microsoft.com/office/powerpoint/2010/main" val="1228684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Slīcēja glābšana var apdraudēt pašu glābēju, tādēļ, pirms glābšanas uz ūdens, jānovērtē situācija un savas iespējas. Slīcēju var glābt tikai cilvēks, kurš labi apguvis peldēšanas tehniku un zina paņēmienus, kā satvert cietušo un izvilkt to krastā. </a:t>
            </a:r>
            <a:endParaRPr lang="en-US" dirty="0" smtClean="0"/>
          </a:p>
          <a:p>
            <a:r>
              <a:rPr lang="lv-LV" dirty="0" smtClean="0"/>
              <a:t>Visdrošākā ir glābšana no krasta, nelaimē nonākušajam pametot virvē iesietu glābšanas riņķi. Noderēs arī bumba vai kādi citi peldoši priekšmeti, kuri slīkstošajam palīdzētu noturēties virs ūdens.</a:t>
            </a:r>
            <a:endParaRPr lang="en-US" dirty="0" smtClean="0"/>
          </a:p>
          <a:p>
            <a:r>
              <a:rPr lang="lv-LV" dirty="0" smtClean="0"/>
              <a:t>Nelaimes gadījumā, nekavējoties izsauc glābējus, zvanot uz tālruni 112. Pēc iespējas precīzāk norādi nelaimes vietas koordinātes un piebraukšanas iespējas. </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12</a:t>
            </a:fld>
            <a:endParaRPr lang="lv-LV" dirty="0"/>
          </a:p>
        </p:txBody>
      </p:sp>
    </p:spTree>
    <p:extLst>
      <p:ext uri="{BB962C8B-B14F-4D97-AF65-F5344CB8AC3E}">
        <p14:creationId xmlns:p14="http://schemas.microsoft.com/office/powerpoint/2010/main" val="264715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Atceries, ka ugunsdzēsējus gl</a:t>
            </a:r>
            <a:r>
              <a:rPr lang="lv-LV" dirty="0" smtClean="0"/>
              <a:t>ā</a:t>
            </a:r>
            <a:r>
              <a:rPr lang="en-US" dirty="0" smtClean="0"/>
              <a:t>bējus ir nepieciešams </a:t>
            </a:r>
            <a:r>
              <a:rPr lang="lv-LV" dirty="0" smtClean="0"/>
              <a:t>sagaid</a:t>
            </a:r>
            <a:r>
              <a:rPr lang="en-US" dirty="0" smtClean="0"/>
              <a:t>īt</a:t>
            </a:r>
            <a:r>
              <a:rPr lang="lv-LV" dirty="0" smtClean="0"/>
              <a:t> un norād</a:t>
            </a:r>
            <a:r>
              <a:rPr lang="en-US" dirty="0" smtClean="0"/>
              <a:t>īt</a:t>
            </a:r>
            <a:r>
              <a:rPr lang="lv-LV" dirty="0" smtClean="0"/>
              <a:t> cietušā atrašanās </a:t>
            </a:r>
            <a:r>
              <a:rPr lang="lv-LV" dirty="0" err="1" smtClean="0"/>
              <a:t>viet</a:t>
            </a:r>
            <a:r>
              <a:rPr lang="en-US" dirty="0" smtClean="0"/>
              <a:t>u!</a:t>
            </a:r>
            <a:endParaRPr lang="lv-LV" dirty="0" smtClean="0"/>
          </a:p>
        </p:txBody>
      </p:sp>
      <p:sp>
        <p:nvSpPr>
          <p:cNvPr id="4" name="Slide Number Placeholder 3"/>
          <p:cNvSpPr>
            <a:spLocks noGrp="1"/>
          </p:cNvSpPr>
          <p:nvPr>
            <p:ph type="sldNum" sz="quarter" idx="10"/>
          </p:nvPr>
        </p:nvSpPr>
        <p:spPr/>
        <p:txBody>
          <a:bodyPr/>
          <a:lstStyle/>
          <a:p>
            <a:fld id="{3E0519A4-5B93-44FC-9680-CC744FE586D9}" type="slidenum">
              <a:rPr lang="lv-LV" smtClean="0"/>
              <a:t>13</a:t>
            </a:fld>
            <a:endParaRPr lang="lv-LV" dirty="0"/>
          </a:p>
        </p:txBody>
      </p:sp>
    </p:spTree>
    <p:extLst>
      <p:ext uri="{BB962C8B-B14F-4D97-AF65-F5344CB8AC3E}">
        <p14:creationId xmlns:p14="http://schemas.microsoft.com/office/powerpoint/2010/main" val="75196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Foto</a:t>
            </a:r>
            <a:r>
              <a:rPr lang="en-US" dirty="0" smtClean="0"/>
              <a:t>: skaties.lv</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14</a:t>
            </a:fld>
            <a:endParaRPr lang="lv-LV" dirty="0"/>
          </a:p>
        </p:txBody>
      </p:sp>
    </p:spTree>
    <p:extLst>
      <p:ext uri="{BB962C8B-B14F-4D97-AF65-F5344CB8AC3E}">
        <p14:creationId xmlns:p14="http://schemas.microsoft.com/office/powerpoint/2010/main" val="4182762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15</a:t>
            </a:fld>
            <a:endParaRPr lang="lv-LV" dirty="0"/>
          </a:p>
        </p:txBody>
      </p:sp>
    </p:spTree>
    <p:extLst>
      <p:ext uri="{BB962C8B-B14F-4D97-AF65-F5344CB8AC3E}">
        <p14:creationId xmlns:p14="http://schemas.microsoft.com/office/powerpoint/2010/main" val="358191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16</a:t>
            </a:fld>
            <a:endParaRPr lang="lv-LV" dirty="0"/>
          </a:p>
        </p:txBody>
      </p:sp>
    </p:spTree>
    <p:extLst>
      <p:ext uri="{BB962C8B-B14F-4D97-AF65-F5344CB8AC3E}">
        <p14:creationId xmlns:p14="http://schemas.microsoft.com/office/powerpoint/2010/main" val="143858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17</a:t>
            </a:fld>
            <a:endParaRPr lang="lv-LV" dirty="0"/>
          </a:p>
        </p:txBody>
      </p:sp>
    </p:spTree>
    <p:extLst>
      <p:ext uri="{BB962C8B-B14F-4D97-AF65-F5344CB8AC3E}">
        <p14:creationId xmlns:p14="http://schemas.microsoft.com/office/powerpoint/2010/main" val="146328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Cilvēki, gatavojot ēdienu uz plīts, nereti mēdz aiziet uz citu istabu un atgulties, ātri izskriet līdz veikalam vai piesēsties pie datora. Bez uzraudzības uz ieslēgtas plīts atstāts katliņš vai panna var ātri piedegt, sākumā radot spēcīgu sadūmojumu, bet tālāk karstuma ietekmē, aizdedzinot sadzīves priekšmetus un virtuves mēbeles. Savlaicīgi nepamanot ugunsgrēka izcelšanos, liesmas pārņems virtuvi un visu mājokli. </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26</a:t>
            </a:fld>
            <a:endParaRPr lang="lv-LV" dirty="0"/>
          </a:p>
        </p:txBody>
      </p:sp>
    </p:spTree>
    <p:extLst>
      <p:ext uri="{BB962C8B-B14F-4D97-AF65-F5344CB8AC3E}">
        <p14:creationId xmlns:p14="http://schemas.microsoft.com/office/powerpoint/2010/main" val="3338421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Ja virtuvē uz plīts piededzis katliņš vai panna, nekādā gadījumā šo ugunsgrēku nedzēsiet, uzlejot ūdeni, jo tā rezultātā veidosies karsti tvaiki un var gūt smagus apdegumus un applaucējumus. Šādus ugunsgrēkus vislabāk nodzēst uz pannas vai katliņa, uzliekot vāku vai ugunsdzēsības pārklāju, tādējādi noslēdzot skābekļa piekļuvi degšanas vietai. Pēc neilga brīža viss traukā esošais skābeklis izdegs un liesmas noslāps. Ja saprotiet, ka ugunsgrēku neizdosies nodzēst paša spēkiem, zvaniet ugunsdzēsējiem glābējiem uz tālruņa numuru 112!</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27</a:t>
            </a:fld>
            <a:endParaRPr lang="lv-LV" dirty="0"/>
          </a:p>
        </p:txBody>
      </p:sp>
    </p:spTree>
    <p:extLst>
      <p:ext uri="{BB962C8B-B14F-4D97-AF65-F5344CB8AC3E}">
        <p14:creationId xmlns:p14="http://schemas.microsoft.com/office/powerpoint/2010/main" val="104552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 redzi, ka ir izc</a:t>
            </a:r>
            <a:r>
              <a:rPr lang="lv-LV" dirty="0" smtClean="0"/>
              <a:t>ē</a:t>
            </a:r>
            <a:r>
              <a:rPr lang="en-US" dirty="0" smtClean="0"/>
              <a:t>lies ugunsgrēks</a:t>
            </a:r>
            <a:r>
              <a:rPr lang="en-US" baseline="0" dirty="0" smtClean="0"/>
              <a:t> vai</a:t>
            </a:r>
            <a:r>
              <a:rPr lang="en-US" dirty="0" smtClean="0"/>
              <a:t> dzirdi</a:t>
            </a:r>
            <a:r>
              <a:rPr lang="en-US" baseline="0" dirty="0" smtClean="0"/>
              <a:t> dūmu detektora ska</a:t>
            </a:r>
            <a:r>
              <a:rPr lang="lv-LV" baseline="0" dirty="0" smtClean="0"/>
              <a:t>ņ</a:t>
            </a:r>
            <a:r>
              <a:rPr lang="en-US" baseline="0" dirty="0" smtClean="0"/>
              <a:t>u, d</a:t>
            </a:r>
            <a:r>
              <a:rPr lang="lv-LV" dirty="0" smtClean="0"/>
              <a:t>odies uz izeju un pa ceļam informē mājās esošos cilvēkus, skaļi saucot.</a:t>
            </a:r>
            <a:endParaRPr lang="en-US" dirty="0" smtClean="0"/>
          </a:p>
          <a:p>
            <a:r>
              <a:rPr lang="lv-LV" dirty="0" smtClean="0"/>
              <a:t>Nekavē laiku, meklējot savus tuviniekus, un nedodies sadūmojumā, lai brīdinātu - tu vari saelpoties dūmus un vairs netikt ārpusē!</a:t>
            </a:r>
            <a:r>
              <a:rPr lang="en-US" dirty="0" smtClean="0"/>
              <a:t> </a:t>
            </a:r>
          </a:p>
          <a:p>
            <a:r>
              <a:rPr lang="en-US" dirty="0" smtClean="0"/>
              <a:t>Evakuējoties uz drošu vietu, zvani uz numuru 112, lai izsauktu ugunsdzēsējus</a:t>
            </a:r>
            <a:r>
              <a:rPr lang="en-US" baseline="0" dirty="0" smtClean="0"/>
              <a:t> glābējus. </a:t>
            </a:r>
          </a:p>
          <a:p>
            <a:r>
              <a:rPr lang="en-US" baseline="0" dirty="0" smtClean="0"/>
              <a:t>Dispečeram izstāsti kur un kas ir noticis, un atbild</a:t>
            </a:r>
            <a:r>
              <a:rPr lang="lv-LV" baseline="0" dirty="0" smtClean="0"/>
              <a:t>i</a:t>
            </a:r>
            <a:r>
              <a:rPr lang="en-US" baseline="0" dirty="0" smtClean="0"/>
              <a:t> uz visiem  dispečera jautājumiem. </a:t>
            </a:r>
            <a:r>
              <a:rPr lang="lv-LV" baseline="0" dirty="0" smtClean="0"/>
              <a:t>Ja mājās biji viens, noteikti sagaidi ugunsdzēsējus glābējus!</a:t>
            </a:r>
            <a:endParaRPr lang="en-US" baseline="0" dirty="0" smtClean="0"/>
          </a:p>
          <a:p>
            <a:r>
              <a:rPr lang="lv-LV" baseline="0" dirty="0" smtClean="0"/>
              <a:t>Informē vecākus, ka tev viss ir kārtībā vai dodies uz jūsu norunāto satikšanās vietu un tur viņus gaidi.</a:t>
            </a:r>
          </a:p>
          <a:p>
            <a:endParaRPr lang="en-US" dirty="0" smtClean="0"/>
          </a:p>
          <a:p>
            <a:endParaRPr lang="lv-LV" dirty="0" smtClean="0"/>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28</a:t>
            </a:fld>
            <a:endParaRPr lang="lv-LV" dirty="0"/>
          </a:p>
        </p:txBody>
      </p:sp>
    </p:spTree>
    <p:extLst>
      <p:ext uri="{BB962C8B-B14F-4D97-AF65-F5344CB8AC3E}">
        <p14:creationId xmlns:p14="http://schemas.microsoft.com/office/powerpoint/2010/main" val="302599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noProof="0" dirty="0" smtClean="0"/>
              <a:t>Vasarā</a:t>
            </a:r>
            <a:r>
              <a:rPr lang="lv-LV" baseline="0" noProof="0" dirty="0" smtClean="0"/>
              <a:t> nepieciešams atcerēties par drošību esot mājās un atpūšoties arī ārā – pludmalē, pagalmā, pie ūdenstilpēm un citur!</a:t>
            </a:r>
            <a:endParaRPr lang="lv-LV" noProof="0" dirty="0"/>
          </a:p>
        </p:txBody>
      </p:sp>
      <p:sp>
        <p:nvSpPr>
          <p:cNvPr id="4" name="Slide Number Placeholder 3"/>
          <p:cNvSpPr>
            <a:spLocks noGrp="1"/>
          </p:cNvSpPr>
          <p:nvPr>
            <p:ph type="sldNum" sz="quarter" idx="10"/>
          </p:nvPr>
        </p:nvSpPr>
        <p:spPr/>
        <p:txBody>
          <a:bodyPr/>
          <a:lstStyle/>
          <a:p>
            <a:fld id="{3E0519A4-5B93-44FC-9680-CC744FE586D9}" type="slidenum">
              <a:rPr lang="lv-LV" smtClean="0"/>
              <a:t>2</a:t>
            </a:fld>
            <a:endParaRPr lang="lv-LV" dirty="0"/>
          </a:p>
        </p:txBody>
      </p:sp>
    </p:spTree>
    <p:extLst>
      <p:ext uri="{BB962C8B-B14F-4D97-AF65-F5344CB8AC3E}">
        <p14:creationId xmlns:p14="http://schemas.microsoft.com/office/powerpoint/2010/main" val="1002979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t>
            </a:r>
            <a:r>
              <a:rPr lang="lv-LV" dirty="0" smtClean="0"/>
              <a:t>isos mājokļos ir jābūt uzstādītiem dūmu detektoriem, kas ar skaļas skaņas palīdzību brīdinās par ugunsgrēka izcelšanos</a:t>
            </a:r>
            <a:r>
              <a:rPr lang="en-US" dirty="0" smtClean="0"/>
              <a:t>. Pajautā vecākiem, vai Jūsu mājās ir uzstādīts dūmu detektors un kopā ar </a:t>
            </a:r>
            <a:r>
              <a:rPr lang="lv-LV" noProof="0" dirty="0" smtClean="0"/>
              <a:t>vecākiem</a:t>
            </a:r>
            <a:r>
              <a:rPr lang="en-US" dirty="0" smtClean="0"/>
              <a:t> </a:t>
            </a:r>
            <a:r>
              <a:rPr lang="lv-LV" noProof="0" dirty="0" smtClean="0"/>
              <a:t>pārbaudi</a:t>
            </a:r>
            <a:r>
              <a:rPr lang="en-US" dirty="0" smtClean="0"/>
              <a:t> to, nospiežot testa pogu.</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29</a:t>
            </a:fld>
            <a:endParaRPr lang="lv-LV" dirty="0"/>
          </a:p>
        </p:txBody>
      </p:sp>
    </p:spTree>
    <p:extLst>
      <p:ext uri="{BB962C8B-B14F-4D97-AF65-F5344CB8AC3E}">
        <p14:creationId xmlns:p14="http://schemas.microsoft.com/office/powerpoint/2010/main" val="3611051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32</a:t>
            </a:fld>
            <a:endParaRPr lang="lv-LV" dirty="0"/>
          </a:p>
        </p:txBody>
      </p:sp>
    </p:spTree>
    <p:extLst>
      <p:ext uri="{BB962C8B-B14F-4D97-AF65-F5344CB8AC3E}">
        <p14:creationId xmlns:p14="http://schemas.microsoft.com/office/powerpoint/2010/main" val="3221109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Aicinām Tevi iepazīties ar informāciju un </a:t>
            </a:r>
            <a:r>
              <a:rPr lang="lv-LV" noProof="0" dirty="0" smtClean="0"/>
              <a:t>uzzin</a:t>
            </a:r>
            <a:r>
              <a:rPr lang="lv-LV" dirty="0" smtClean="0"/>
              <a:t>ā</a:t>
            </a:r>
            <a:r>
              <a:rPr lang="en-US" dirty="0" smtClean="0"/>
              <a:t>t vairāk par drošību pie ūdens, pastaigājoties ārā</a:t>
            </a:r>
            <a:r>
              <a:rPr lang="en-US" baseline="0" dirty="0" smtClean="0"/>
              <a:t> un esot mājās.</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a:t>
            </a:fld>
            <a:endParaRPr lang="lv-LV" dirty="0"/>
          </a:p>
        </p:txBody>
      </p:sp>
    </p:spTree>
    <p:extLst>
      <p:ext uri="{BB962C8B-B14F-4D97-AF65-F5344CB8AC3E}">
        <p14:creationId xmlns:p14="http://schemas.microsoft.com/office/powerpoint/2010/main" val="3934937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noProof="0" dirty="0" smtClean="0"/>
              <a:t>Vasara</a:t>
            </a:r>
            <a:r>
              <a:rPr lang="lv-LV" baseline="0" noProof="0" dirty="0" smtClean="0"/>
              <a:t> nav iedomājama bez ūdens priekiem, tāpēc svarīgi atcerēties un atkārtot, kā atpūsties pie ūdens droši</a:t>
            </a:r>
            <a:r>
              <a:rPr lang="en-US" baseline="0" dirty="0" smtClean="0"/>
              <a:t>!</a:t>
            </a:r>
            <a:endParaRPr lang="lv-LV" dirty="0" smtClean="0"/>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4</a:t>
            </a:fld>
            <a:endParaRPr lang="lv-LV" dirty="0"/>
          </a:p>
        </p:txBody>
      </p:sp>
    </p:spTree>
    <p:extLst>
      <p:ext uri="{BB962C8B-B14F-4D97-AF65-F5344CB8AC3E}">
        <p14:creationId xmlns:p14="http://schemas.microsoft.com/office/powerpoint/2010/main" val="420219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Peldēšanas sezonu ieteicams uzsākt, kad ūdens temperatūra ir sasniegusi +18</a:t>
            </a:r>
            <a:r>
              <a:rPr lang="lv-LV" dirty="0"/>
              <a:t>°</a:t>
            </a:r>
            <a:r>
              <a:rPr lang="lv-LV" dirty="0" smtClean="0"/>
              <a:t>C. Parādoties pirmajām aukstuma sajūtām, </a:t>
            </a:r>
            <a:r>
              <a:rPr lang="lv-LV" dirty="0" smtClean="0">
                <a:solidFill>
                  <a:srgbClr val="FF0000"/>
                </a:solidFill>
              </a:rPr>
              <a:t>peldēšanos</a:t>
            </a:r>
            <a:r>
              <a:rPr lang="lv-LV" dirty="0" smtClean="0"/>
              <a:t> jāpārtrauc. Sezonas sākumā peldēšanas laikam vajadzētu būt īsākam, bet pēc tam, kad organisms ir jau pieradis, peldes var kļūt ilgākas.</a:t>
            </a:r>
            <a:endParaRPr lang="en-US" dirty="0" smtClean="0"/>
          </a:p>
          <a:p>
            <a:r>
              <a:rPr lang="lv-LV" dirty="0" smtClean="0"/>
              <a:t>Pareizi izvēlies peldvietu! Visdrošāk ir peldēties īpaši šim mērķim paredzētās vietās. Ja tādas nav, atceries, ka peldvietas krastam jābūt lēzenam, vēlams ar cietu pamatu. Upēs jāizvēlas vieta, kur ir vismazākā straume, tuvumā nav atvaru vai citu bīstamu vietu.</a:t>
            </a:r>
            <a:endParaRPr lang="en-US" dirty="0" smtClean="0"/>
          </a:p>
        </p:txBody>
      </p:sp>
      <p:sp>
        <p:nvSpPr>
          <p:cNvPr id="4" name="Slide Number Placeholder 3"/>
          <p:cNvSpPr>
            <a:spLocks noGrp="1"/>
          </p:cNvSpPr>
          <p:nvPr>
            <p:ph type="sldNum" sz="quarter" idx="10"/>
          </p:nvPr>
        </p:nvSpPr>
        <p:spPr/>
        <p:txBody>
          <a:bodyPr/>
          <a:lstStyle/>
          <a:p>
            <a:fld id="{3E0519A4-5B93-44FC-9680-CC744FE586D9}" type="slidenum">
              <a:rPr lang="lv-LV" smtClean="0"/>
              <a:t>5</a:t>
            </a:fld>
            <a:endParaRPr lang="lv-LV" dirty="0"/>
          </a:p>
        </p:txBody>
      </p:sp>
    </p:spTree>
    <p:extLst>
      <p:ext uri="{BB962C8B-B14F-4D97-AF65-F5344CB8AC3E}">
        <p14:creationId xmlns:p14="http://schemas.microsoft.com/office/powerpoint/2010/main" val="85816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Nedodies peldēties viens. Ja gadījumā uz ūdens radīsies problēmas un Tev līdzās nebūs citu cilvēku, neviens nevarēs Tev palīdzēt.</a:t>
            </a:r>
          </a:p>
          <a:p>
            <a:pPr defTabSz="931774">
              <a:defRPr/>
            </a:pPr>
            <a:endParaRPr lang="en-US" dirty="0" smtClean="0"/>
          </a:p>
          <a:p>
            <a:pPr defTabSz="931774">
              <a:defRPr/>
            </a:pPr>
            <a:r>
              <a:rPr lang="en-US" dirty="0" smtClean="0"/>
              <a:t>Foto: pinterest.com</a:t>
            </a:r>
          </a:p>
        </p:txBody>
      </p:sp>
      <p:sp>
        <p:nvSpPr>
          <p:cNvPr id="4" name="Slide Number Placeholder 3"/>
          <p:cNvSpPr>
            <a:spLocks noGrp="1"/>
          </p:cNvSpPr>
          <p:nvPr>
            <p:ph type="sldNum" sz="quarter" idx="10"/>
          </p:nvPr>
        </p:nvSpPr>
        <p:spPr/>
        <p:txBody>
          <a:bodyPr/>
          <a:lstStyle/>
          <a:p>
            <a:fld id="{3E0519A4-5B93-44FC-9680-CC744FE586D9}" type="slidenum">
              <a:rPr lang="lv-LV" smtClean="0"/>
              <a:t>6</a:t>
            </a:fld>
            <a:endParaRPr lang="lv-LV" dirty="0"/>
          </a:p>
        </p:txBody>
      </p:sp>
    </p:spTree>
    <p:extLst>
      <p:ext uri="{BB962C8B-B14F-4D97-AF65-F5344CB8AC3E}">
        <p14:creationId xmlns:p14="http://schemas.microsoft.com/office/powerpoint/2010/main" val="426611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noProof="0" dirty="0" smtClean="0"/>
              <a:t>Dodoties atpūsties pie ūdens, zini kur tu atrodies! Ja būsi ārpus</a:t>
            </a:r>
            <a:r>
              <a:rPr lang="lv-LV" baseline="0" noProof="0" dirty="0" smtClean="0"/>
              <a:t> pilsētas, pirms dodies atpūsties pie ūdens, noskaidro novada, pagasta, ciemata, ūdenstilpes nosaukumu un pārdomā savu maršrutu, lai gadījumā, ja tev būs nepieciešama palīdzība, tu varētu izskaidrot piebraucamo ceļu. Ja atpūtīsies pilsētas robežās, zvanot uz 112, tev vajadzēs nosaukt pilsētas nosaukumu, ielas un ūdenstilpes nosaukumu, kā arī izstāstīt no kuras puses un pa kādu ceļu ugunsdzēsēji glābēji varēs piebraukt.</a:t>
            </a:r>
            <a:endParaRPr lang="lv-LV" noProof="0" dirty="0"/>
          </a:p>
        </p:txBody>
      </p:sp>
      <p:sp>
        <p:nvSpPr>
          <p:cNvPr id="4" name="Slide Number Placeholder 3"/>
          <p:cNvSpPr>
            <a:spLocks noGrp="1"/>
          </p:cNvSpPr>
          <p:nvPr>
            <p:ph type="sldNum" sz="quarter" idx="10"/>
          </p:nvPr>
        </p:nvSpPr>
        <p:spPr/>
        <p:txBody>
          <a:bodyPr/>
          <a:lstStyle/>
          <a:p>
            <a:fld id="{3E0519A4-5B93-44FC-9680-CC744FE586D9}" type="slidenum">
              <a:rPr lang="lv-LV" smtClean="0"/>
              <a:t>7</a:t>
            </a:fld>
            <a:endParaRPr lang="lv-LV" dirty="0"/>
          </a:p>
        </p:txBody>
      </p:sp>
    </p:spTree>
    <p:extLst>
      <p:ext uri="{BB962C8B-B14F-4D97-AF65-F5344CB8AC3E}">
        <p14:creationId xmlns:p14="http://schemas.microsoft.com/office/powerpoint/2010/main" val="250650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Nepārvērtē savus spēkus! Dižošanās ar to, ka vari aizpeldēt vistālāk vai pārpeldēt upi, nav tā vērta, lai riskētu ar savu dzīvību. Turklāt, ja iepriekšējā sezonā varēji pārpeldēt upi, tas vēl nenozīmē, ka fiziskā sagatavotība ir tāda, ka vari to izdarīt arī šobrīd. </a:t>
            </a:r>
            <a:endParaRPr lang="en-US" dirty="0" smtClean="0"/>
          </a:p>
          <a:p>
            <a:r>
              <a:rPr lang="lv-LV" dirty="0" smtClean="0"/>
              <a:t>Pirms ieej ūdenī, brīdini krastā palikušos par to, cik ilgi un tālu esi plānojis peldēt, vai esi paredzējis nirt zem ūdens. </a:t>
            </a:r>
            <a:endParaRPr lang="en-US" dirty="0" smtClean="0"/>
          </a:p>
          <a:p>
            <a:r>
              <a:rPr lang="lv-LV" dirty="0" smtClean="0"/>
              <a:t>Nepazīstamā vietā uzreiz nedrīkst lēkt ūdenī! Vispirms pārliecinies, vai ūdenstilpes gultnē nav kādi akmeņi, nogrimuši asi priekšmeti, pret kuriem, lecot no augstuma, vari gūt savainojumus.</a:t>
            </a:r>
            <a:endParaRPr lang="en-US" dirty="0" smtClean="0"/>
          </a:p>
          <a:p>
            <a:r>
              <a:rPr lang="lv-LV" dirty="0" smtClean="0"/>
              <a:t>Peldēties stipra vēja vai negaisa laikā ir bīstami! Nakts nav labākais peldēšanās laiks, jo aizpeldot tālāk no krasta, var apjukt un zaudēt orientēšanās spējas, lai atgrieztos atpakaļ.</a:t>
            </a:r>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9</a:t>
            </a:fld>
            <a:endParaRPr lang="lv-LV" dirty="0"/>
          </a:p>
        </p:txBody>
      </p:sp>
    </p:spTree>
    <p:extLst>
      <p:ext uri="{BB962C8B-B14F-4D97-AF65-F5344CB8AC3E}">
        <p14:creationId xmlns:p14="http://schemas.microsoft.com/office/powerpoint/2010/main" val="7720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Ir svarīgi atcerēties, ka p</a:t>
            </a:r>
            <a:r>
              <a:rPr lang="lv-LV" dirty="0" smtClean="0"/>
              <a:t>eldēt nepratējiem uz ūdens palīdzēs noturēties tikai speciālās peldveste</a:t>
            </a:r>
            <a:r>
              <a:rPr lang="en-US" dirty="0" smtClean="0"/>
              <a:t>s</a:t>
            </a:r>
            <a:r>
              <a:rPr lang="lv-LV" dirty="0" smtClean="0"/>
              <a:t>. Savukārt piepūšamie peldlīdzekļi </a:t>
            </a:r>
            <a:r>
              <a:rPr lang="lv-LV" dirty="0" smtClean="0"/>
              <a:t>(riņķi</a:t>
            </a:r>
            <a:r>
              <a:rPr lang="lv-LV" dirty="0" smtClean="0"/>
              <a:t>, matracīši, bumbas u.c.) noder tikai rotaļām, turklāt - pieaugušo uzraudzībā.</a:t>
            </a:r>
            <a:endParaRPr lang="en-US" dirty="0" smtClean="0"/>
          </a:p>
          <a:p>
            <a:r>
              <a:rPr lang="lv-LV" dirty="0" smtClean="0"/>
              <a:t>Atrodoties uz matrača vai peldriņķa nevajadzētu peldēt tālu no krasta, jo negaidot piepūšamais peldlīdzeklis var saplīst vai arī vējš var iepūst dziļumā, vai aiznest pa straumi.</a:t>
            </a:r>
          </a:p>
        </p:txBody>
      </p:sp>
      <p:sp>
        <p:nvSpPr>
          <p:cNvPr id="4" name="Slide Number Placeholder 3"/>
          <p:cNvSpPr>
            <a:spLocks noGrp="1"/>
          </p:cNvSpPr>
          <p:nvPr>
            <p:ph type="sldNum" sz="quarter" idx="10"/>
          </p:nvPr>
        </p:nvSpPr>
        <p:spPr/>
        <p:txBody>
          <a:bodyPr/>
          <a:lstStyle/>
          <a:p>
            <a:fld id="{3E0519A4-5B93-44FC-9680-CC744FE586D9}" type="slidenum">
              <a:rPr lang="lv-LV" smtClean="0"/>
              <a:t>10</a:t>
            </a:fld>
            <a:endParaRPr lang="lv-LV" dirty="0"/>
          </a:p>
        </p:txBody>
      </p:sp>
    </p:spTree>
    <p:extLst>
      <p:ext uri="{BB962C8B-B14F-4D97-AF65-F5344CB8AC3E}">
        <p14:creationId xmlns:p14="http://schemas.microsoft.com/office/powerpoint/2010/main" val="3204456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lv-LV"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DE24CA1-950B-482B-A7B7-805FC4F91FD6}" type="slidenum">
              <a:rPr lang="lv-LV" smtClean="0"/>
              <a:t>‹#›</a:t>
            </a:fld>
            <a:endParaRPr lang="lv-LV" dirty="0"/>
          </a:p>
        </p:txBody>
      </p:sp>
    </p:spTree>
    <p:extLst>
      <p:ext uri="{BB962C8B-B14F-4D97-AF65-F5344CB8AC3E}">
        <p14:creationId xmlns:p14="http://schemas.microsoft.com/office/powerpoint/2010/main" val="1620869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69285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363741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1095580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1841924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8" name="Footer Placeholder 7"/>
          <p:cNvSpPr>
            <a:spLocks noGrp="1"/>
          </p:cNvSpPr>
          <p:nvPr>
            <p:ph type="ftr" sz="quarter" idx="11"/>
          </p:nvPr>
        </p:nvSpPr>
        <p:spPr/>
        <p:txBody>
          <a:bodyPr/>
          <a:lstStyle/>
          <a:p>
            <a:endParaRPr lang="lv-LV" dirty="0"/>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093315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8" name="Footer Placeholder 7"/>
          <p:cNvSpPr>
            <a:spLocks noGrp="1"/>
          </p:cNvSpPr>
          <p:nvPr>
            <p:ph type="ftr" sz="quarter" idx="11"/>
          </p:nvPr>
        </p:nvSpPr>
        <p:spPr/>
        <p:txBody>
          <a:bodyPr/>
          <a:lstStyle/>
          <a:p>
            <a:endParaRPr lang="lv-LV" dirty="0"/>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104416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143568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29802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896304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310307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175209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8" name="Footer Placeholder 7"/>
          <p:cNvSpPr>
            <a:spLocks noGrp="1"/>
          </p:cNvSpPr>
          <p:nvPr>
            <p:ph type="ftr" sz="quarter" idx="11"/>
          </p:nvPr>
        </p:nvSpPr>
        <p:spPr/>
        <p:txBody>
          <a:bodyPr/>
          <a:lstStyle/>
          <a:p>
            <a:endParaRPr lang="lv-LV" dirty="0"/>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327393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4" name="Footer Placeholder 3"/>
          <p:cNvSpPr>
            <a:spLocks noGrp="1"/>
          </p:cNvSpPr>
          <p:nvPr>
            <p:ph type="ftr" sz="quarter" idx="11"/>
          </p:nvPr>
        </p:nvSpPr>
        <p:spPr/>
        <p:txBody>
          <a:bodyPr/>
          <a:lstStyle/>
          <a:p>
            <a:endParaRPr lang="lv-LV" dirty="0"/>
          </a:p>
        </p:txBody>
      </p:sp>
      <p:sp>
        <p:nvSpPr>
          <p:cNvPr id="5" name="Slide Number Placeholder 4"/>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376117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3" name="Footer Placeholder 2"/>
          <p:cNvSpPr>
            <a:spLocks noGrp="1"/>
          </p:cNvSpPr>
          <p:nvPr>
            <p:ph type="ftr" sz="quarter" idx="11"/>
          </p:nvPr>
        </p:nvSpPr>
        <p:spPr/>
        <p:txBody>
          <a:bodyPr/>
          <a:lstStyle/>
          <a:p>
            <a:endParaRPr lang="lv-LV"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128817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267898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18.05.2021</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dirty="0"/>
          </a:p>
        </p:txBody>
      </p:sp>
    </p:spTree>
    <p:extLst>
      <p:ext uri="{BB962C8B-B14F-4D97-AF65-F5344CB8AC3E}">
        <p14:creationId xmlns:p14="http://schemas.microsoft.com/office/powerpoint/2010/main" val="978759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BD86C74F-E920-4ACD-B37B-19AC68AAA5B7}" type="datetimeFigureOut">
              <a:rPr lang="lv-LV" smtClean="0"/>
              <a:t>18.05.2021</a:t>
            </a:fld>
            <a:endParaRPr lang="lv-LV"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lv-LV"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DE24CA1-950B-482B-A7B7-805FC4F91FD6}" type="slidenum">
              <a:rPr lang="lv-LV" smtClean="0"/>
              <a:t>‹#›</a:t>
            </a:fld>
            <a:endParaRPr lang="lv-LV" dirty="0"/>
          </a:p>
        </p:txBody>
      </p:sp>
    </p:spTree>
    <p:extLst>
      <p:ext uri="{BB962C8B-B14F-4D97-AF65-F5344CB8AC3E}">
        <p14:creationId xmlns:p14="http://schemas.microsoft.com/office/powerpoint/2010/main" val="1918649088"/>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jfif"/><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jf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ctrTitle"/>
          </p:nvPr>
        </p:nvSpPr>
        <p:spPr>
          <a:xfrm>
            <a:off x="1197936" y="2490952"/>
            <a:ext cx="10050758" cy="1654050"/>
          </a:xfrm>
        </p:spPr>
        <p:txBody>
          <a:bodyPr/>
          <a:lstStyle/>
          <a:p>
            <a:pPr algn="ctr" eaLnBrk="1" hangingPunct="1"/>
            <a:r>
              <a:rPr lang="lv-LV" altLang="lv-LV" sz="4000" b="1" dirty="0" smtClean="0">
                <a:solidFill>
                  <a:srgbClr val="FFFF00"/>
                </a:solidFill>
                <a:cs typeface="Times New Roman" panose="02020603050405020304" pitchFamily="18" charset="0"/>
              </a:rPr>
              <a:t/>
            </a:r>
            <a:br>
              <a:rPr lang="lv-LV" altLang="lv-LV" sz="4000" b="1" dirty="0" smtClean="0">
                <a:solidFill>
                  <a:srgbClr val="FFFF00"/>
                </a:solidFill>
                <a:cs typeface="Times New Roman" panose="02020603050405020304" pitchFamily="18" charset="0"/>
              </a:rPr>
            </a:br>
            <a:r>
              <a:rPr lang="en-US" altLang="lv-LV" sz="8000" b="1" dirty="0" smtClean="0">
                <a:solidFill>
                  <a:srgbClr val="FFFF00"/>
                </a:solidFill>
                <a:effectLst>
                  <a:outerShdw blurRad="38100" dist="38100" dir="2700000" algn="tl">
                    <a:srgbClr val="000000">
                      <a:alpha val="43137"/>
                    </a:srgbClr>
                  </a:outerShdw>
                </a:effectLst>
                <a:cs typeface="Times New Roman" panose="02020603050405020304" pitchFamily="18" charset="0"/>
              </a:rPr>
              <a:t>DROŠĪBA VASARĀ</a:t>
            </a:r>
            <a:endParaRPr lang="en-US" altLang="lv-LV" sz="80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Subtitle 2"/>
          <p:cNvSpPr txBox="1">
            <a:spLocks/>
          </p:cNvSpPr>
          <p:nvPr/>
        </p:nvSpPr>
        <p:spPr bwMode="auto">
          <a:xfrm>
            <a:off x="2037033" y="5371663"/>
            <a:ext cx="8372564" cy="1139496"/>
          </a:xfrm>
          <a:prstGeom prst="rect">
            <a:avLst/>
          </a:prstGeom>
          <a:noFill/>
          <a:ln>
            <a:noFill/>
          </a:ln>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0002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74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46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18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Clr>
                <a:srgbClr val="0E5F93"/>
              </a:buClr>
              <a:buNone/>
            </a:pPr>
            <a:r>
              <a:rPr lang="lv-LV" sz="2000" b="1" dirty="0" smtClean="0">
                <a:solidFill>
                  <a:schemeClr val="accent2">
                    <a:lumMod val="50000"/>
                  </a:schemeClr>
                </a:solidFill>
              </a:rPr>
              <a:t>Informatīvs </a:t>
            </a:r>
            <a:r>
              <a:rPr lang="lv-LV" sz="2000" b="1" dirty="0">
                <a:solidFill>
                  <a:schemeClr val="accent2">
                    <a:lumMod val="50000"/>
                  </a:schemeClr>
                </a:solidFill>
              </a:rPr>
              <a:t>materiāls</a:t>
            </a:r>
            <a:r>
              <a:rPr lang="en-US" sz="2000" b="1" dirty="0">
                <a:solidFill>
                  <a:schemeClr val="accent2">
                    <a:lumMod val="50000"/>
                  </a:schemeClr>
                </a:solidFill>
              </a:rPr>
              <a:t> </a:t>
            </a:r>
            <a:r>
              <a:rPr lang="lv-LV" sz="2000" b="1" dirty="0" smtClean="0">
                <a:solidFill>
                  <a:schemeClr val="accent2">
                    <a:lumMod val="50000"/>
                  </a:schemeClr>
                </a:solidFill>
              </a:rPr>
              <a:t>bērniem</a:t>
            </a:r>
            <a:r>
              <a:rPr lang="en-US" sz="2000" b="1" dirty="0" smtClean="0">
                <a:solidFill>
                  <a:schemeClr val="accent2">
                    <a:lumMod val="50000"/>
                  </a:schemeClr>
                </a:solidFill>
              </a:rPr>
              <a:t> </a:t>
            </a:r>
            <a:r>
              <a:rPr lang="en-US" sz="2000" b="1" dirty="0">
                <a:solidFill>
                  <a:schemeClr val="accent2">
                    <a:lumMod val="50000"/>
                  </a:schemeClr>
                </a:solidFill>
              </a:rPr>
              <a:t>un </a:t>
            </a:r>
            <a:r>
              <a:rPr lang="lv-LV" sz="2000" b="1" dirty="0" smtClean="0">
                <a:solidFill>
                  <a:schemeClr val="accent2">
                    <a:lumMod val="50000"/>
                  </a:schemeClr>
                </a:solidFill>
              </a:rPr>
              <a:t>jauniešiem</a:t>
            </a:r>
            <a:r>
              <a:rPr lang="en-US" sz="2000" b="1" dirty="0" smtClean="0">
                <a:solidFill>
                  <a:schemeClr val="accent2">
                    <a:lumMod val="50000"/>
                  </a:schemeClr>
                </a:solidFill>
              </a:rPr>
              <a:t>, </a:t>
            </a:r>
            <a:r>
              <a:rPr lang="lv-LV" sz="2000" b="1" dirty="0" smtClean="0">
                <a:solidFill>
                  <a:schemeClr val="accent2">
                    <a:lumMod val="50000"/>
                  </a:schemeClr>
                </a:solidFill>
              </a:rPr>
              <a:t>sākot</a:t>
            </a:r>
            <a:r>
              <a:rPr lang="en-US" sz="2000" b="1" dirty="0" smtClean="0">
                <a:solidFill>
                  <a:schemeClr val="accent2">
                    <a:lumMod val="50000"/>
                  </a:schemeClr>
                </a:solidFill>
              </a:rPr>
              <a:t> </a:t>
            </a:r>
            <a:r>
              <a:rPr lang="en-US" sz="2000" b="1" dirty="0">
                <a:solidFill>
                  <a:schemeClr val="accent2">
                    <a:lumMod val="50000"/>
                  </a:schemeClr>
                </a:solidFill>
              </a:rPr>
              <a:t>no </a:t>
            </a:r>
            <a:r>
              <a:rPr lang="lv-LV" sz="2000" b="1" dirty="0">
                <a:solidFill>
                  <a:schemeClr val="accent2">
                    <a:lumMod val="50000"/>
                  </a:schemeClr>
                </a:solidFill>
              </a:rPr>
              <a:t>5. klases</a:t>
            </a:r>
            <a:endParaRPr lang="en-US" sz="2000" dirty="0">
              <a:solidFill>
                <a:schemeClr val="accent2">
                  <a:lumMod val="50000"/>
                </a:schemeClr>
              </a:solidFill>
              <a:latin typeface="Bookman Old Style" panose="02050604050505020204" pitchFamily="18" charset="0"/>
            </a:endParaRPr>
          </a:p>
          <a:p>
            <a:pPr lvl="0" algn="ctr" defTabSz="457200">
              <a:spcBef>
                <a:spcPts val="1000"/>
              </a:spcBef>
              <a:buClr>
                <a:srgbClr val="F5A408"/>
              </a:buClr>
              <a:buSzPct val="80000"/>
              <a:buNone/>
            </a:pPr>
            <a:r>
              <a:rPr lang="lv-LV" sz="2000" b="1" cap="all" dirty="0" smtClean="0">
                <a:solidFill>
                  <a:schemeClr val="accent2">
                    <a:lumMod val="50000"/>
                  </a:schemeClr>
                </a:solidFill>
                <a:latin typeface="Century Gothic" panose="020B0502020202020204"/>
              </a:rPr>
              <a:t>© </a:t>
            </a:r>
            <a:r>
              <a:rPr lang="lv-LV" sz="2000" b="1" cap="all" dirty="0">
                <a:solidFill>
                  <a:schemeClr val="accent2">
                    <a:lumMod val="50000"/>
                  </a:schemeClr>
                </a:solidFill>
                <a:latin typeface="Century Gothic" panose="020B0502020202020204"/>
              </a:rPr>
              <a:t>Valsts ugunsdzēsības un glābšanas dienests, 2021</a:t>
            </a:r>
          </a:p>
        </p:txBody>
      </p:sp>
      <p:pic>
        <p:nvPicPr>
          <p:cNvPr id="2" name="Attēls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985" y="662066"/>
            <a:ext cx="1722535" cy="1713272"/>
          </a:xfrm>
          <a:prstGeom prst="rect">
            <a:avLst/>
          </a:prstGeom>
        </p:spPr>
      </p:pic>
    </p:spTree>
    <p:extLst>
      <p:ext uri="{BB962C8B-B14F-4D97-AF65-F5344CB8AC3E}">
        <p14:creationId xmlns:p14="http://schemas.microsoft.com/office/powerpoint/2010/main" val="3487202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381929" y="5137759"/>
            <a:ext cx="2447963" cy="1600968"/>
          </a:xfrm>
          <a:prstGeom prst="rect">
            <a:avLst/>
          </a:prstGeom>
        </p:spPr>
      </p:pic>
      <p:pic>
        <p:nvPicPr>
          <p:cNvPr id="8" name="Picture 7"/>
          <p:cNvPicPr>
            <a:picLocks noChangeAspect="1"/>
          </p:cNvPicPr>
          <p:nvPr/>
        </p:nvPicPr>
        <p:blipFill>
          <a:blip r:embed="rId4"/>
          <a:stretch>
            <a:fillRect/>
          </a:stretch>
        </p:blipFill>
        <p:spPr>
          <a:xfrm rot="201928">
            <a:off x="5086787" y="3308364"/>
            <a:ext cx="2322807" cy="1649193"/>
          </a:xfrm>
          <a:prstGeom prst="rect">
            <a:avLst/>
          </a:prstGeom>
        </p:spPr>
      </p:pic>
      <p:sp>
        <p:nvSpPr>
          <p:cNvPr id="2" name="Title 1"/>
          <p:cNvSpPr>
            <a:spLocks noGrp="1"/>
          </p:cNvSpPr>
          <p:nvPr>
            <p:ph type="title"/>
          </p:nvPr>
        </p:nvSpPr>
        <p:spPr>
          <a:xfrm>
            <a:off x="539862" y="1732340"/>
            <a:ext cx="4441436" cy="2348450"/>
          </a:xfrm>
        </p:spPr>
        <p:txBody>
          <a:bodyPr/>
          <a:lstStyle/>
          <a:p>
            <a:r>
              <a:rPr lang="lv-LV" sz="4400" b="1" dirty="0">
                <a:solidFill>
                  <a:srgbClr val="FFFF00"/>
                </a:solidFill>
              </a:rPr>
              <a:t>Drošai </a:t>
            </a:r>
            <a:r>
              <a:rPr lang="lv-LV" sz="4400" b="1" dirty="0" smtClean="0">
                <a:solidFill>
                  <a:srgbClr val="FFFF00"/>
                </a:solidFill>
              </a:rPr>
              <a:t>uzvedībai peldvietā</a:t>
            </a:r>
            <a:r>
              <a:rPr lang="en-US" sz="4400" b="1" dirty="0" smtClean="0">
                <a:solidFill>
                  <a:srgbClr val="FFFF00"/>
                </a:solidFill>
              </a:rPr>
              <a:t> </a:t>
            </a:r>
            <a:r>
              <a:rPr lang="lv-LV" sz="4400" b="1" dirty="0" smtClean="0">
                <a:solidFill>
                  <a:srgbClr val="FFFF00"/>
                </a:solidFill>
              </a:rPr>
              <a:t>– </a:t>
            </a:r>
            <a:r>
              <a:rPr lang="lv-LV" sz="4400" b="1" dirty="0">
                <a:solidFill>
                  <a:srgbClr val="FFFF00"/>
                </a:solidFill>
              </a:rPr>
              <a:t>JĀ!</a:t>
            </a:r>
            <a:endParaRPr lang="lv-LV" sz="4400" dirty="0"/>
          </a:p>
        </p:txBody>
      </p:sp>
      <p:sp>
        <p:nvSpPr>
          <p:cNvPr id="5" name="TextBox 4"/>
          <p:cNvSpPr txBox="1"/>
          <p:nvPr/>
        </p:nvSpPr>
        <p:spPr>
          <a:xfrm>
            <a:off x="5182812" y="926722"/>
            <a:ext cx="6320591" cy="2462213"/>
          </a:xfrm>
          <a:prstGeom prst="rect">
            <a:avLst/>
          </a:prstGeom>
          <a:noFill/>
        </p:spPr>
        <p:txBody>
          <a:bodyPr wrap="square" rtlCol="0">
            <a:spAutoFit/>
          </a:bodyPr>
          <a:lstStyle/>
          <a:p>
            <a:endParaRPr lang="en-US" sz="2100" dirty="0"/>
          </a:p>
          <a:p>
            <a:pPr algn="r"/>
            <a:r>
              <a:rPr lang="lv-LV" sz="2100" b="1" dirty="0" smtClean="0">
                <a:solidFill>
                  <a:schemeClr val="accent2">
                    <a:lumMod val="50000"/>
                  </a:schemeClr>
                </a:solidFill>
              </a:rPr>
              <a:t>Ja</a:t>
            </a:r>
            <a:r>
              <a:rPr lang="en-US" sz="2100" b="1" dirty="0" smtClean="0">
                <a:solidFill>
                  <a:schemeClr val="accent2">
                    <a:lumMod val="50000"/>
                  </a:schemeClr>
                </a:solidFill>
              </a:rPr>
              <a:t> </a:t>
            </a:r>
            <a:r>
              <a:rPr lang="lv-LV" sz="2100" b="1" dirty="0" smtClean="0">
                <a:solidFill>
                  <a:schemeClr val="accent2">
                    <a:lumMod val="50000"/>
                  </a:schemeClr>
                </a:solidFill>
              </a:rPr>
              <a:t>Tavas peldētprasmes nav pietiekami labas</a:t>
            </a:r>
            <a:r>
              <a:rPr lang="en-US" sz="2100" b="1" dirty="0" smtClean="0">
                <a:solidFill>
                  <a:schemeClr val="accent2">
                    <a:lumMod val="50000"/>
                  </a:schemeClr>
                </a:solidFill>
              </a:rPr>
              <a:t>, - </a:t>
            </a:r>
            <a:r>
              <a:rPr lang="lv-LV" sz="2800" b="1" dirty="0" smtClean="0">
                <a:solidFill>
                  <a:schemeClr val="accent2">
                    <a:lumMod val="50000"/>
                  </a:schemeClr>
                </a:solidFill>
              </a:rPr>
              <a:t>glābšanas veste </a:t>
            </a:r>
            <a:r>
              <a:rPr lang="lv-LV" sz="2100" b="1" dirty="0" smtClean="0">
                <a:solidFill>
                  <a:schemeClr val="accent2">
                    <a:lumMod val="50000"/>
                  </a:schemeClr>
                </a:solidFill>
              </a:rPr>
              <a:t>ir</a:t>
            </a:r>
            <a:r>
              <a:rPr lang="en-US" sz="2100" b="1" dirty="0" smtClean="0">
                <a:solidFill>
                  <a:schemeClr val="accent2">
                    <a:lumMod val="50000"/>
                  </a:schemeClr>
                </a:solidFill>
              </a:rPr>
              <a:t> </a:t>
            </a:r>
            <a:r>
              <a:rPr lang="lv-LV" sz="2100" b="1" dirty="0" smtClean="0">
                <a:solidFill>
                  <a:schemeClr val="accent2">
                    <a:lumMod val="50000"/>
                  </a:schemeClr>
                </a:solidFill>
              </a:rPr>
              <a:t>drošības</a:t>
            </a:r>
            <a:r>
              <a:rPr lang="en-US" sz="2100" b="1" dirty="0" smtClean="0">
                <a:solidFill>
                  <a:schemeClr val="accent2">
                    <a:lumMod val="50000"/>
                  </a:schemeClr>
                </a:solidFill>
              </a:rPr>
              <a:t> </a:t>
            </a:r>
            <a:r>
              <a:rPr lang="lv-LV" sz="2100" b="1" dirty="0" smtClean="0">
                <a:solidFill>
                  <a:schemeClr val="accent2">
                    <a:lumMod val="50000"/>
                  </a:schemeClr>
                </a:solidFill>
              </a:rPr>
              <a:t>garants</a:t>
            </a:r>
            <a:r>
              <a:rPr lang="en-US" sz="2100" b="1" dirty="0" smtClean="0">
                <a:solidFill>
                  <a:schemeClr val="accent2">
                    <a:lumMod val="50000"/>
                  </a:schemeClr>
                </a:solidFill>
              </a:rPr>
              <a:t>. </a:t>
            </a:r>
          </a:p>
          <a:p>
            <a:pPr algn="r"/>
            <a:endParaRPr lang="en-US" sz="2100" b="1" dirty="0" smtClean="0">
              <a:solidFill>
                <a:schemeClr val="accent2">
                  <a:lumMod val="50000"/>
                </a:schemeClr>
              </a:solidFill>
            </a:endParaRPr>
          </a:p>
          <a:p>
            <a:pPr algn="r"/>
            <a:r>
              <a:rPr lang="en-US" sz="2100" b="1" dirty="0" smtClean="0">
                <a:solidFill>
                  <a:schemeClr val="accent2">
                    <a:lumMod val="50000"/>
                  </a:schemeClr>
                </a:solidFill>
              </a:rPr>
              <a:t>Ne </a:t>
            </a:r>
            <a:r>
              <a:rPr lang="lv-LV" sz="2100" b="1" dirty="0" smtClean="0">
                <a:solidFill>
                  <a:schemeClr val="accent2">
                    <a:lumMod val="50000"/>
                  </a:schemeClr>
                </a:solidFill>
              </a:rPr>
              <a:t>piepūšamie</a:t>
            </a:r>
            <a:r>
              <a:rPr lang="en-US" sz="2100" b="1" dirty="0" smtClean="0">
                <a:solidFill>
                  <a:schemeClr val="accent2">
                    <a:lumMod val="50000"/>
                  </a:schemeClr>
                </a:solidFill>
              </a:rPr>
              <a:t> </a:t>
            </a:r>
            <a:r>
              <a:rPr lang="lv-LV" sz="2100" b="1" dirty="0" smtClean="0">
                <a:solidFill>
                  <a:schemeClr val="accent2">
                    <a:lumMod val="50000"/>
                  </a:schemeClr>
                </a:solidFill>
              </a:rPr>
              <a:t>matrači</a:t>
            </a:r>
            <a:r>
              <a:rPr lang="en-US" sz="2100" b="1" dirty="0" smtClean="0">
                <a:solidFill>
                  <a:schemeClr val="accent2">
                    <a:lumMod val="50000"/>
                  </a:schemeClr>
                </a:solidFill>
              </a:rPr>
              <a:t>, ne </a:t>
            </a:r>
            <a:r>
              <a:rPr lang="lv-LV" sz="2100" b="1" dirty="0" smtClean="0">
                <a:solidFill>
                  <a:schemeClr val="accent2">
                    <a:lumMod val="50000"/>
                  </a:schemeClr>
                </a:solidFill>
              </a:rPr>
              <a:t>pleciņi,</a:t>
            </a:r>
            <a:r>
              <a:rPr lang="en-US" sz="2100" b="1" dirty="0" smtClean="0">
                <a:solidFill>
                  <a:schemeClr val="accent2">
                    <a:lumMod val="50000"/>
                  </a:schemeClr>
                </a:solidFill>
              </a:rPr>
              <a:t> </a:t>
            </a:r>
            <a:r>
              <a:rPr lang="lv-LV" sz="2100" b="1" dirty="0" smtClean="0">
                <a:solidFill>
                  <a:schemeClr val="accent2">
                    <a:lumMod val="50000"/>
                  </a:schemeClr>
                </a:solidFill>
              </a:rPr>
              <a:t>riņķīši</a:t>
            </a:r>
            <a:r>
              <a:rPr lang="en-US" sz="2100" b="1" dirty="0" smtClean="0">
                <a:solidFill>
                  <a:schemeClr val="accent2">
                    <a:lumMod val="50000"/>
                  </a:schemeClr>
                </a:solidFill>
              </a:rPr>
              <a:t> </a:t>
            </a:r>
            <a:r>
              <a:rPr lang="lv-LV" sz="2100" b="1" dirty="0" smtClean="0">
                <a:solidFill>
                  <a:schemeClr val="accent2">
                    <a:lumMod val="50000"/>
                  </a:schemeClr>
                </a:solidFill>
              </a:rPr>
              <a:t>vai pīlītes nav droši</a:t>
            </a:r>
            <a:r>
              <a:rPr lang="en-US" sz="2100" b="1" dirty="0" smtClean="0">
                <a:solidFill>
                  <a:schemeClr val="accent2">
                    <a:lumMod val="50000"/>
                  </a:schemeClr>
                </a:solidFill>
              </a:rPr>
              <a:t>. </a:t>
            </a:r>
            <a:r>
              <a:rPr lang="lv-LV" sz="2100" b="1" dirty="0" smtClean="0">
                <a:solidFill>
                  <a:schemeClr val="accent2">
                    <a:lumMod val="50000"/>
                  </a:schemeClr>
                </a:solidFill>
              </a:rPr>
              <a:t>Saulē</a:t>
            </a:r>
            <a:r>
              <a:rPr lang="en-US" sz="2100" b="1" dirty="0" smtClean="0">
                <a:solidFill>
                  <a:schemeClr val="accent2">
                    <a:lumMod val="50000"/>
                  </a:schemeClr>
                </a:solidFill>
              </a:rPr>
              <a:t> tie </a:t>
            </a:r>
            <a:r>
              <a:rPr lang="lv-LV" sz="2100" b="1" dirty="0" smtClean="0">
                <a:solidFill>
                  <a:schemeClr val="accent2">
                    <a:lumMod val="50000"/>
                  </a:schemeClr>
                </a:solidFill>
              </a:rPr>
              <a:t>var uzkarst un pārsprāgt!</a:t>
            </a:r>
            <a:endParaRPr lang="lv-LV" sz="2100" b="1" dirty="0">
              <a:solidFill>
                <a:schemeClr val="accent2">
                  <a:lumMod val="50000"/>
                </a:schemeClr>
              </a:solidFill>
            </a:endParaRPr>
          </a:p>
        </p:txBody>
      </p:sp>
      <p:pic>
        <p:nvPicPr>
          <p:cNvPr id="6" name="Picture 5"/>
          <p:cNvPicPr>
            <a:picLocks noChangeAspect="1"/>
          </p:cNvPicPr>
          <p:nvPr/>
        </p:nvPicPr>
        <p:blipFill>
          <a:blip r:embed="rId5"/>
          <a:stretch>
            <a:fillRect/>
          </a:stretch>
        </p:blipFill>
        <p:spPr>
          <a:xfrm>
            <a:off x="10635916" y="3746103"/>
            <a:ext cx="1436616" cy="1436616"/>
          </a:xfrm>
          <a:prstGeom prst="rect">
            <a:avLst/>
          </a:prstGeom>
        </p:spPr>
      </p:pic>
      <p:pic>
        <p:nvPicPr>
          <p:cNvPr id="7" name="Picture 6"/>
          <p:cNvPicPr>
            <a:picLocks noChangeAspect="1"/>
          </p:cNvPicPr>
          <p:nvPr/>
        </p:nvPicPr>
        <p:blipFill>
          <a:blip r:embed="rId6"/>
          <a:stretch>
            <a:fillRect/>
          </a:stretch>
        </p:blipFill>
        <p:spPr>
          <a:xfrm>
            <a:off x="5027537" y="4939621"/>
            <a:ext cx="1997243" cy="1997243"/>
          </a:xfrm>
          <a:prstGeom prst="rect">
            <a:avLst/>
          </a:prstGeom>
        </p:spPr>
      </p:pic>
      <p:sp>
        <p:nvSpPr>
          <p:cNvPr id="10" name="Reizināt 12"/>
          <p:cNvSpPr/>
          <p:nvPr/>
        </p:nvSpPr>
        <p:spPr>
          <a:xfrm>
            <a:off x="5866299" y="3134039"/>
            <a:ext cx="922304" cy="70181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1" name="Reizināt 12"/>
          <p:cNvSpPr/>
          <p:nvPr/>
        </p:nvSpPr>
        <p:spPr>
          <a:xfrm>
            <a:off x="11368981" y="3451900"/>
            <a:ext cx="736674" cy="70015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2" name="Reizināt 12"/>
          <p:cNvSpPr/>
          <p:nvPr/>
        </p:nvSpPr>
        <p:spPr>
          <a:xfrm>
            <a:off x="10985887" y="5766045"/>
            <a:ext cx="736674" cy="67953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Reizināt 12"/>
          <p:cNvSpPr/>
          <p:nvPr/>
        </p:nvSpPr>
        <p:spPr>
          <a:xfrm>
            <a:off x="4898529" y="5024315"/>
            <a:ext cx="750424" cy="61765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7687" y="3516660"/>
            <a:ext cx="3211093" cy="3211093"/>
          </a:xfrm>
          <a:prstGeom prst="rect">
            <a:avLst/>
          </a:prstGeom>
        </p:spPr>
      </p:pic>
      <p:sp>
        <p:nvSpPr>
          <p:cNvPr id="15" name="L forma 13"/>
          <p:cNvSpPr/>
          <p:nvPr/>
        </p:nvSpPr>
        <p:spPr>
          <a:xfrm rot="18900272">
            <a:off x="8710691" y="3964342"/>
            <a:ext cx="1130914" cy="725736"/>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461802">
            <a:off x="2806197" y="778993"/>
            <a:ext cx="1684512" cy="1708285"/>
          </a:xfrm>
          <a:prstGeom prst="rect">
            <a:avLst/>
          </a:prstGeom>
        </p:spPr>
      </p:pic>
    </p:spTree>
    <p:extLst>
      <p:ext uri="{BB962C8B-B14F-4D97-AF65-F5344CB8AC3E}">
        <p14:creationId xmlns:p14="http://schemas.microsoft.com/office/powerpoint/2010/main" val="1402520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58" y="3817562"/>
            <a:ext cx="2712362" cy="27123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528" y="4175723"/>
            <a:ext cx="3353713" cy="2395510"/>
          </a:xfrm>
          <a:prstGeom prst="rect">
            <a:avLst/>
          </a:prstGeom>
        </p:spPr>
      </p:pic>
      <p:sp>
        <p:nvSpPr>
          <p:cNvPr id="2" name="Title 1"/>
          <p:cNvSpPr>
            <a:spLocks noGrp="1"/>
          </p:cNvSpPr>
          <p:nvPr>
            <p:ph type="title"/>
          </p:nvPr>
        </p:nvSpPr>
        <p:spPr/>
        <p:txBody>
          <a:bodyPr/>
          <a:lstStyle/>
          <a:p>
            <a:pPr algn="ctr"/>
            <a:r>
              <a:rPr lang="lv-LV" sz="4000" b="1" dirty="0">
                <a:solidFill>
                  <a:srgbClr val="FFFF00"/>
                </a:solidFill>
              </a:rPr>
              <a:t>Drošai atpūtai pie ūdens – JĀ!</a:t>
            </a:r>
          </a:p>
        </p:txBody>
      </p:sp>
      <p:sp>
        <p:nvSpPr>
          <p:cNvPr id="3" name="Content Placeholder 2"/>
          <p:cNvSpPr>
            <a:spLocks noGrp="1"/>
          </p:cNvSpPr>
          <p:nvPr>
            <p:ph idx="1"/>
          </p:nvPr>
        </p:nvSpPr>
        <p:spPr>
          <a:xfrm>
            <a:off x="1576851" y="2555120"/>
            <a:ext cx="8860295" cy="1262444"/>
          </a:xfrm>
        </p:spPr>
        <p:txBody>
          <a:bodyPr>
            <a:noAutofit/>
          </a:bodyPr>
          <a:lstStyle/>
          <a:p>
            <a:pPr marL="0" indent="0" algn="ctr">
              <a:lnSpc>
                <a:spcPct val="150000"/>
              </a:lnSpc>
              <a:buNone/>
            </a:pPr>
            <a:r>
              <a:rPr lang="lv-LV" sz="2400" b="1" dirty="0" smtClean="0"/>
              <a:t>Ja</a:t>
            </a:r>
            <a:r>
              <a:rPr lang="en-US" sz="2400" b="1" dirty="0" smtClean="0"/>
              <a:t> </a:t>
            </a:r>
            <a:r>
              <a:rPr lang="lv-LV" sz="2400" b="1" dirty="0" smtClean="0"/>
              <a:t>tu supo, veiko, kaito, brauc ar </a:t>
            </a:r>
            <a:r>
              <a:rPr lang="en-US" sz="2400" b="1" dirty="0" smtClean="0"/>
              <a:t>ūdens</a:t>
            </a:r>
            <a:r>
              <a:rPr lang="lv-LV" sz="2400" b="1" dirty="0" smtClean="0"/>
              <a:t>slēpēm</a:t>
            </a:r>
            <a:r>
              <a:rPr lang="en-US" sz="2400" b="1" dirty="0" smtClean="0"/>
              <a:t>, </a:t>
            </a:r>
            <a:r>
              <a:rPr lang="lv-LV" sz="2400" b="1" dirty="0" smtClean="0"/>
              <a:t>ja</a:t>
            </a:r>
            <a:r>
              <a:rPr lang="en-US" sz="2400" b="1" dirty="0" smtClean="0"/>
              <a:t> </a:t>
            </a:r>
            <a:r>
              <a:rPr lang="lv-LV" sz="2400" b="1" dirty="0" smtClean="0"/>
              <a:t>esi laivā vai uz jahtas, brauc ar ūdensmoci </a:t>
            </a:r>
            <a:r>
              <a:rPr lang="en-US" sz="2400" b="1" dirty="0" smtClean="0"/>
              <a:t>- </a:t>
            </a:r>
            <a:r>
              <a:rPr lang="lv-LV" sz="2400" b="1" dirty="0" smtClean="0"/>
              <a:t> </a:t>
            </a:r>
            <a:r>
              <a:rPr lang="lv-LV" sz="2400" b="1" dirty="0"/>
              <a:t>obligāti ir jāvelk </a:t>
            </a:r>
            <a:r>
              <a:rPr lang="lv-LV" sz="2400" b="1" dirty="0" smtClean="0"/>
              <a:t>glābšanas veste</a:t>
            </a:r>
            <a:r>
              <a:rPr lang="en-US" sz="2400" b="1" dirty="0" smtClean="0"/>
              <a:t>!</a:t>
            </a:r>
          </a:p>
        </p:txBody>
      </p:sp>
      <p:pic>
        <p:nvPicPr>
          <p:cNvPr id="4" name="Picture 3"/>
          <p:cNvPicPr>
            <a:picLocks noChangeAspect="1"/>
          </p:cNvPicPr>
          <p:nvPr/>
        </p:nvPicPr>
        <p:blipFill>
          <a:blip r:embed="rId5"/>
          <a:stretch>
            <a:fillRect/>
          </a:stretch>
        </p:blipFill>
        <p:spPr>
          <a:xfrm>
            <a:off x="543223" y="2571611"/>
            <a:ext cx="934702" cy="800463"/>
          </a:xfrm>
          <a:prstGeom prst="rect">
            <a:avLst/>
          </a:prstGeom>
        </p:spPr>
      </p:pic>
      <p:sp>
        <p:nvSpPr>
          <p:cNvPr id="5" name="TextBox 4"/>
          <p:cNvSpPr txBox="1"/>
          <p:nvPr/>
        </p:nvSpPr>
        <p:spPr>
          <a:xfrm>
            <a:off x="2963520" y="4696490"/>
            <a:ext cx="6140956" cy="1754326"/>
          </a:xfrm>
          <a:prstGeom prst="rect">
            <a:avLst/>
          </a:prstGeom>
          <a:noFill/>
        </p:spPr>
        <p:txBody>
          <a:bodyPr wrap="square" rtlCol="0">
            <a:spAutoFit/>
          </a:bodyPr>
          <a:lstStyle/>
          <a:p>
            <a:pPr algn="ctr">
              <a:lnSpc>
                <a:spcPct val="150000"/>
              </a:lnSpc>
            </a:pPr>
            <a:r>
              <a:rPr lang="lv-LV" sz="2400" dirty="0"/>
              <a:t>Ja gadīsies iekrist ūdenī, tad tieši glābšanas veste vislabāk pasargās un palīdzēs noturēties virs ūdens. </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4852" y="2384186"/>
            <a:ext cx="1624389" cy="1624389"/>
          </a:xfrm>
          <a:prstGeom prst="rect">
            <a:avLst/>
          </a:prstGeom>
        </p:spPr>
      </p:pic>
      <p:sp>
        <p:nvSpPr>
          <p:cNvPr id="12" name="L forma 13"/>
          <p:cNvSpPr/>
          <p:nvPr/>
        </p:nvSpPr>
        <p:spPr>
          <a:xfrm rot="18900272">
            <a:off x="11175752" y="3488869"/>
            <a:ext cx="668768" cy="42978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L forma 13"/>
          <p:cNvSpPr/>
          <p:nvPr/>
        </p:nvSpPr>
        <p:spPr>
          <a:xfrm rot="18900272">
            <a:off x="10581479" y="5747151"/>
            <a:ext cx="668768" cy="42978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5" name="L forma 13"/>
          <p:cNvSpPr/>
          <p:nvPr/>
        </p:nvSpPr>
        <p:spPr>
          <a:xfrm rot="18900272">
            <a:off x="2055580" y="4182074"/>
            <a:ext cx="668768" cy="42978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461802">
            <a:off x="10297126" y="255959"/>
            <a:ext cx="1543833" cy="1565621"/>
          </a:xfrm>
          <a:prstGeom prst="rect">
            <a:avLst/>
          </a:prstGeom>
        </p:spPr>
      </p:pic>
    </p:spTree>
    <p:extLst>
      <p:ext uri="{BB962C8B-B14F-4D97-AF65-F5344CB8AC3E}">
        <p14:creationId xmlns:p14="http://schemas.microsoft.com/office/powerpoint/2010/main" val="1515784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11247">
            <a:off x="713143" y="1356953"/>
            <a:ext cx="1684512" cy="1708285"/>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61802">
            <a:off x="1946351" y="3876084"/>
            <a:ext cx="1684512" cy="1708285"/>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25675">
            <a:off x="3717469" y="3859815"/>
            <a:ext cx="1684512" cy="1708285"/>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553033">
            <a:off x="4885922" y="2475505"/>
            <a:ext cx="2393212" cy="2426987"/>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61802">
            <a:off x="9443002" y="3867202"/>
            <a:ext cx="1684512" cy="1708285"/>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61802">
            <a:off x="10582760" y="5035574"/>
            <a:ext cx="1684512" cy="1708285"/>
          </a:xfrm>
          <a:prstGeom prst="rect">
            <a:avLst/>
          </a:prstGeom>
        </p:spPr>
      </p:pic>
      <p:sp>
        <p:nvSpPr>
          <p:cNvPr id="2" name="Title 1"/>
          <p:cNvSpPr>
            <a:spLocks noGrp="1"/>
          </p:cNvSpPr>
          <p:nvPr>
            <p:ph type="title"/>
          </p:nvPr>
        </p:nvSpPr>
        <p:spPr/>
        <p:txBody>
          <a:bodyPr/>
          <a:lstStyle/>
          <a:p>
            <a:pPr algn="ctr"/>
            <a:r>
              <a:rPr lang="en-US" sz="4000" b="1" dirty="0" smtClean="0">
                <a:solidFill>
                  <a:srgbClr val="FFFF00"/>
                </a:solidFill>
              </a:rPr>
              <a:t>KO DARĪT, JA REDZI NELAIMI?</a:t>
            </a:r>
            <a:endParaRPr lang="lv-LV" sz="4000" dirty="0"/>
          </a:p>
        </p:txBody>
      </p:sp>
      <p:sp>
        <p:nvSpPr>
          <p:cNvPr id="3" name="Oval 2"/>
          <p:cNvSpPr/>
          <p:nvPr/>
        </p:nvSpPr>
        <p:spPr>
          <a:xfrm>
            <a:off x="917462" y="2100387"/>
            <a:ext cx="2248186" cy="202130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4" name="TextBox 3"/>
          <p:cNvSpPr txBox="1"/>
          <p:nvPr/>
        </p:nvSpPr>
        <p:spPr>
          <a:xfrm>
            <a:off x="881437" y="2599016"/>
            <a:ext cx="2234436" cy="923330"/>
          </a:xfrm>
          <a:prstGeom prst="rect">
            <a:avLst/>
          </a:prstGeom>
          <a:noFill/>
        </p:spPr>
        <p:txBody>
          <a:bodyPr wrap="square" rtlCol="0">
            <a:spAutoFit/>
          </a:bodyPr>
          <a:lstStyle/>
          <a:p>
            <a:pPr algn="ctr"/>
            <a:r>
              <a:rPr lang="lv-LV" b="1" dirty="0" smtClean="0">
                <a:solidFill>
                  <a:schemeClr val="bg1"/>
                </a:solidFill>
              </a:rPr>
              <a:t>Sauc palīgā, nedodies palīdzēt vienatnē!</a:t>
            </a:r>
            <a:endParaRPr lang="lv-LV" b="1" dirty="0">
              <a:solidFill>
                <a:schemeClr val="bg1"/>
              </a:solidFill>
            </a:endParaRPr>
          </a:p>
        </p:txBody>
      </p:sp>
      <p:sp>
        <p:nvSpPr>
          <p:cNvPr id="5" name="Oval 4"/>
          <p:cNvSpPr/>
          <p:nvPr/>
        </p:nvSpPr>
        <p:spPr>
          <a:xfrm>
            <a:off x="1699831" y="4612437"/>
            <a:ext cx="2248186" cy="202130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6" name="TextBox 5"/>
          <p:cNvSpPr txBox="1"/>
          <p:nvPr/>
        </p:nvSpPr>
        <p:spPr>
          <a:xfrm>
            <a:off x="1785093" y="5118125"/>
            <a:ext cx="2035056" cy="923330"/>
          </a:xfrm>
          <a:prstGeom prst="rect">
            <a:avLst/>
          </a:prstGeom>
          <a:noFill/>
        </p:spPr>
        <p:txBody>
          <a:bodyPr wrap="square" rtlCol="0">
            <a:spAutoFit/>
          </a:bodyPr>
          <a:lstStyle/>
          <a:p>
            <a:pPr algn="ctr"/>
            <a:r>
              <a:rPr lang="lv-LV" b="1" dirty="0" smtClean="0">
                <a:solidFill>
                  <a:schemeClr val="bg1"/>
                </a:solidFill>
              </a:rPr>
              <a:t>Lūdz kādam piezvanīt uz </a:t>
            </a:r>
            <a:r>
              <a:rPr lang="lv-LV" b="1" dirty="0" smtClean="0">
                <a:solidFill>
                  <a:srgbClr val="FF0000"/>
                </a:solidFill>
              </a:rPr>
              <a:t>112</a:t>
            </a:r>
            <a:r>
              <a:rPr lang="lv-LV" b="1" dirty="0" smtClean="0">
                <a:solidFill>
                  <a:schemeClr val="bg1"/>
                </a:solidFill>
              </a:rPr>
              <a:t> vai zvani pats!</a:t>
            </a:r>
            <a:endParaRPr lang="lv-LV" b="1" dirty="0">
              <a:solidFill>
                <a:schemeClr val="bg1"/>
              </a:solidFill>
            </a:endParaRPr>
          </a:p>
        </p:txBody>
      </p:sp>
      <p:sp>
        <p:nvSpPr>
          <p:cNvPr id="7" name="Oval 6"/>
          <p:cNvSpPr/>
          <p:nvPr/>
        </p:nvSpPr>
        <p:spPr>
          <a:xfrm>
            <a:off x="3922356" y="2846957"/>
            <a:ext cx="2248186" cy="202130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8" name="TextBox 7"/>
          <p:cNvSpPr txBox="1"/>
          <p:nvPr/>
        </p:nvSpPr>
        <p:spPr>
          <a:xfrm>
            <a:off x="4040859" y="3496003"/>
            <a:ext cx="2035056" cy="646331"/>
          </a:xfrm>
          <a:prstGeom prst="rect">
            <a:avLst/>
          </a:prstGeom>
          <a:noFill/>
        </p:spPr>
        <p:txBody>
          <a:bodyPr wrap="square" rtlCol="0">
            <a:spAutoFit/>
          </a:bodyPr>
          <a:lstStyle/>
          <a:p>
            <a:pPr algn="ctr"/>
            <a:r>
              <a:rPr lang="lv-LV" b="1" dirty="0" smtClean="0">
                <a:solidFill>
                  <a:schemeClr val="bg1"/>
                </a:solidFill>
              </a:rPr>
              <a:t>Centies saglabāt mieru!</a:t>
            </a:r>
            <a:endParaRPr lang="lv-LV" b="1" dirty="0">
              <a:solidFill>
                <a:schemeClr val="bg1"/>
              </a:solidFill>
            </a:endParaRPr>
          </a:p>
        </p:txBody>
      </p:sp>
      <p:sp>
        <p:nvSpPr>
          <p:cNvPr id="11" name="Oval 10"/>
          <p:cNvSpPr/>
          <p:nvPr/>
        </p:nvSpPr>
        <p:spPr>
          <a:xfrm>
            <a:off x="9633336" y="4539912"/>
            <a:ext cx="2248186" cy="202130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2" name="TextBox 11"/>
          <p:cNvSpPr txBox="1"/>
          <p:nvPr/>
        </p:nvSpPr>
        <p:spPr>
          <a:xfrm>
            <a:off x="9796400" y="5099483"/>
            <a:ext cx="2035056" cy="923330"/>
          </a:xfrm>
          <a:prstGeom prst="rect">
            <a:avLst/>
          </a:prstGeom>
          <a:noFill/>
        </p:spPr>
        <p:txBody>
          <a:bodyPr wrap="square" rtlCol="0">
            <a:spAutoFit/>
          </a:bodyPr>
          <a:lstStyle/>
          <a:p>
            <a:pPr algn="ctr"/>
            <a:r>
              <a:rPr lang="lv-LV" b="1" dirty="0" smtClean="0">
                <a:solidFill>
                  <a:schemeClr val="bg1"/>
                </a:solidFill>
              </a:rPr>
              <a:t>Krastā sniedz nepieciešamo palīdzību</a:t>
            </a:r>
            <a:endParaRPr lang="lv-LV" b="1" dirty="0">
              <a:solidFill>
                <a:schemeClr val="bg1"/>
              </a:solidFill>
            </a:endParaRPr>
          </a:p>
        </p:txBody>
      </p:sp>
      <p:sp>
        <p:nvSpPr>
          <p:cNvPr id="13" name="Oval 12"/>
          <p:cNvSpPr/>
          <p:nvPr/>
        </p:nvSpPr>
        <p:spPr>
          <a:xfrm>
            <a:off x="5918669" y="4091287"/>
            <a:ext cx="3004584" cy="2523789"/>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4" name="TextBox 13"/>
          <p:cNvSpPr txBox="1"/>
          <p:nvPr/>
        </p:nvSpPr>
        <p:spPr>
          <a:xfrm>
            <a:off x="6248824" y="4593770"/>
            <a:ext cx="2389330" cy="1815882"/>
          </a:xfrm>
          <a:prstGeom prst="rect">
            <a:avLst/>
          </a:prstGeom>
          <a:noFill/>
        </p:spPr>
        <p:txBody>
          <a:bodyPr wrap="square" rtlCol="0">
            <a:spAutoFit/>
          </a:bodyPr>
          <a:lstStyle/>
          <a:p>
            <a:pPr algn="ctr"/>
            <a:r>
              <a:rPr lang="lv-LV" sz="1400" b="1" dirty="0" smtClean="0">
                <a:solidFill>
                  <a:schemeClr val="accent2">
                    <a:lumMod val="50000"/>
                  </a:schemeClr>
                </a:solidFill>
              </a:rPr>
              <a:t>Tam noder ne tikai specializēts inventārs, bet arī dažādi sadzīves priekšmeti – bumba, zars vai dvielis, aiz </a:t>
            </a:r>
            <a:r>
              <a:rPr lang="lv-LV" sz="1300" b="1" dirty="0" smtClean="0">
                <a:solidFill>
                  <a:schemeClr val="accent2">
                    <a:lumMod val="50000"/>
                  </a:schemeClr>
                </a:solidFill>
              </a:rPr>
              <a:t>kā</a:t>
            </a:r>
            <a:r>
              <a:rPr lang="lv-LV" sz="1400" b="1" dirty="0" smtClean="0">
                <a:solidFill>
                  <a:schemeClr val="accent2">
                    <a:lumMod val="50000"/>
                  </a:schemeClr>
                </a:solidFill>
              </a:rPr>
              <a:t> var pieķerties, vai citi peldoši objekti, kas atrodas tuvumā.</a:t>
            </a:r>
            <a:endParaRPr lang="lv-LV" sz="1400" b="1" dirty="0">
              <a:solidFill>
                <a:schemeClr val="accent2">
                  <a:lumMod val="50000"/>
                </a:schemeClr>
              </a:solidFill>
            </a:endParaRPr>
          </a:p>
        </p:txBody>
      </p:sp>
      <p:pic>
        <p:nvPicPr>
          <p:cNvPr id="15" name="Picture 14"/>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834" y="2371290"/>
            <a:ext cx="1453943" cy="1453943"/>
          </a:xfrm>
          <a:prstGeom prst="rect">
            <a:avLst/>
          </a:prstGeom>
        </p:spPr>
      </p:pic>
      <p:pic>
        <p:nvPicPr>
          <p:cNvPr id="16" name="Picture 15"/>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3686957">
            <a:off x="2461646" y="3921541"/>
            <a:ext cx="1138834" cy="1138834"/>
          </a:xfrm>
          <a:prstGeom prst="rect">
            <a:avLst/>
          </a:prstGeom>
        </p:spPr>
      </p:pic>
      <p:pic>
        <p:nvPicPr>
          <p:cNvPr id="17" name="Picture 16"/>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19576" y="2397824"/>
            <a:ext cx="1325714" cy="1325714"/>
          </a:xfrm>
          <a:prstGeom prst="rect">
            <a:avLst/>
          </a:prstGeom>
        </p:spPr>
      </p:pic>
      <p:pic>
        <p:nvPicPr>
          <p:cNvPr id="19" name="Picture 18"/>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650970" y="4143356"/>
            <a:ext cx="935765" cy="935765"/>
          </a:xfrm>
          <a:prstGeom prst="rect">
            <a:avLst/>
          </a:prstGeom>
        </p:spPr>
      </p:pic>
      <p:sp>
        <p:nvSpPr>
          <p:cNvPr id="9" name="Oval 8"/>
          <p:cNvSpPr/>
          <p:nvPr/>
        </p:nvSpPr>
        <p:spPr>
          <a:xfrm>
            <a:off x="7422794" y="2396651"/>
            <a:ext cx="2651479" cy="230433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0" name="TextBox 9"/>
          <p:cNvSpPr txBox="1"/>
          <p:nvPr/>
        </p:nvSpPr>
        <p:spPr>
          <a:xfrm>
            <a:off x="7556596" y="3019204"/>
            <a:ext cx="2424597" cy="1200329"/>
          </a:xfrm>
          <a:prstGeom prst="rect">
            <a:avLst/>
          </a:prstGeom>
          <a:noFill/>
        </p:spPr>
        <p:txBody>
          <a:bodyPr wrap="square" rtlCol="0">
            <a:spAutoFit/>
          </a:bodyPr>
          <a:lstStyle/>
          <a:p>
            <a:pPr algn="ctr"/>
            <a:r>
              <a:rPr lang="lv-LV" b="1" dirty="0" smtClean="0">
                <a:solidFill>
                  <a:schemeClr val="bg1"/>
                </a:solidFill>
              </a:rPr>
              <a:t>Slīkstošam cilvēkam pamet lietas</a:t>
            </a:r>
            <a:r>
              <a:rPr lang="lv-LV" b="1" dirty="0" smtClean="0">
                <a:solidFill>
                  <a:schemeClr val="accent3">
                    <a:lumMod val="50000"/>
                  </a:schemeClr>
                </a:solidFill>
              </a:rPr>
              <a:t>*</a:t>
            </a:r>
            <a:r>
              <a:rPr lang="lv-LV" b="1" dirty="0" smtClean="0">
                <a:solidFill>
                  <a:schemeClr val="bg1"/>
                </a:solidFill>
              </a:rPr>
              <a:t>, kas palīdzēs noturēties virs ūdens!</a:t>
            </a:r>
            <a:endParaRPr lang="lv-LV" b="1" dirty="0">
              <a:solidFill>
                <a:schemeClr val="bg1"/>
              </a:solidFill>
            </a:endParaRPr>
          </a:p>
        </p:txBody>
      </p:sp>
      <p:pic>
        <p:nvPicPr>
          <p:cNvPr id="18" name="Picture 17"/>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07981" y="1979683"/>
            <a:ext cx="1009244" cy="1009244"/>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461802">
            <a:off x="10271846" y="230519"/>
            <a:ext cx="1404435" cy="1424255"/>
          </a:xfrm>
          <a:prstGeom prst="rect">
            <a:avLst/>
          </a:prstGeom>
        </p:spPr>
      </p:pic>
    </p:spTree>
    <p:extLst>
      <p:ext uri="{BB962C8B-B14F-4D97-AF65-F5344CB8AC3E}">
        <p14:creationId xmlns:p14="http://schemas.microsoft.com/office/powerpoint/2010/main" val="727636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634" y="1915174"/>
            <a:ext cx="4150083" cy="3294361"/>
          </a:xfrm>
        </p:spPr>
        <p:txBody>
          <a:bodyPr/>
          <a:lstStyle/>
          <a:p>
            <a:r>
              <a:rPr lang="en-US" sz="4000" b="1" dirty="0" smtClean="0">
                <a:solidFill>
                  <a:srgbClr val="FFFF00"/>
                </a:solidFill>
              </a:rPr>
              <a:t>Sagaidi ugunsdzēsējus glabējus un parādi precīzu notikuma vietu!</a:t>
            </a:r>
            <a:endParaRPr lang="lv-LV" sz="4000" b="1"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22" y="179040"/>
            <a:ext cx="6435749" cy="64357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461802">
            <a:off x="2926236" y="513632"/>
            <a:ext cx="1684512" cy="1708285"/>
          </a:xfrm>
          <a:prstGeom prst="rect">
            <a:avLst/>
          </a:prstGeom>
        </p:spPr>
      </p:pic>
    </p:spTree>
    <p:extLst>
      <p:ext uri="{BB962C8B-B14F-4D97-AF65-F5344CB8AC3E}">
        <p14:creationId xmlns:p14="http://schemas.microsoft.com/office/powerpoint/2010/main" val="1221339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19" y="3118446"/>
            <a:ext cx="10812060" cy="2677648"/>
          </a:xfrm>
        </p:spPr>
        <p:txBody>
          <a:bodyPr/>
          <a:lstStyle/>
          <a:p>
            <a:r>
              <a:rPr lang="lv-LV" b="1" dirty="0" smtClean="0">
                <a:solidFill>
                  <a:srgbClr val="FFFF00"/>
                </a:solidFill>
              </a:rPr>
              <a:t>Droša a</a:t>
            </a:r>
            <a:r>
              <a:rPr lang="en-US" b="1" dirty="0" smtClean="0">
                <a:solidFill>
                  <a:srgbClr val="FFFF00"/>
                </a:solidFill>
              </a:rPr>
              <a:t>t</a:t>
            </a:r>
            <a:r>
              <a:rPr lang="lv-LV" b="1" dirty="0" smtClean="0">
                <a:solidFill>
                  <a:srgbClr val="FFFF00"/>
                </a:solidFill>
              </a:rPr>
              <a:t>pūta </a:t>
            </a:r>
            <a:r>
              <a:rPr lang="en-US" b="1" dirty="0" smtClean="0">
                <a:solidFill>
                  <a:srgbClr val="FFFF00"/>
                </a:solidFill>
              </a:rPr>
              <a:t>pastaigājoties ārā</a:t>
            </a:r>
            <a:endParaRPr lang="lv-LV" b="1" dirty="0">
              <a:solidFill>
                <a:srgbClr val="FFFF00"/>
              </a:solidFill>
            </a:endParaRPr>
          </a:p>
        </p:txBody>
      </p:sp>
      <p:pic>
        <p:nvPicPr>
          <p:cNvPr id="4" name="Picture 3"/>
          <p:cNvPicPr>
            <a:picLocks noChangeAspect="1"/>
          </p:cNvPicPr>
          <p:nvPr/>
        </p:nvPicPr>
        <p:blipFill>
          <a:blip r:embed="rId3"/>
          <a:stretch>
            <a:fillRect/>
          </a:stretch>
        </p:blipFill>
        <p:spPr>
          <a:xfrm>
            <a:off x="953607" y="1024775"/>
            <a:ext cx="7193491" cy="3776583"/>
          </a:xfrm>
          <a:prstGeom prst="rect">
            <a:avLst/>
          </a:prstGeom>
        </p:spPr>
      </p:pic>
      <p:pic>
        <p:nvPicPr>
          <p:cNvPr id="5" name="Picture 4"/>
          <p:cNvPicPr>
            <a:picLocks noChangeAspect="1"/>
          </p:cNvPicPr>
          <p:nvPr/>
        </p:nvPicPr>
        <p:blipFill>
          <a:blip r:embed="rId4"/>
          <a:stretch>
            <a:fillRect/>
          </a:stretch>
        </p:blipFill>
        <p:spPr>
          <a:xfrm>
            <a:off x="8679219" y="567557"/>
            <a:ext cx="3229002" cy="1922025"/>
          </a:xfrm>
          <a:prstGeom prst="rect">
            <a:avLst/>
          </a:prstGeom>
        </p:spPr>
      </p:pic>
    </p:spTree>
    <p:extLst>
      <p:ext uri="{BB962C8B-B14F-4D97-AF65-F5344CB8AC3E}">
        <p14:creationId xmlns:p14="http://schemas.microsoft.com/office/powerpoint/2010/main" val="4209679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110" y="825177"/>
            <a:ext cx="10353875" cy="706964"/>
          </a:xfrm>
        </p:spPr>
        <p:txBody>
          <a:bodyPr/>
          <a:lstStyle/>
          <a:p>
            <a:r>
              <a:rPr lang="lv-LV" b="1" dirty="0" smtClean="0">
                <a:solidFill>
                  <a:srgbClr val="FFFF00"/>
                </a:solidFill>
              </a:rPr>
              <a:t>Pamestām ēkām un būvlaukumiem – </a:t>
            </a:r>
            <a:r>
              <a:rPr lang="lv-LV" b="1" dirty="0" smtClean="0">
                <a:solidFill>
                  <a:srgbClr val="C00000"/>
                </a:solidFill>
              </a:rPr>
              <a:t>NĒ!</a:t>
            </a:r>
            <a:endParaRPr lang="lv-LV" b="1" dirty="0">
              <a:solidFill>
                <a:srgbClr val="C00000"/>
              </a:solidFill>
            </a:endParaRPr>
          </a:p>
        </p:txBody>
      </p:sp>
      <p:sp>
        <p:nvSpPr>
          <p:cNvPr id="3" name="Content Placeholder 2"/>
          <p:cNvSpPr>
            <a:spLocks noGrp="1"/>
          </p:cNvSpPr>
          <p:nvPr>
            <p:ph idx="1"/>
          </p:nvPr>
        </p:nvSpPr>
        <p:spPr>
          <a:xfrm>
            <a:off x="1753796" y="2939722"/>
            <a:ext cx="6053959" cy="948996"/>
          </a:xfrm>
        </p:spPr>
        <p:txBody>
          <a:bodyPr>
            <a:normAutofit/>
          </a:bodyPr>
          <a:lstStyle/>
          <a:p>
            <a:pPr marL="0" indent="0">
              <a:buNone/>
            </a:pPr>
            <a:r>
              <a:rPr lang="lv-LV" sz="2100" b="1" dirty="0" smtClean="0"/>
              <a:t>Pamestas </a:t>
            </a:r>
            <a:r>
              <a:rPr lang="lv-LV" sz="2100" b="1" dirty="0"/>
              <a:t>jaunceltnes un ēkas nav pastaigu un atpūtas vietas!</a:t>
            </a:r>
          </a:p>
          <a:p>
            <a:endParaRPr lang="lv-LV" sz="2000" dirty="0" smtClean="0"/>
          </a:p>
          <a:p>
            <a:endParaRPr lang="lv-LV" sz="2000"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9523" y="2651717"/>
            <a:ext cx="1147884" cy="983354"/>
          </a:xfrm>
          <a:prstGeom prst="rect">
            <a:avLst/>
          </a:prstGeom>
        </p:spPr>
      </p:pic>
      <p:sp>
        <p:nvSpPr>
          <p:cNvPr id="7" name="TextBox 6"/>
          <p:cNvSpPr txBox="1"/>
          <p:nvPr/>
        </p:nvSpPr>
        <p:spPr>
          <a:xfrm>
            <a:off x="1043465" y="4232441"/>
            <a:ext cx="6511492" cy="1384995"/>
          </a:xfrm>
          <a:prstGeom prst="rect">
            <a:avLst/>
          </a:prstGeom>
          <a:noFill/>
        </p:spPr>
        <p:txBody>
          <a:bodyPr wrap="square" rtlCol="0">
            <a:spAutoFit/>
          </a:bodyPr>
          <a:lstStyle/>
          <a:p>
            <a:pPr algn="ctr"/>
            <a:r>
              <a:rPr lang="lv-LV" sz="2100" dirty="0"/>
              <a:t>Staigāt pa tām ir dzīvībai bīstami, jo ir iespējams nokrist no liela augstuma, iekrist bedrē ar būvgružiem, tādējādi gūstot nopietnas veselības problēmas un </a:t>
            </a:r>
            <a:r>
              <a:rPr lang="lv-LV" sz="2100" dirty="0" smtClean="0"/>
              <a:t>apdraudot </a:t>
            </a:r>
            <a:r>
              <a:rPr lang="lv-LV" sz="2100" dirty="0"/>
              <a:t>savu dzīvību!</a:t>
            </a:r>
          </a:p>
        </p:txBody>
      </p:sp>
      <p:pic>
        <p:nvPicPr>
          <p:cNvPr id="5" name="Picture 4"/>
          <p:cNvPicPr>
            <a:picLocks noChangeAspect="1"/>
          </p:cNvPicPr>
          <p:nvPr/>
        </p:nvPicPr>
        <p:blipFill>
          <a:blip r:embed="rId5"/>
          <a:stretch>
            <a:fillRect/>
          </a:stretch>
        </p:blipFill>
        <p:spPr>
          <a:xfrm>
            <a:off x="8696070" y="2391289"/>
            <a:ext cx="2926334" cy="1841152"/>
          </a:xfrm>
          <a:prstGeom prst="rect">
            <a:avLst/>
          </a:prstGeom>
        </p:spPr>
      </p:pic>
      <p:pic>
        <p:nvPicPr>
          <p:cNvPr id="8" name="Picture 2" descr="Att&amp;emacr;lu rezult&amp;amacr;ti vaic&amp;amacr;jumam “pamestas &amp;emacr;k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3257" y="4431329"/>
            <a:ext cx="2899147" cy="1913437"/>
          </a:xfrm>
          <a:prstGeom prst="rect">
            <a:avLst/>
          </a:prstGeom>
          <a:noFill/>
          <a:extLst>
            <a:ext uri="{909E8E84-426E-40DD-AFC4-6F175D3DCCD1}">
              <a14:hiddenFill xmlns:a14="http://schemas.microsoft.com/office/drawing/2010/main">
                <a:solidFill>
                  <a:srgbClr val="FFFFFF"/>
                </a:solidFill>
              </a14:hiddenFill>
            </a:ext>
          </a:extLst>
        </p:spPr>
      </p:pic>
      <p:sp>
        <p:nvSpPr>
          <p:cNvPr id="9" name="Reizināt 6"/>
          <p:cNvSpPr/>
          <p:nvPr/>
        </p:nvSpPr>
        <p:spPr>
          <a:xfrm>
            <a:off x="10852601" y="3391619"/>
            <a:ext cx="1158352" cy="100326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0" name="Reizināt 6"/>
          <p:cNvSpPr/>
          <p:nvPr/>
        </p:nvSpPr>
        <p:spPr>
          <a:xfrm>
            <a:off x="10852601" y="5406214"/>
            <a:ext cx="1158352" cy="100326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3221622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tt&amp;emacr;lu rezult&amp;amacr;ti vaic&amp;amacr;jumam “s&amp;emacr;rkoci&amp;ncedil;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3662" y="2671766"/>
            <a:ext cx="2453766" cy="16313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lv-LV" sz="4000" b="1" dirty="0" smtClean="0">
                <a:solidFill>
                  <a:srgbClr val="FFFF00"/>
                </a:solidFill>
              </a:rPr>
              <a:t>Spēlēm ar uguni – </a:t>
            </a:r>
            <a:r>
              <a:rPr lang="lv-LV" sz="4000" b="1" dirty="0" smtClean="0">
                <a:solidFill>
                  <a:srgbClr val="C00000"/>
                </a:solidFill>
              </a:rPr>
              <a:t>NĒ!</a:t>
            </a:r>
            <a:endParaRPr lang="lv-LV" sz="4000" b="1" dirty="0">
              <a:solidFill>
                <a:srgbClr val="C00000"/>
              </a:solidFill>
            </a:endParaRPr>
          </a:p>
        </p:txBody>
      </p:sp>
      <p:sp>
        <p:nvSpPr>
          <p:cNvPr id="3" name="Content Placeholder 2"/>
          <p:cNvSpPr>
            <a:spLocks noGrp="1"/>
          </p:cNvSpPr>
          <p:nvPr>
            <p:ph idx="1"/>
          </p:nvPr>
        </p:nvSpPr>
        <p:spPr>
          <a:xfrm>
            <a:off x="2056272" y="2671766"/>
            <a:ext cx="6307390" cy="896445"/>
          </a:xfrm>
        </p:spPr>
        <p:txBody>
          <a:bodyPr/>
          <a:lstStyle/>
          <a:p>
            <a:pPr marL="0" indent="0">
              <a:buClr>
                <a:schemeClr val="accent1">
                  <a:lumMod val="50000"/>
                </a:schemeClr>
              </a:buClr>
              <a:buNone/>
            </a:pPr>
            <a:r>
              <a:rPr lang="lv-LV" sz="2100" b="1" dirty="0" smtClean="0"/>
              <a:t>Sērkociņi un šķiltavas nav spēlmantiņas!</a:t>
            </a:r>
            <a:r>
              <a:rPr lang="lv-LV" sz="2100" dirty="0" smtClean="0"/>
              <a:t> </a:t>
            </a:r>
          </a:p>
          <a:p>
            <a:endParaRPr lang="lv-LV" dirty="0"/>
          </a:p>
        </p:txBody>
      </p:sp>
      <p:sp>
        <p:nvSpPr>
          <p:cNvPr id="5" name="TextBox 4"/>
          <p:cNvSpPr txBox="1"/>
          <p:nvPr/>
        </p:nvSpPr>
        <p:spPr>
          <a:xfrm>
            <a:off x="1423163" y="4002218"/>
            <a:ext cx="6485673" cy="1708160"/>
          </a:xfrm>
          <a:prstGeom prst="rect">
            <a:avLst/>
          </a:prstGeom>
          <a:noFill/>
        </p:spPr>
        <p:txBody>
          <a:bodyPr wrap="square" rtlCol="0">
            <a:spAutoFit/>
          </a:bodyPr>
          <a:lstStyle/>
          <a:p>
            <a:pPr algn="ctr">
              <a:buClr>
                <a:schemeClr val="accent1">
                  <a:lumMod val="50000"/>
                </a:schemeClr>
              </a:buClr>
            </a:pPr>
            <a:r>
              <a:rPr lang="lv-LV" sz="2100" dirty="0"/>
              <a:t>Ja tomēr ziņkārība ir </a:t>
            </a:r>
            <a:r>
              <a:rPr lang="lv-LV" sz="2100" dirty="0" smtClean="0">
                <a:solidFill>
                  <a:schemeClr val="tx1">
                    <a:lumMod val="75000"/>
                    <a:lumOff val="25000"/>
                  </a:schemeClr>
                </a:solidFill>
              </a:rPr>
              <a:t>T</a:t>
            </a:r>
            <a:r>
              <a:rPr lang="lv-LV" sz="2100" dirty="0" smtClean="0"/>
              <a:t>evi </a:t>
            </a:r>
            <a:r>
              <a:rPr lang="lv-LV" sz="2100" dirty="0"/>
              <a:t>pārņēmusi </a:t>
            </a:r>
            <a:r>
              <a:rPr lang="lv-LV" sz="2100" dirty="0" smtClean="0"/>
              <a:t>un</a:t>
            </a:r>
            <a:r>
              <a:rPr lang="lv-LV" sz="2100" dirty="0" smtClean="0">
                <a:solidFill>
                  <a:schemeClr val="tx1">
                    <a:lumMod val="75000"/>
                    <a:lumOff val="25000"/>
                  </a:schemeClr>
                </a:solidFill>
              </a:rPr>
              <a:t>, </a:t>
            </a:r>
            <a:r>
              <a:rPr lang="lv-LV" sz="2100" dirty="0"/>
              <a:t>spēlējoties ar </a:t>
            </a:r>
            <a:r>
              <a:rPr lang="lv-LV" sz="2100" dirty="0" smtClean="0"/>
              <a:t>uguni</a:t>
            </a:r>
            <a:r>
              <a:rPr lang="lv-LV" sz="2100" dirty="0" smtClean="0">
                <a:solidFill>
                  <a:schemeClr val="tx1">
                    <a:lumMod val="75000"/>
                    <a:lumOff val="25000"/>
                  </a:schemeClr>
                </a:solidFill>
              </a:rPr>
              <a:t>,</a:t>
            </a:r>
            <a:r>
              <a:rPr lang="lv-LV" sz="2100" dirty="0" smtClean="0"/>
              <a:t> </a:t>
            </a:r>
            <a:r>
              <a:rPr lang="lv-LV" sz="2100" dirty="0"/>
              <a:t>ir notikusi ugunsnelaime – nekavējoties ziņo par to pieaugušajiem vai zvani 112, lai būtu iespēja ātrāk reaģēt un </a:t>
            </a:r>
            <a:r>
              <a:rPr lang="lv-LV" sz="2100" dirty="0" smtClean="0"/>
              <a:t>novērst nelaimi!</a:t>
            </a:r>
            <a:endParaRPr lang="lv-LV" sz="2100" dirty="0"/>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9223" y="2314502"/>
            <a:ext cx="1147884" cy="983354"/>
          </a:xfrm>
          <a:prstGeom prst="rect">
            <a:avLst/>
          </a:prstGeom>
        </p:spPr>
      </p:pic>
      <p:sp>
        <p:nvSpPr>
          <p:cNvPr id="7" name="Reizināt 6"/>
          <p:cNvSpPr/>
          <p:nvPr/>
        </p:nvSpPr>
        <p:spPr>
          <a:xfrm>
            <a:off x="10169500" y="2134084"/>
            <a:ext cx="1295855" cy="116377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9" name="Attēls 9"/>
          <p:cNvPicPr>
            <a:picLocks noChangeAspect="1"/>
          </p:cNvPicPr>
          <p:nvPr/>
        </p:nvPicPr>
        <p:blipFill>
          <a:blip r:embed="rId6"/>
          <a:stretch>
            <a:fillRect/>
          </a:stretch>
        </p:blipFill>
        <p:spPr>
          <a:xfrm>
            <a:off x="8568672" y="4902849"/>
            <a:ext cx="2043746" cy="1615058"/>
          </a:xfrm>
          <a:prstGeom prst="rect">
            <a:avLst/>
          </a:prstGeom>
        </p:spPr>
      </p:pic>
      <p:sp>
        <p:nvSpPr>
          <p:cNvPr id="10" name="Reizināt 6"/>
          <p:cNvSpPr/>
          <p:nvPr/>
        </p:nvSpPr>
        <p:spPr>
          <a:xfrm>
            <a:off x="9724097" y="4546606"/>
            <a:ext cx="1295855" cy="116377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4065319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sz="4000" b="1" dirty="0" smtClean="0">
                <a:solidFill>
                  <a:srgbClr val="FFFF00"/>
                </a:solidFill>
              </a:rPr>
              <a:t>Drošām pastaigām pa mežu – JĀ!</a:t>
            </a:r>
            <a:endParaRPr lang="lv-LV" sz="4000" b="1" dirty="0">
              <a:solidFill>
                <a:srgbClr val="FFFF00"/>
              </a:solidFill>
            </a:endParaRPr>
          </a:p>
        </p:txBody>
      </p:sp>
      <p:sp>
        <p:nvSpPr>
          <p:cNvPr id="3" name="Content Placeholder 2"/>
          <p:cNvSpPr>
            <a:spLocks noGrp="1"/>
          </p:cNvSpPr>
          <p:nvPr>
            <p:ph idx="1"/>
          </p:nvPr>
        </p:nvSpPr>
        <p:spPr>
          <a:xfrm>
            <a:off x="769993" y="4389601"/>
            <a:ext cx="7220608" cy="2111976"/>
          </a:xfrm>
        </p:spPr>
        <p:txBody>
          <a:bodyPr>
            <a:noAutofit/>
          </a:bodyPr>
          <a:lstStyle/>
          <a:p>
            <a:pPr>
              <a:buClr>
                <a:schemeClr val="accent1">
                  <a:lumMod val="50000"/>
                </a:schemeClr>
              </a:buClr>
              <a:buFont typeface="Wingdings" panose="05000000000000000000" pitchFamily="2" charset="2"/>
              <a:buChar char="Ø"/>
            </a:pPr>
            <a:r>
              <a:rPr lang="lv-LV" sz="2100" dirty="0" smtClean="0">
                <a:solidFill>
                  <a:schemeClr val="tx1"/>
                </a:solidFill>
              </a:rPr>
              <a:t>Paņem</a:t>
            </a:r>
            <a:r>
              <a:rPr lang="en-US" sz="2100" dirty="0" smtClean="0">
                <a:solidFill>
                  <a:schemeClr val="tx1"/>
                </a:solidFill>
              </a:rPr>
              <a:t> ūdens </a:t>
            </a:r>
            <a:r>
              <a:rPr lang="lv-LV" sz="2100" dirty="0" smtClean="0">
                <a:solidFill>
                  <a:schemeClr val="tx1"/>
                </a:solidFill>
              </a:rPr>
              <a:t>pudeli</a:t>
            </a:r>
            <a:r>
              <a:rPr lang="en-US" sz="2100" dirty="0" smtClean="0">
                <a:solidFill>
                  <a:schemeClr val="tx1"/>
                </a:solidFill>
              </a:rPr>
              <a:t> un </a:t>
            </a:r>
            <a:r>
              <a:rPr lang="lv-LV" sz="2100" dirty="0" smtClean="0">
                <a:solidFill>
                  <a:schemeClr val="tx1"/>
                </a:solidFill>
              </a:rPr>
              <a:t>kaut ko ēdamu</a:t>
            </a:r>
            <a:r>
              <a:rPr lang="en-US" sz="2100" dirty="0" smtClean="0">
                <a:solidFill>
                  <a:schemeClr val="tx1"/>
                </a:solidFill>
              </a:rPr>
              <a:t>, </a:t>
            </a:r>
            <a:endParaRPr lang="lv-LV" sz="2100" dirty="0" smtClean="0">
              <a:solidFill>
                <a:schemeClr val="tx1"/>
              </a:solidFill>
            </a:endParaRPr>
          </a:p>
          <a:p>
            <a:pPr marL="0" indent="0">
              <a:buClr>
                <a:schemeClr val="accent1">
                  <a:lumMod val="50000"/>
                </a:schemeClr>
              </a:buClr>
              <a:buNone/>
            </a:pPr>
            <a:r>
              <a:rPr lang="lv-LV" sz="2100" dirty="0">
                <a:solidFill>
                  <a:schemeClr val="tx1"/>
                </a:solidFill>
              </a:rPr>
              <a:t> </a:t>
            </a:r>
            <a:r>
              <a:rPr lang="lv-LV" sz="2100" dirty="0" smtClean="0">
                <a:solidFill>
                  <a:schemeClr val="tx1"/>
                </a:solidFill>
              </a:rPr>
              <a:t>    </a:t>
            </a:r>
            <a:r>
              <a:rPr lang="lv-LV" sz="2100" dirty="0" smtClean="0">
                <a:solidFill>
                  <a:schemeClr val="tx1"/>
                </a:solidFill>
              </a:rPr>
              <a:t>kabatas </a:t>
            </a:r>
            <a:r>
              <a:rPr lang="lv-LV" sz="2100" dirty="0" smtClean="0">
                <a:solidFill>
                  <a:schemeClr val="tx1"/>
                </a:solidFill>
              </a:rPr>
              <a:t>lukturīti un svilpi</a:t>
            </a:r>
            <a:r>
              <a:rPr lang="en-US" sz="2100" dirty="0" smtClean="0">
                <a:solidFill>
                  <a:schemeClr val="tx1"/>
                </a:solidFill>
              </a:rPr>
              <a:t>;</a:t>
            </a:r>
            <a:endParaRPr lang="lv-LV" sz="2100" dirty="0" smtClean="0">
              <a:solidFill>
                <a:schemeClr val="tx1"/>
              </a:solidFill>
            </a:endParaRPr>
          </a:p>
          <a:p>
            <a:pPr>
              <a:buClr>
                <a:schemeClr val="accent1">
                  <a:lumMod val="50000"/>
                </a:schemeClr>
              </a:buClr>
              <a:buFont typeface="Wingdings" panose="05000000000000000000" pitchFamily="2" charset="2"/>
              <a:buChar char="Ø"/>
            </a:pPr>
            <a:r>
              <a:rPr lang="lv-LV" sz="2100" dirty="0" smtClean="0">
                <a:solidFill>
                  <a:schemeClr val="tx1"/>
                </a:solidFill>
              </a:rPr>
              <a:t>Ja lieto medikamentus, paņem </a:t>
            </a:r>
            <a:r>
              <a:rPr lang="en-US" sz="2100" dirty="0" smtClean="0">
                <a:solidFill>
                  <a:schemeClr val="tx1"/>
                </a:solidFill>
              </a:rPr>
              <a:t>tos </a:t>
            </a:r>
            <a:r>
              <a:rPr lang="lv-LV" sz="2100" dirty="0" smtClean="0">
                <a:solidFill>
                  <a:schemeClr val="tx1"/>
                </a:solidFill>
              </a:rPr>
              <a:t>līdzi</a:t>
            </a:r>
            <a:r>
              <a:rPr lang="en-US" sz="2100" dirty="0" smtClean="0">
                <a:solidFill>
                  <a:schemeClr val="tx1"/>
                </a:solidFill>
              </a:rPr>
              <a:t>;</a:t>
            </a:r>
            <a:endParaRPr lang="lv-LV" sz="2100" dirty="0" smtClean="0">
              <a:solidFill>
                <a:schemeClr val="tx1"/>
              </a:solidFill>
            </a:endParaRPr>
          </a:p>
          <a:p>
            <a:pPr>
              <a:buClr>
                <a:schemeClr val="accent1">
                  <a:lumMod val="50000"/>
                </a:schemeClr>
              </a:buClr>
              <a:buFont typeface="Wingdings" panose="05000000000000000000" pitchFamily="2" charset="2"/>
              <a:buChar char="Ø"/>
            </a:pPr>
            <a:r>
              <a:rPr lang="lv-LV" sz="2100" dirty="0" smtClean="0">
                <a:solidFill>
                  <a:schemeClr val="tx1"/>
                </a:solidFill>
              </a:rPr>
              <a:t>Ģērbies košas krāsas drēbēs</a:t>
            </a:r>
            <a:r>
              <a:rPr lang="en-US" sz="2100" dirty="0" smtClean="0">
                <a:solidFill>
                  <a:schemeClr val="tx1"/>
                </a:solidFill>
              </a:rPr>
              <a:t>!</a:t>
            </a:r>
          </a:p>
        </p:txBody>
      </p:sp>
      <p:sp>
        <p:nvSpPr>
          <p:cNvPr id="4" name="TextBox 3"/>
          <p:cNvSpPr txBox="1"/>
          <p:nvPr/>
        </p:nvSpPr>
        <p:spPr>
          <a:xfrm>
            <a:off x="769993" y="3902027"/>
            <a:ext cx="4393324" cy="415498"/>
          </a:xfrm>
          <a:prstGeom prst="rect">
            <a:avLst/>
          </a:prstGeom>
          <a:noFill/>
        </p:spPr>
        <p:txBody>
          <a:bodyPr wrap="square" rtlCol="0">
            <a:spAutoFit/>
          </a:bodyPr>
          <a:lstStyle/>
          <a:p>
            <a:r>
              <a:rPr lang="lv-LV" sz="2100" b="1" dirty="0" smtClean="0"/>
              <a:t>Dodoties uz mež</a:t>
            </a:r>
            <a:r>
              <a:rPr lang="en-US" sz="2100" b="1" dirty="0" smtClean="0"/>
              <a:t>u:</a:t>
            </a:r>
            <a:endParaRPr lang="lv-LV" sz="2100" dirty="0"/>
          </a:p>
        </p:txBody>
      </p:sp>
      <p:sp>
        <p:nvSpPr>
          <p:cNvPr id="6" name="TextBox 5"/>
          <p:cNvSpPr txBox="1"/>
          <p:nvPr/>
        </p:nvSpPr>
        <p:spPr>
          <a:xfrm>
            <a:off x="1650125" y="2373431"/>
            <a:ext cx="9920816" cy="769441"/>
          </a:xfrm>
          <a:prstGeom prst="rect">
            <a:avLst/>
          </a:prstGeom>
          <a:noFill/>
        </p:spPr>
        <p:txBody>
          <a:bodyPr wrap="square" rtlCol="0">
            <a:spAutoFit/>
          </a:bodyPr>
          <a:lstStyle/>
          <a:p>
            <a:pPr algn="ctr"/>
            <a:r>
              <a:rPr lang="lv-LV" sz="2200" b="1" dirty="0" smtClean="0"/>
              <a:t>Neej uz mežu viens!  Dodies kopā ar pieaugušiem vai draugiem!</a:t>
            </a:r>
          </a:p>
          <a:p>
            <a:endParaRPr lang="lv-LV" sz="2200" b="1" dirty="0"/>
          </a:p>
        </p:txBody>
      </p:sp>
      <p:sp>
        <p:nvSpPr>
          <p:cNvPr id="8" name="TextBox 7"/>
          <p:cNvSpPr txBox="1"/>
          <p:nvPr/>
        </p:nvSpPr>
        <p:spPr>
          <a:xfrm>
            <a:off x="3268718" y="2801494"/>
            <a:ext cx="6735254" cy="430887"/>
          </a:xfrm>
          <a:prstGeom prst="rect">
            <a:avLst/>
          </a:prstGeom>
          <a:noFill/>
        </p:spPr>
        <p:txBody>
          <a:bodyPr wrap="square" rtlCol="0">
            <a:spAutoFit/>
          </a:bodyPr>
          <a:lstStyle/>
          <a:p>
            <a:r>
              <a:rPr lang="lv-LV" sz="2200" b="1" dirty="0" smtClean="0"/>
              <a:t>Obligāti informē savus vecākus,</a:t>
            </a:r>
            <a:r>
              <a:rPr lang="en-US" sz="2200" b="1" dirty="0" smtClean="0"/>
              <a:t> kur </a:t>
            </a:r>
            <a:r>
              <a:rPr lang="lv-LV" sz="2200" b="1" dirty="0" smtClean="0"/>
              <a:t>Tu dodies</a:t>
            </a:r>
            <a:r>
              <a:rPr lang="en-US" sz="2200" b="1" dirty="0" smtClean="0"/>
              <a:t>!</a:t>
            </a:r>
            <a:endParaRPr lang="lv-LV" sz="2200" b="1"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1788" y="2263353"/>
            <a:ext cx="1147884" cy="98335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05639">
            <a:off x="10304599" y="3644160"/>
            <a:ext cx="1188580" cy="1932148"/>
          </a:xfrm>
          <a:prstGeom prst="rect">
            <a:avLst/>
          </a:prstGeom>
        </p:spPr>
      </p:pic>
      <p:sp>
        <p:nvSpPr>
          <p:cNvPr id="12" name="TextBox 11"/>
          <p:cNvSpPr txBox="1"/>
          <p:nvPr/>
        </p:nvSpPr>
        <p:spPr>
          <a:xfrm>
            <a:off x="9203642" y="5507742"/>
            <a:ext cx="2720174" cy="677108"/>
          </a:xfrm>
          <a:prstGeom prst="rect">
            <a:avLst/>
          </a:prstGeom>
          <a:noFill/>
        </p:spPr>
        <p:txBody>
          <a:bodyPr wrap="square" rtlCol="0">
            <a:spAutoFit/>
          </a:bodyPr>
          <a:lstStyle/>
          <a:p>
            <a:pPr algn="ctr"/>
            <a:r>
              <a:rPr lang="lv-LV" b="1" dirty="0" smtClean="0"/>
              <a:t>Pirms dodies </a:t>
            </a:r>
            <a:r>
              <a:rPr lang="lv-LV" sz="2000" b="1" dirty="0" smtClean="0"/>
              <a:t>pastaigā</a:t>
            </a:r>
            <a:r>
              <a:rPr lang="lv-LV" b="1" dirty="0" smtClean="0"/>
              <a:t> – uzlādē telefonu</a:t>
            </a:r>
            <a:r>
              <a:rPr lang="lv-LV" sz="1600" b="1" dirty="0" smtClean="0"/>
              <a:t>!</a:t>
            </a:r>
            <a:endParaRPr lang="lv-LV" sz="1600" b="1"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6782" y="3721558"/>
            <a:ext cx="992635" cy="99263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60091">
            <a:off x="8178386" y="3638660"/>
            <a:ext cx="1049874" cy="104987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0382" y="5432618"/>
            <a:ext cx="1235400" cy="123540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3237" y="4717298"/>
            <a:ext cx="792993" cy="792993"/>
          </a:xfrm>
          <a:prstGeom prst="rect">
            <a:avLst/>
          </a:prstGeom>
        </p:spPr>
      </p:pic>
    </p:spTree>
    <p:extLst>
      <p:ext uri="{BB962C8B-B14F-4D97-AF65-F5344CB8AC3E}">
        <p14:creationId xmlns:p14="http://schemas.microsoft.com/office/powerpoint/2010/main" val="3045788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4000" b="1" dirty="0">
                <a:solidFill>
                  <a:srgbClr val="FFFF00"/>
                </a:solidFill>
              </a:rPr>
              <a:t>Drošām pastaigām pa mežu – JĀ!</a:t>
            </a:r>
            <a:endParaRPr lang="lv-LV" sz="4000" dirty="0"/>
          </a:p>
        </p:txBody>
      </p:sp>
      <p:sp>
        <p:nvSpPr>
          <p:cNvPr id="4" name="TextBox 3"/>
          <p:cNvSpPr txBox="1"/>
          <p:nvPr/>
        </p:nvSpPr>
        <p:spPr>
          <a:xfrm>
            <a:off x="2251735" y="3655867"/>
            <a:ext cx="4393324" cy="415498"/>
          </a:xfrm>
          <a:prstGeom prst="rect">
            <a:avLst/>
          </a:prstGeom>
          <a:noFill/>
        </p:spPr>
        <p:txBody>
          <a:bodyPr wrap="square" rtlCol="0">
            <a:spAutoFit/>
          </a:bodyPr>
          <a:lstStyle/>
          <a:p>
            <a:r>
              <a:rPr lang="lv-LV" sz="2100" b="1" dirty="0" smtClean="0">
                <a:solidFill>
                  <a:schemeClr val="accent3">
                    <a:lumMod val="50000"/>
                  </a:schemeClr>
                </a:solidFill>
              </a:rPr>
              <a:t>Ja tomēr esi apmaldījies</a:t>
            </a:r>
            <a:r>
              <a:rPr lang="lv-LV" sz="2100" dirty="0" smtClean="0">
                <a:solidFill>
                  <a:schemeClr val="accent3">
                    <a:lumMod val="50000"/>
                  </a:schemeClr>
                </a:solidFill>
              </a:rPr>
              <a:t>…</a:t>
            </a:r>
            <a:endParaRPr lang="lv-LV" sz="2100" dirty="0">
              <a:solidFill>
                <a:schemeClr val="accent3">
                  <a:lumMod val="50000"/>
                </a:schemeClr>
              </a:solidFill>
            </a:endParaRPr>
          </a:p>
        </p:txBody>
      </p:sp>
      <p:sp>
        <p:nvSpPr>
          <p:cNvPr id="5" name="Content Placeholder 2"/>
          <p:cNvSpPr>
            <a:spLocks noGrp="1"/>
          </p:cNvSpPr>
          <p:nvPr>
            <p:ph idx="1"/>
          </p:nvPr>
        </p:nvSpPr>
        <p:spPr>
          <a:xfrm>
            <a:off x="2251735" y="4311703"/>
            <a:ext cx="9986012" cy="2292703"/>
          </a:xfrm>
        </p:spPr>
        <p:txBody>
          <a:bodyPr>
            <a:normAutofit/>
          </a:bodyPr>
          <a:lstStyle/>
          <a:p>
            <a:pPr>
              <a:buClr>
                <a:schemeClr val="accent1">
                  <a:lumMod val="50000"/>
                </a:schemeClr>
              </a:buClr>
              <a:buFont typeface="Wingdings" panose="05000000000000000000" pitchFamily="2" charset="2"/>
              <a:buChar char="Ø"/>
            </a:pPr>
            <a:r>
              <a:rPr lang="lv-LV" sz="2100" dirty="0" smtClean="0">
                <a:solidFill>
                  <a:schemeClr val="tx1"/>
                </a:solidFill>
              </a:rPr>
              <a:t>Esi mierīgs un nekrīti panikā!</a:t>
            </a:r>
          </a:p>
          <a:p>
            <a:pPr>
              <a:buClr>
                <a:schemeClr val="accent1">
                  <a:lumMod val="50000"/>
                </a:schemeClr>
              </a:buClr>
              <a:buFont typeface="Wingdings" panose="05000000000000000000" pitchFamily="2" charset="2"/>
              <a:buChar char="Ø"/>
            </a:pPr>
            <a:r>
              <a:rPr lang="lv-LV" sz="2100" dirty="0" smtClean="0">
                <a:solidFill>
                  <a:schemeClr val="tx1"/>
                </a:solidFill>
              </a:rPr>
              <a:t>Negaidi</a:t>
            </a:r>
            <a:r>
              <a:rPr lang="en-US" sz="2100" dirty="0" smtClean="0">
                <a:solidFill>
                  <a:schemeClr val="tx1"/>
                </a:solidFill>
              </a:rPr>
              <a:t> tums</a:t>
            </a:r>
            <a:r>
              <a:rPr lang="lv-LV" sz="2100" dirty="0" smtClean="0">
                <a:solidFill>
                  <a:schemeClr val="tx1"/>
                </a:solidFill>
              </a:rPr>
              <a:t>u </a:t>
            </a:r>
            <a:r>
              <a:rPr lang="en-US" sz="2100" dirty="0" smtClean="0">
                <a:solidFill>
                  <a:schemeClr val="tx1"/>
                </a:solidFill>
              </a:rPr>
              <a:t>un </a:t>
            </a:r>
            <a:r>
              <a:rPr lang="lv-LV" sz="2100" dirty="0" smtClean="0">
                <a:solidFill>
                  <a:schemeClr val="tx1"/>
                </a:solidFill>
              </a:rPr>
              <a:t>laicīgi lūdz palīdzību, zvanot </a:t>
            </a:r>
            <a:r>
              <a:rPr lang="en-US" sz="2100" dirty="0" smtClean="0">
                <a:solidFill>
                  <a:schemeClr val="tx1"/>
                </a:solidFill>
              </a:rPr>
              <a:t>112!</a:t>
            </a:r>
          </a:p>
          <a:p>
            <a:pPr>
              <a:buClr>
                <a:schemeClr val="accent1">
                  <a:lumMod val="50000"/>
                </a:schemeClr>
              </a:buClr>
              <a:buFont typeface="Wingdings" panose="05000000000000000000" pitchFamily="2" charset="2"/>
              <a:buChar char="Ø"/>
            </a:pPr>
            <a:r>
              <a:rPr lang="lv-LV" sz="2100" dirty="0" smtClean="0">
                <a:solidFill>
                  <a:schemeClr val="tx1"/>
                </a:solidFill>
              </a:rPr>
              <a:t>Centies saklausīt, vai tuvumā neatrodas šoseja vai kāds ceļš</a:t>
            </a:r>
            <a:r>
              <a:rPr lang="en-US" sz="2100" dirty="0" smtClean="0">
                <a:solidFill>
                  <a:schemeClr val="tx1"/>
                </a:solidFill>
              </a:rPr>
              <a:t>. </a:t>
            </a:r>
          </a:p>
          <a:p>
            <a:pPr>
              <a:buClr>
                <a:schemeClr val="accent1">
                  <a:lumMod val="50000"/>
                </a:schemeClr>
              </a:buClr>
              <a:buFont typeface="Wingdings" panose="05000000000000000000" pitchFamily="2" charset="2"/>
              <a:buChar char="Ø"/>
            </a:pPr>
            <a:r>
              <a:rPr lang="lv-LV" sz="2100" dirty="0" smtClean="0">
                <a:solidFill>
                  <a:schemeClr val="tx1"/>
                </a:solidFill>
              </a:rPr>
              <a:t>Meklējot</a:t>
            </a:r>
            <a:r>
              <a:rPr lang="en-US" sz="2100" dirty="0" smtClean="0">
                <a:solidFill>
                  <a:schemeClr val="tx1"/>
                </a:solidFill>
              </a:rPr>
              <a:t> Tevi</a:t>
            </a:r>
            <a:r>
              <a:rPr lang="lv-LV" sz="2100" dirty="0" smtClean="0">
                <a:solidFill>
                  <a:schemeClr val="tx1"/>
                </a:solidFill>
              </a:rPr>
              <a:t>,</a:t>
            </a:r>
            <a:r>
              <a:rPr lang="en-US" sz="2100" dirty="0" smtClean="0">
                <a:solidFill>
                  <a:schemeClr val="tx1"/>
                </a:solidFill>
              </a:rPr>
              <a:t> </a:t>
            </a:r>
            <a:r>
              <a:rPr lang="lv-LV" sz="2100" dirty="0" smtClean="0">
                <a:solidFill>
                  <a:schemeClr val="tx1"/>
                </a:solidFill>
              </a:rPr>
              <a:t>ugunsdzēsēji glābēji izmantos automašīnas skaņas </a:t>
            </a:r>
            <a:r>
              <a:rPr lang="en-US" sz="2100" dirty="0" smtClean="0">
                <a:solidFill>
                  <a:schemeClr val="tx1"/>
                </a:solidFill>
              </a:rPr>
              <a:t>un </a:t>
            </a:r>
            <a:r>
              <a:rPr lang="lv-LV" sz="2100" dirty="0" smtClean="0">
                <a:solidFill>
                  <a:schemeClr val="tx1"/>
                </a:solidFill>
              </a:rPr>
              <a:t>gaismas signālus. Centies </a:t>
            </a:r>
            <a:r>
              <a:rPr lang="en-US" sz="2100" dirty="0" smtClean="0">
                <a:solidFill>
                  <a:schemeClr val="tx1"/>
                </a:solidFill>
              </a:rPr>
              <a:t>tos </a:t>
            </a:r>
            <a:r>
              <a:rPr lang="lv-LV" sz="2100" dirty="0" smtClean="0">
                <a:solidFill>
                  <a:schemeClr val="tx1"/>
                </a:solidFill>
              </a:rPr>
              <a:t>saklausīt</a:t>
            </a:r>
            <a:r>
              <a:rPr lang="en-US" sz="2100" dirty="0">
                <a:solidFill>
                  <a:schemeClr val="tx1"/>
                </a:solidFill>
              </a:rPr>
              <a:t>,</a:t>
            </a:r>
            <a:r>
              <a:rPr lang="en-US" sz="2100" dirty="0" smtClean="0">
                <a:solidFill>
                  <a:schemeClr val="tx1"/>
                </a:solidFill>
              </a:rPr>
              <a:t> </a:t>
            </a:r>
            <a:r>
              <a:rPr lang="lv-LV" sz="2100" dirty="0" smtClean="0">
                <a:solidFill>
                  <a:schemeClr val="tx1"/>
                </a:solidFill>
              </a:rPr>
              <a:t>saredzēt</a:t>
            </a:r>
            <a:r>
              <a:rPr lang="en-US" sz="2100" dirty="0" smtClean="0">
                <a:solidFill>
                  <a:schemeClr val="tx1"/>
                </a:solidFill>
              </a:rPr>
              <a:t> un </a:t>
            </a:r>
            <a:r>
              <a:rPr lang="lv-LV" sz="2100" dirty="0" smtClean="0">
                <a:solidFill>
                  <a:schemeClr val="tx1"/>
                </a:solidFill>
              </a:rPr>
              <a:t>dodies tiem pretī</a:t>
            </a:r>
            <a:r>
              <a:rPr lang="en-US" sz="2100" dirty="0" smtClean="0">
                <a:solidFill>
                  <a:schemeClr val="tx1"/>
                </a:solidFill>
              </a:rPr>
              <a:t>!</a:t>
            </a:r>
            <a:endParaRPr lang="lv-LV" sz="2100" dirty="0">
              <a:solidFill>
                <a:schemeClr val="tx1"/>
              </a:solidFill>
            </a:endParaRPr>
          </a:p>
        </p:txBody>
      </p:sp>
      <p:sp>
        <p:nvSpPr>
          <p:cNvPr id="6" name="TextBox 5"/>
          <p:cNvSpPr txBox="1"/>
          <p:nvPr/>
        </p:nvSpPr>
        <p:spPr>
          <a:xfrm>
            <a:off x="1737413" y="2346147"/>
            <a:ext cx="11307256" cy="1077218"/>
          </a:xfrm>
          <a:prstGeom prst="rect">
            <a:avLst/>
          </a:prstGeom>
          <a:noFill/>
        </p:spPr>
        <p:txBody>
          <a:bodyPr wrap="square" rtlCol="0">
            <a:spAutoFit/>
          </a:bodyPr>
          <a:lstStyle/>
          <a:p>
            <a:r>
              <a:rPr lang="lv-LV" sz="2200" b="1" dirty="0" smtClean="0"/>
              <a:t>Ierodoties mežā, iegaumē apkārtni!</a:t>
            </a:r>
          </a:p>
          <a:p>
            <a:r>
              <a:rPr lang="lv-LV" sz="2100" dirty="0" smtClean="0"/>
              <a:t>Dzelzceļš, ceļi, zīmīgi koki vai dabas objekti var būt labi orientieri </a:t>
            </a:r>
          </a:p>
          <a:p>
            <a:r>
              <a:rPr lang="lv-LV" sz="2100" dirty="0" smtClean="0"/>
              <a:t>apmaldīšanās gadījumā!</a:t>
            </a:r>
            <a:endParaRPr lang="lv-LV" sz="2100" dirty="0"/>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1193" y="2213114"/>
            <a:ext cx="1147884" cy="983354"/>
          </a:xfrm>
          <a:prstGeom prst="rect">
            <a:avLst/>
          </a:prstGeom>
        </p:spPr>
      </p:pic>
      <p:pic>
        <p:nvPicPr>
          <p:cNvPr id="3" name="Picture 2"/>
          <p:cNvPicPr>
            <a:picLocks noChangeAspect="1"/>
          </p:cNvPicPr>
          <p:nvPr/>
        </p:nvPicPr>
        <p:blipFill>
          <a:blip r:embed="rId4"/>
          <a:stretch>
            <a:fillRect/>
          </a:stretch>
        </p:blipFill>
        <p:spPr>
          <a:xfrm>
            <a:off x="9699704" y="3203971"/>
            <a:ext cx="2052741" cy="1363149"/>
          </a:xfrm>
          <a:prstGeom prst="rect">
            <a:avLst/>
          </a:prstGeom>
        </p:spPr>
      </p:pic>
      <p:pic>
        <p:nvPicPr>
          <p:cNvPr id="11" name="Picture 10"/>
          <p:cNvPicPr>
            <a:picLocks noChangeAspect="1"/>
          </p:cNvPicPr>
          <p:nvPr/>
        </p:nvPicPr>
        <p:blipFill>
          <a:blip r:embed="rId5"/>
          <a:stretch>
            <a:fillRect/>
          </a:stretch>
        </p:blipFill>
        <p:spPr>
          <a:xfrm>
            <a:off x="248089" y="4303868"/>
            <a:ext cx="1910891" cy="1431324"/>
          </a:xfrm>
          <a:prstGeom prst="rect">
            <a:avLst/>
          </a:prstGeom>
        </p:spPr>
      </p:pic>
    </p:spTree>
    <p:extLst>
      <p:ext uri="{BB962C8B-B14F-4D97-AF65-F5344CB8AC3E}">
        <p14:creationId xmlns:p14="http://schemas.microsoft.com/office/powerpoint/2010/main" val="2239238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07" y="1006075"/>
            <a:ext cx="8761413" cy="706964"/>
          </a:xfrm>
        </p:spPr>
        <p:txBody>
          <a:bodyPr/>
          <a:lstStyle/>
          <a:p>
            <a:pPr algn="ctr"/>
            <a:r>
              <a:rPr lang="lv-LV" sz="4000" b="1" dirty="0" smtClean="0">
                <a:solidFill>
                  <a:srgbClr val="FFFF00"/>
                </a:solidFill>
              </a:rPr>
              <a:t>Drošām pastaigām </a:t>
            </a:r>
            <a:r>
              <a:rPr lang="en-US" sz="4000" b="1" dirty="0" smtClean="0">
                <a:solidFill>
                  <a:srgbClr val="FFFF00"/>
                </a:solidFill>
              </a:rPr>
              <a:t>– JĀ!</a:t>
            </a:r>
            <a:endParaRPr lang="lv-LV" sz="4000" b="1" dirty="0">
              <a:solidFill>
                <a:srgbClr val="FFFF00"/>
              </a:solidFill>
            </a:endParaRPr>
          </a:p>
        </p:txBody>
      </p:sp>
      <p:sp>
        <p:nvSpPr>
          <p:cNvPr id="3" name="Content Placeholder 2"/>
          <p:cNvSpPr>
            <a:spLocks noGrp="1"/>
          </p:cNvSpPr>
          <p:nvPr>
            <p:ph idx="1"/>
          </p:nvPr>
        </p:nvSpPr>
        <p:spPr>
          <a:xfrm>
            <a:off x="560311" y="3356009"/>
            <a:ext cx="10145277" cy="3416300"/>
          </a:xfrm>
        </p:spPr>
        <p:txBody>
          <a:bodyPr>
            <a:normAutofit/>
          </a:bodyPr>
          <a:lstStyle/>
          <a:p>
            <a:pPr>
              <a:buClr>
                <a:schemeClr val="accent1">
                  <a:lumMod val="50000"/>
                </a:schemeClr>
              </a:buClr>
              <a:buFont typeface="Wingdings" panose="05000000000000000000" pitchFamily="2" charset="2"/>
              <a:buChar char="Ø"/>
            </a:pPr>
            <a:r>
              <a:rPr lang="lv-LV" sz="2400" dirty="0" smtClean="0"/>
              <a:t>meklē patvērumu</a:t>
            </a:r>
            <a:r>
              <a:rPr lang="en-US" sz="2400" dirty="0" smtClean="0"/>
              <a:t> </a:t>
            </a:r>
            <a:r>
              <a:rPr lang="lv-LV" sz="2400" dirty="0" smtClean="0"/>
              <a:t>kādā ēkā, mašīnā </a:t>
            </a:r>
            <a:r>
              <a:rPr lang="lv-LV" sz="2400" dirty="0"/>
              <a:t>vai </a:t>
            </a:r>
            <a:r>
              <a:rPr lang="lv-LV" sz="2400" dirty="0" smtClean="0"/>
              <a:t>autobusā</a:t>
            </a:r>
            <a:r>
              <a:rPr lang="en-US" sz="2400" dirty="0" smtClean="0"/>
              <a:t>. </a:t>
            </a:r>
          </a:p>
          <a:p>
            <a:pPr>
              <a:buClr>
                <a:schemeClr val="accent1">
                  <a:lumMod val="50000"/>
                </a:schemeClr>
              </a:buClr>
              <a:buFont typeface="Wingdings" panose="05000000000000000000" pitchFamily="2" charset="2"/>
              <a:buChar char="Ø"/>
            </a:pPr>
            <a:r>
              <a:rPr lang="lv-LV" sz="2400" dirty="0" smtClean="0"/>
              <a:t>neizmanto</a:t>
            </a:r>
            <a:r>
              <a:rPr lang="en-US" sz="2400" dirty="0" smtClean="0"/>
              <a:t> par </a:t>
            </a:r>
            <a:r>
              <a:rPr lang="lv-LV" sz="2400" dirty="0" smtClean="0"/>
              <a:t>patvēruma vietu</a:t>
            </a:r>
            <a:r>
              <a:rPr lang="en-US" sz="2400" dirty="0" smtClean="0"/>
              <a:t> </a:t>
            </a:r>
            <a:r>
              <a:rPr lang="lv-LV" sz="2400" dirty="0" smtClean="0"/>
              <a:t>telti, neslēpies zem </a:t>
            </a:r>
            <a:r>
              <a:rPr lang="lv-LV" sz="2400" dirty="0"/>
              <a:t>saulessarga, lietussarga </a:t>
            </a:r>
            <a:r>
              <a:rPr lang="lv-LV" sz="2400" dirty="0" smtClean="0"/>
              <a:t>vai </a:t>
            </a:r>
            <a:r>
              <a:rPr lang="lv-LV" sz="2400" dirty="0"/>
              <a:t>koka. </a:t>
            </a:r>
            <a:endParaRPr lang="en-US" sz="2400" dirty="0" smtClean="0"/>
          </a:p>
          <a:p>
            <a:pPr>
              <a:buClr>
                <a:schemeClr val="accent1">
                  <a:lumMod val="50000"/>
                </a:schemeClr>
              </a:buClr>
              <a:buFont typeface="Wingdings" panose="05000000000000000000" pitchFamily="2" charset="2"/>
              <a:buChar char="Ø"/>
            </a:pPr>
            <a:r>
              <a:rPr lang="fi-FI" sz="2400" dirty="0" smtClean="0"/>
              <a:t>ja </a:t>
            </a:r>
            <a:r>
              <a:rPr lang="fi-FI" sz="2400" dirty="0"/>
              <a:t>negaiss </a:t>
            </a:r>
            <a:r>
              <a:rPr lang="lv-LV" sz="2400" dirty="0" smtClean="0"/>
              <a:t>T</a:t>
            </a:r>
            <a:r>
              <a:rPr lang="fi-FI" sz="2400" dirty="0" smtClean="0"/>
              <a:t>evi pārsteidz </a:t>
            </a:r>
            <a:r>
              <a:rPr lang="fi-FI" sz="2400" dirty="0"/>
              <a:t>klajā </a:t>
            </a:r>
            <a:r>
              <a:rPr lang="fi-FI" sz="2400" dirty="0" smtClean="0"/>
              <a:t>laukā un </a:t>
            </a:r>
            <a:r>
              <a:rPr lang="fi-FI" sz="2400" dirty="0"/>
              <a:t>nav kur patverties, tad </a:t>
            </a:r>
            <a:r>
              <a:rPr lang="fi-FI" sz="2400" dirty="0" smtClean="0"/>
              <a:t>nogulies zemē, ir labi, ja tā būtu saus</a:t>
            </a:r>
            <a:r>
              <a:rPr lang="lv-LV" sz="2400" dirty="0" smtClean="0"/>
              <a:t>a </a:t>
            </a:r>
            <a:r>
              <a:rPr lang="fi-FI" sz="2400" dirty="0" smtClean="0"/>
              <a:t>vieta </a:t>
            </a:r>
            <a:r>
              <a:rPr lang="fi-FI" sz="2400" dirty="0"/>
              <a:t>ar smilšainu grunti, kas atrodas pēc iespējas tālāk no </a:t>
            </a:r>
            <a:r>
              <a:rPr lang="fi-FI" sz="2400" dirty="0" smtClean="0"/>
              <a:t>ūdenskrātuvēm.</a:t>
            </a:r>
          </a:p>
        </p:txBody>
      </p:sp>
      <p:sp>
        <p:nvSpPr>
          <p:cNvPr id="4" name="TextBox 3"/>
          <p:cNvSpPr txBox="1"/>
          <p:nvPr/>
        </p:nvSpPr>
        <p:spPr>
          <a:xfrm>
            <a:off x="560311" y="2555673"/>
            <a:ext cx="9586619" cy="461665"/>
          </a:xfrm>
          <a:prstGeom prst="rect">
            <a:avLst/>
          </a:prstGeom>
          <a:noFill/>
        </p:spPr>
        <p:txBody>
          <a:bodyPr wrap="square" rtlCol="0">
            <a:spAutoFit/>
          </a:bodyPr>
          <a:lstStyle/>
          <a:p>
            <a:r>
              <a:rPr lang="lv-LV" sz="2400" b="1" dirty="0" smtClean="0">
                <a:solidFill>
                  <a:schemeClr val="accent3">
                    <a:lumMod val="50000"/>
                  </a:schemeClr>
                </a:solidFill>
              </a:rPr>
              <a:t>Ja</a:t>
            </a:r>
            <a:r>
              <a:rPr lang="en-US" sz="2400" b="1" dirty="0" smtClean="0">
                <a:solidFill>
                  <a:schemeClr val="accent3">
                    <a:lumMod val="50000"/>
                  </a:schemeClr>
                </a:solidFill>
              </a:rPr>
              <a:t> </a:t>
            </a:r>
            <a:r>
              <a:rPr lang="lv-LV" sz="2400" b="1" dirty="0">
                <a:solidFill>
                  <a:schemeClr val="accent3">
                    <a:lumMod val="50000"/>
                  </a:schemeClr>
                </a:solidFill>
              </a:rPr>
              <a:t>Tavas pastaigas laikā, pēkšņi ir sācies negaiss</a:t>
            </a:r>
            <a:r>
              <a:rPr lang="en-US" sz="2400" b="1" dirty="0">
                <a:solidFill>
                  <a:schemeClr val="accent3">
                    <a:lumMod val="50000"/>
                  </a:schemeClr>
                </a:solidFill>
              </a:rPr>
              <a:t>:</a:t>
            </a:r>
            <a:endParaRPr lang="lv-LV" sz="2400" b="1" dirty="0">
              <a:solidFill>
                <a:schemeClr val="accent3">
                  <a:lumMod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889" y="634983"/>
            <a:ext cx="3237186" cy="3237186"/>
          </a:xfrm>
          <a:prstGeom prst="rect">
            <a:avLst/>
          </a:prstGeom>
        </p:spPr>
      </p:pic>
    </p:spTree>
    <p:extLst>
      <p:ext uri="{BB962C8B-B14F-4D97-AF65-F5344CB8AC3E}">
        <p14:creationId xmlns:p14="http://schemas.microsoft.com/office/powerpoint/2010/main" val="1184310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435" y="1693331"/>
            <a:ext cx="4471389" cy="2519853"/>
          </a:xfrm>
        </p:spPr>
        <p:txBody>
          <a:bodyPr>
            <a:noAutofit/>
          </a:bodyPr>
          <a:lstStyle/>
          <a:p>
            <a:r>
              <a:rPr lang="lv-LV" b="1" dirty="0">
                <a:solidFill>
                  <a:srgbClr val="FFFF00"/>
                </a:solidFill>
              </a:rPr>
              <a:t>Vasarā jāatceras par </a:t>
            </a:r>
            <a:r>
              <a:rPr lang="lv-LV" sz="4800" b="1" dirty="0" smtClean="0">
                <a:solidFill>
                  <a:srgbClr val="FFFF00"/>
                </a:solidFill>
                <a:effectLst>
                  <a:outerShdw blurRad="38100" dist="38100" dir="2700000" algn="tl">
                    <a:srgbClr val="000000">
                      <a:alpha val="43137"/>
                    </a:srgbClr>
                  </a:outerShdw>
                </a:effectLst>
              </a:rPr>
              <a:t>drošību,</a:t>
            </a:r>
            <a:r>
              <a:rPr lang="lv-LV" b="1" dirty="0" smtClean="0">
                <a:solidFill>
                  <a:srgbClr val="FFFF00"/>
                </a:solidFill>
              </a:rPr>
              <a:t> </a:t>
            </a:r>
            <a:r>
              <a:rPr lang="lv-LV" b="1" dirty="0">
                <a:solidFill>
                  <a:srgbClr val="FFFF00"/>
                </a:solidFill>
              </a:rPr>
              <a:t>atrodoties mājās un atpūšoties ārā!</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33" y="532435"/>
            <a:ext cx="5793129" cy="5793129"/>
          </a:xfrm>
          <a:prstGeom prst="rect">
            <a:avLst/>
          </a:prstGeom>
        </p:spPr>
      </p:pic>
      <p:pic>
        <p:nvPicPr>
          <p:cNvPr id="4" name="Picture 4"/>
          <p:cNvPicPr>
            <a:picLocks noChangeAspect="1"/>
          </p:cNvPicPr>
          <p:nvPr/>
        </p:nvPicPr>
        <p:blipFill>
          <a:blip r:embed="rId4"/>
          <a:stretch>
            <a:fillRect/>
          </a:stretch>
        </p:blipFill>
        <p:spPr>
          <a:xfrm>
            <a:off x="8556838" y="399393"/>
            <a:ext cx="2646309" cy="1575184"/>
          </a:xfrm>
          <a:prstGeom prst="rect">
            <a:avLst/>
          </a:prstGeom>
        </p:spPr>
      </p:pic>
    </p:spTree>
    <p:extLst>
      <p:ext uri="{BB962C8B-B14F-4D97-AF65-F5344CB8AC3E}">
        <p14:creationId xmlns:p14="http://schemas.microsoft.com/office/powerpoint/2010/main" val="205653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986" y="1062032"/>
            <a:ext cx="8761413" cy="706964"/>
          </a:xfrm>
        </p:spPr>
        <p:txBody>
          <a:bodyPr/>
          <a:lstStyle/>
          <a:p>
            <a:r>
              <a:rPr lang="lv-LV" sz="4000" b="1" dirty="0" smtClean="0">
                <a:solidFill>
                  <a:srgbClr val="FFFF00"/>
                </a:solidFill>
              </a:rPr>
              <a:t>Drošām pastaigām </a:t>
            </a:r>
            <a:r>
              <a:rPr lang="en-US" sz="4000" b="1" dirty="0" smtClean="0">
                <a:solidFill>
                  <a:srgbClr val="FFFF00"/>
                </a:solidFill>
              </a:rPr>
              <a:t>– </a:t>
            </a:r>
            <a:r>
              <a:rPr lang="en-US" sz="4000" b="1" dirty="0">
                <a:solidFill>
                  <a:srgbClr val="FFFF00"/>
                </a:solidFill>
              </a:rPr>
              <a:t>JĀ!</a:t>
            </a:r>
            <a:endParaRPr lang="lv-LV" sz="4000" dirty="0"/>
          </a:p>
        </p:txBody>
      </p:sp>
      <p:sp>
        <p:nvSpPr>
          <p:cNvPr id="3" name="Content Placeholder 2"/>
          <p:cNvSpPr>
            <a:spLocks noGrp="1"/>
          </p:cNvSpPr>
          <p:nvPr>
            <p:ph idx="1"/>
          </p:nvPr>
        </p:nvSpPr>
        <p:spPr>
          <a:xfrm>
            <a:off x="580050" y="3118302"/>
            <a:ext cx="10802653" cy="2885105"/>
          </a:xfrm>
        </p:spPr>
        <p:txBody>
          <a:bodyPr>
            <a:noAutofit/>
          </a:bodyPr>
          <a:lstStyle/>
          <a:p>
            <a:pPr algn="just">
              <a:buClr>
                <a:schemeClr val="accent1">
                  <a:lumMod val="50000"/>
                </a:schemeClr>
              </a:buClr>
              <a:buFont typeface="Wingdings" panose="05000000000000000000" pitchFamily="2" charset="2"/>
              <a:buChar char="Ø"/>
            </a:pPr>
            <a:r>
              <a:rPr lang="lv-LV" sz="2400" dirty="0"/>
              <a:t>Negaisa laikā nevajag makšķerēt vai peldēties, bet, ja tas tiek darīts un negaiss uznāk pēkšņi, pēc iespējas ātrāk izej no ūdens un atstāj ūdenstilpi.</a:t>
            </a:r>
          </a:p>
          <a:p>
            <a:pPr algn="just">
              <a:buClr>
                <a:schemeClr val="accent1">
                  <a:lumMod val="50000"/>
                </a:schemeClr>
              </a:buClr>
              <a:buFont typeface="Wingdings" panose="05000000000000000000" pitchFamily="2" charset="2"/>
              <a:buChar char="Ø"/>
            </a:pPr>
            <a:r>
              <a:rPr lang="lv-LV" sz="2400" dirty="0"/>
              <a:t>Negaisa laikā pārvietoties kājām ieteicams tikai nepieciešamības gadījumā – tas jādara uzmanīgi, lēni un neizslejoties visā augumā. </a:t>
            </a:r>
          </a:p>
          <a:p>
            <a:pPr algn="just">
              <a:buClr>
                <a:schemeClr val="accent1">
                  <a:lumMod val="50000"/>
                </a:schemeClr>
              </a:buClr>
              <a:buFont typeface="Wingdings" panose="05000000000000000000" pitchFamily="2" charset="2"/>
              <a:buChar char="Ø"/>
            </a:pPr>
            <a:r>
              <a:rPr lang="lv-LV" sz="2400" dirty="0"/>
              <a:t>Negaisa laikā nevajadzētu braukt ar velosipēdu, motociklu vai motorolleri</a:t>
            </a:r>
            <a:r>
              <a:rPr lang="lv-LV" sz="2400" dirty="0" smtClean="0"/>
              <a:t>!</a:t>
            </a:r>
            <a:endParaRPr lang="lv-LV" sz="2400" dirty="0"/>
          </a:p>
        </p:txBody>
      </p:sp>
      <p:pic>
        <p:nvPicPr>
          <p:cNvPr id="5" name="Picture 4"/>
          <p:cNvPicPr>
            <a:picLocks noChangeAspect="1"/>
          </p:cNvPicPr>
          <p:nvPr/>
        </p:nvPicPr>
        <p:blipFill>
          <a:blip r:embed="rId2"/>
          <a:stretch>
            <a:fillRect/>
          </a:stretch>
        </p:blipFill>
        <p:spPr>
          <a:xfrm>
            <a:off x="8894299" y="419690"/>
            <a:ext cx="2698612" cy="2698612"/>
          </a:xfrm>
          <a:prstGeom prst="rect">
            <a:avLst/>
          </a:prstGeom>
        </p:spPr>
      </p:pic>
    </p:spTree>
    <p:extLst>
      <p:ext uri="{BB962C8B-B14F-4D97-AF65-F5344CB8AC3E}">
        <p14:creationId xmlns:p14="http://schemas.microsoft.com/office/powerpoint/2010/main" val="2747213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80" y="910606"/>
            <a:ext cx="8761413" cy="706964"/>
          </a:xfrm>
        </p:spPr>
        <p:txBody>
          <a:bodyPr/>
          <a:lstStyle/>
          <a:p>
            <a:pPr algn="ctr"/>
            <a:r>
              <a:rPr lang="lv-LV" sz="4000" b="1" dirty="0" smtClean="0">
                <a:solidFill>
                  <a:srgbClr val="FFFF00"/>
                </a:solidFill>
              </a:rPr>
              <a:t>Drošām pastaigām </a:t>
            </a:r>
            <a:r>
              <a:rPr lang="en-US" sz="4000" b="1" dirty="0" smtClean="0">
                <a:solidFill>
                  <a:srgbClr val="FFFF00"/>
                </a:solidFill>
              </a:rPr>
              <a:t>– </a:t>
            </a:r>
            <a:r>
              <a:rPr lang="en-US" sz="4000" b="1" dirty="0">
                <a:solidFill>
                  <a:srgbClr val="FFFF00"/>
                </a:solidFill>
              </a:rPr>
              <a:t>JĀ!</a:t>
            </a:r>
            <a:endParaRPr lang="lv-LV" sz="4000" dirty="0"/>
          </a:p>
        </p:txBody>
      </p:sp>
      <p:sp>
        <p:nvSpPr>
          <p:cNvPr id="3" name="Content Placeholder 2"/>
          <p:cNvSpPr>
            <a:spLocks noGrp="1"/>
          </p:cNvSpPr>
          <p:nvPr>
            <p:ph idx="1"/>
          </p:nvPr>
        </p:nvSpPr>
        <p:spPr>
          <a:xfrm>
            <a:off x="545353" y="3472232"/>
            <a:ext cx="8875488" cy="3039152"/>
          </a:xfrm>
        </p:spPr>
        <p:txBody>
          <a:bodyPr>
            <a:noAutofit/>
          </a:bodyPr>
          <a:lstStyle/>
          <a:p>
            <a:pPr>
              <a:buClr>
                <a:schemeClr val="accent1">
                  <a:lumMod val="50000"/>
                </a:schemeClr>
              </a:buClr>
              <a:buFont typeface="Wingdings" panose="05000000000000000000" pitchFamily="2" charset="2"/>
              <a:buChar char="Ø"/>
            </a:pPr>
            <a:r>
              <a:rPr lang="lv-LV" sz="2400" b="1" dirty="0" smtClean="0"/>
              <a:t>neuzturies</a:t>
            </a:r>
            <a:r>
              <a:rPr lang="en-US" sz="2400" dirty="0" smtClean="0"/>
              <a:t> </a:t>
            </a:r>
            <a:r>
              <a:rPr lang="lv-LV" sz="2400" dirty="0" smtClean="0"/>
              <a:t>zem </a:t>
            </a:r>
            <a:r>
              <a:rPr lang="lv-LV" sz="2400" dirty="0"/>
              <a:t>vientuļiem kokiem, celtniecības sastatnēm, reklāmas stendiem, elektropārvades līnijām</a:t>
            </a:r>
            <a:r>
              <a:rPr lang="lv-LV" sz="2400" dirty="0" smtClean="0"/>
              <a:t>;</a:t>
            </a:r>
            <a:endParaRPr lang="en-US" sz="2400" dirty="0" smtClean="0"/>
          </a:p>
          <a:p>
            <a:pPr>
              <a:buClr>
                <a:schemeClr val="accent1">
                  <a:lumMod val="50000"/>
                </a:schemeClr>
              </a:buClr>
              <a:buFont typeface="Wingdings" panose="05000000000000000000" pitchFamily="2" charset="2"/>
              <a:buChar char="Ø"/>
            </a:pPr>
            <a:r>
              <a:rPr lang="lv-LV" sz="2400" b="1" dirty="0" smtClean="0"/>
              <a:t>nelieto</a:t>
            </a:r>
            <a:r>
              <a:rPr lang="lv-LV" sz="2400" dirty="0" smtClean="0"/>
              <a:t> </a:t>
            </a:r>
            <a:r>
              <a:rPr lang="lv-LV" sz="2400" dirty="0"/>
              <a:t>lietussargus: tie apgrūtina redzamību, pastiprināti uztver vēja brāzmas un var savainot citus cilvēkus</a:t>
            </a:r>
            <a:r>
              <a:rPr lang="lv-LV" sz="2400" dirty="0" smtClean="0"/>
              <a:t>;</a:t>
            </a:r>
            <a:endParaRPr lang="en-US" sz="2400" dirty="0" smtClean="0"/>
          </a:p>
          <a:p>
            <a:pPr>
              <a:buClr>
                <a:schemeClr val="accent1">
                  <a:lumMod val="50000"/>
                </a:schemeClr>
              </a:buClr>
              <a:buFont typeface="Wingdings" panose="05000000000000000000" pitchFamily="2" charset="2"/>
              <a:buChar char="Ø"/>
            </a:pPr>
            <a:r>
              <a:rPr lang="lv-LV" sz="2400" b="1" dirty="0" smtClean="0"/>
              <a:t>nešķērso</a:t>
            </a:r>
            <a:r>
              <a:rPr lang="lv-LV" sz="2400" dirty="0" smtClean="0"/>
              <a:t> </a:t>
            </a:r>
            <a:r>
              <a:rPr lang="lv-LV" sz="2400" dirty="0"/>
              <a:t>tiltus. Nepieciešamības gadījumā var zem tiem paslēpties un nogaidīt, līdz pāriet stiprās vēja brāzmas.</a:t>
            </a:r>
          </a:p>
        </p:txBody>
      </p:sp>
      <p:sp>
        <p:nvSpPr>
          <p:cNvPr id="4" name="TextBox 3"/>
          <p:cNvSpPr txBox="1"/>
          <p:nvPr/>
        </p:nvSpPr>
        <p:spPr>
          <a:xfrm>
            <a:off x="658858" y="2598360"/>
            <a:ext cx="8135007" cy="461665"/>
          </a:xfrm>
          <a:prstGeom prst="rect">
            <a:avLst/>
          </a:prstGeom>
          <a:noFill/>
        </p:spPr>
        <p:txBody>
          <a:bodyPr wrap="square" rtlCol="0">
            <a:spAutoFit/>
          </a:bodyPr>
          <a:lstStyle/>
          <a:p>
            <a:r>
              <a:rPr lang="lv-LV" sz="2400" b="1" dirty="0" smtClean="0">
                <a:solidFill>
                  <a:schemeClr val="accent3">
                    <a:lumMod val="50000"/>
                  </a:schemeClr>
                </a:solidFill>
              </a:rPr>
              <a:t>Ja</a:t>
            </a:r>
            <a:r>
              <a:rPr lang="en-US" sz="2400" b="1" dirty="0" smtClean="0">
                <a:solidFill>
                  <a:schemeClr val="accent3">
                    <a:lumMod val="50000"/>
                  </a:schemeClr>
                </a:solidFill>
              </a:rPr>
              <a:t> </a:t>
            </a:r>
            <a:r>
              <a:rPr lang="lv-LV" sz="2400" b="1" dirty="0">
                <a:solidFill>
                  <a:schemeClr val="accent3">
                    <a:lumMod val="50000"/>
                  </a:schemeClr>
                </a:solidFill>
              </a:rPr>
              <a:t>Tavas pastaigas laikā, pēkšņi ir sākusies vētra</a:t>
            </a:r>
            <a:r>
              <a:rPr lang="en-US" sz="2400" b="1" dirty="0">
                <a:solidFill>
                  <a:schemeClr val="accent3">
                    <a:lumMod val="50000"/>
                  </a:schemeClr>
                </a:solidFill>
              </a:rPr>
              <a:t> </a:t>
            </a:r>
            <a:r>
              <a:rPr lang="en-US" sz="2400" b="1" dirty="0" smtClean="0">
                <a:solidFill>
                  <a:schemeClr val="accent3">
                    <a:lumMod val="50000"/>
                  </a:schemeClr>
                </a:solidFill>
              </a:rPr>
              <a:t>:</a:t>
            </a:r>
            <a:endParaRPr lang="lv-LV" sz="2400" b="1" dirty="0">
              <a:solidFill>
                <a:schemeClr val="accent3">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4839" y="2186152"/>
            <a:ext cx="2947161" cy="2947161"/>
          </a:xfrm>
          <a:prstGeom prst="rect">
            <a:avLst/>
          </a:prstGeom>
        </p:spPr>
      </p:pic>
    </p:spTree>
    <p:extLst>
      <p:ext uri="{BB962C8B-B14F-4D97-AF65-F5344CB8AC3E}">
        <p14:creationId xmlns:p14="http://schemas.microsoft.com/office/powerpoint/2010/main" val="2679759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088" y="1012622"/>
            <a:ext cx="8761413" cy="706964"/>
          </a:xfrm>
        </p:spPr>
        <p:txBody>
          <a:bodyPr/>
          <a:lstStyle/>
          <a:p>
            <a:r>
              <a:rPr lang="lv-LV" sz="4000" b="1" dirty="0" smtClean="0">
                <a:solidFill>
                  <a:srgbClr val="FFFF00"/>
                </a:solidFill>
              </a:rPr>
              <a:t>Drošām pastaigām </a:t>
            </a:r>
            <a:r>
              <a:rPr lang="en-US" sz="4000" b="1" dirty="0" smtClean="0">
                <a:solidFill>
                  <a:srgbClr val="FFFF00"/>
                </a:solidFill>
              </a:rPr>
              <a:t>– </a:t>
            </a:r>
            <a:r>
              <a:rPr lang="en-US" sz="4000" b="1" dirty="0">
                <a:solidFill>
                  <a:srgbClr val="FFFF00"/>
                </a:solidFill>
              </a:rPr>
              <a:t>JĀ!</a:t>
            </a:r>
            <a:endParaRPr lang="lv-LV" sz="4000" dirty="0"/>
          </a:p>
        </p:txBody>
      </p:sp>
      <p:sp>
        <p:nvSpPr>
          <p:cNvPr id="3" name="Content Placeholder 2"/>
          <p:cNvSpPr>
            <a:spLocks noGrp="1"/>
          </p:cNvSpPr>
          <p:nvPr>
            <p:ph idx="1"/>
          </p:nvPr>
        </p:nvSpPr>
        <p:spPr>
          <a:xfrm>
            <a:off x="601641" y="3454612"/>
            <a:ext cx="10591876" cy="3546675"/>
          </a:xfrm>
        </p:spPr>
        <p:txBody>
          <a:bodyPr>
            <a:noAutofit/>
          </a:bodyPr>
          <a:lstStyle/>
          <a:p>
            <a:pPr marL="285750" indent="-285750" algn="just">
              <a:buClr>
                <a:schemeClr val="accent1">
                  <a:lumMod val="50000"/>
                </a:schemeClr>
              </a:buClr>
              <a:buFont typeface="Wingdings" panose="05000000000000000000" pitchFamily="2" charset="2"/>
              <a:buChar char="Ø"/>
            </a:pPr>
            <a:r>
              <a:rPr lang="lv-LV" sz="2400" b="1" dirty="0"/>
              <a:t>atrodoties klajā laukā</a:t>
            </a:r>
            <a:r>
              <a:rPr lang="lv-LV" sz="2400" dirty="0"/>
              <a:t>, sameklē </a:t>
            </a:r>
            <a:r>
              <a:rPr lang="lv-LV" sz="2400" dirty="0" smtClean="0"/>
              <a:t>vietu, </a:t>
            </a:r>
            <a:r>
              <a:rPr lang="lv-LV" sz="2400" dirty="0"/>
              <a:t>kur patverties, piemēram, grāvis vai ieplaka. </a:t>
            </a:r>
            <a:r>
              <a:rPr lang="lv-LV" sz="2400" dirty="0" smtClean="0"/>
              <a:t>Ja </a:t>
            </a:r>
            <a:r>
              <a:rPr lang="lv-LV" sz="2400" dirty="0"/>
              <a:t>tādas nav, tad stipras vēja brāzmas gadījumā jānoguļas zemē;</a:t>
            </a:r>
            <a:endParaRPr lang="en-US" sz="2400" dirty="0"/>
          </a:p>
          <a:p>
            <a:pPr marL="285750" indent="-285750">
              <a:buClr>
                <a:schemeClr val="accent1">
                  <a:lumMod val="50000"/>
                </a:schemeClr>
              </a:buClr>
              <a:buFont typeface="Wingdings" panose="05000000000000000000" pitchFamily="2" charset="2"/>
              <a:buChar char="Ø"/>
            </a:pPr>
            <a:r>
              <a:rPr lang="lv-LV" sz="2400" b="1" dirty="0"/>
              <a:t>atrodoties uz ūdens</a:t>
            </a:r>
            <a:r>
              <a:rPr lang="lv-LV" sz="2400" dirty="0"/>
              <a:t>, jāmēģina nokļūt </a:t>
            </a:r>
            <a:r>
              <a:rPr lang="lv-LV" sz="2400" dirty="0" smtClean="0"/>
              <a:t>krastā</a:t>
            </a:r>
            <a:r>
              <a:rPr lang="en-US" sz="2400" dirty="0" smtClean="0"/>
              <a:t>;</a:t>
            </a:r>
            <a:endParaRPr lang="en-US" sz="2400" dirty="0"/>
          </a:p>
          <a:p>
            <a:pPr marL="285750" indent="-285750" algn="just">
              <a:buClr>
                <a:schemeClr val="accent1">
                  <a:lumMod val="50000"/>
                </a:schemeClr>
              </a:buClr>
              <a:buFont typeface="Wingdings" panose="05000000000000000000" pitchFamily="2" charset="2"/>
              <a:buChar char="Ø"/>
            </a:pPr>
            <a:r>
              <a:rPr lang="lv-LV" sz="2400" b="1" dirty="0"/>
              <a:t>atrodoties mežā</a:t>
            </a:r>
            <a:r>
              <a:rPr lang="lv-LV" sz="2400" dirty="0"/>
              <a:t>, jāieiet dziļāk biezoknī. Biezoknī koki ir vairāk aizsargāti no vēja brāzmām un pastāv mazāks risks tikt savainotam zem lūstošiem kokiem vai </a:t>
            </a:r>
            <a:r>
              <a:rPr lang="lv-LV" sz="2400" dirty="0" smtClean="0"/>
              <a:t>zariem</a:t>
            </a:r>
            <a:r>
              <a:rPr lang="en-US" sz="2400" dirty="0" smtClean="0"/>
              <a:t>.</a:t>
            </a:r>
            <a:endParaRPr lang="lv-LV" sz="2400" dirty="0"/>
          </a:p>
          <a:p>
            <a:endParaRPr lang="lv-LV" sz="2000" dirty="0"/>
          </a:p>
        </p:txBody>
      </p:sp>
      <p:sp>
        <p:nvSpPr>
          <p:cNvPr id="4" name="TextBox 3"/>
          <p:cNvSpPr txBox="1"/>
          <p:nvPr/>
        </p:nvSpPr>
        <p:spPr>
          <a:xfrm>
            <a:off x="601641" y="2491050"/>
            <a:ext cx="8135007" cy="461665"/>
          </a:xfrm>
          <a:prstGeom prst="rect">
            <a:avLst/>
          </a:prstGeom>
          <a:noFill/>
        </p:spPr>
        <p:txBody>
          <a:bodyPr wrap="square" rtlCol="0">
            <a:spAutoFit/>
          </a:bodyPr>
          <a:lstStyle/>
          <a:p>
            <a:r>
              <a:rPr lang="lv-LV" sz="2400" b="1" dirty="0" smtClean="0">
                <a:solidFill>
                  <a:schemeClr val="accent3">
                    <a:lumMod val="50000"/>
                  </a:schemeClr>
                </a:solidFill>
              </a:rPr>
              <a:t>Ja</a:t>
            </a:r>
            <a:r>
              <a:rPr lang="en-US" sz="2400" b="1" dirty="0" smtClean="0">
                <a:solidFill>
                  <a:schemeClr val="accent3">
                    <a:lumMod val="50000"/>
                  </a:schemeClr>
                </a:solidFill>
              </a:rPr>
              <a:t> </a:t>
            </a:r>
            <a:r>
              <a:rPr lang="lv-LV" sz="2400" b="1" dirty="0">
                <a:solidFill>
                  <a:schemeClr val="accent3">
                    <a:lumMod val="50000"/>
                  </a:schemeClr>
                </a:solidFill>
              </a:rPr>
              <a:t>Tavas pastaigas laikā, pēkšņi ir sākusies vētra</a:t>
            </a:r>
            <a:r>
              <a:rPr lang="en-US" sz="2400" b="1" dirty="0">
                <a:solidFill>
                  <a:schemeClr val="accent3">
                    <a:lumMod val="50000"/>
                  </a:schemeClr>
                </a:solidFill>
              </a:rPr>
              <a:t> </a:t>
            </a:r>
            <a:r>
              <a:rPr lang="en-US" sz="2400" b="1" dirty="0" smtClean="0">
                <a:solidFill>
                  <a:schemeClr val="accent3">
                    <a:lumMod val="50000"/>
                  </a:schemeClr>
                </a:solidFill>
              </a:rPr>
              <a:t>:</a:t>
            </a:r>
            <a:endParaRPr lang="lv-LV" sz="2400" b="1" dirty="0">
              <a:solidFill>
                <a:schemeClr val="accent3">
                  <a:lumMod val="50000"/>
                </a:schemeClr>
              </a:solidFill>
            </a:endParaRPr>
          </a:p>
        </p:txBody>
      </p:sp>
      <p:pic>
        <p:nvPicPr>
          <p:cNvPr id="5" name="Picture 4"/>
          <p:cNvPicPr>
            <a:picLocks noChangeAspect="1"/>
          </p:cNvPicPr>
          <p:nvPr/>
        </p:nvPicPr>
        <p:blipFill>
          <a:blip r:embed="rId2"/>
          <a:stretch>
            <a:fillRect/>
          </a:stretch>
        </p:blipFill>
        <p:spPr>
          <a:xfrm>
            <a:off x="9229150" y="1012622"/>
            <a:ext cx="2441990" cy="2441990"/>
          </a:xfrm>
          <a:prstGeom prst="rect">
            <a:avLst/>
          </a:prstGeom>
        </p:spPr>
      </p:pic>
    </p:spTree>
    <p:extLst>
      <p:ext uri="{BB962C8B-B14F-4D97-AF65-F5344CB8AC3E}">
        <p14:creationId xmlns:p14="http://schemas.microsoft.com/office/powerpoint/2010/main" val="3156736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38" y="1018606"/>
            <a:ext cx="4635063" cy="1659038"/>
          </a:xfrm>
        </p:spPr>
        <p:txBody>
          <a:bodyPr/>
          <a:lstStyle/>
          <a:p>
            <a:r>
              <a:rPr lang="lv-LV" sz="2800" b="1" dirty="0">
                <a:solidFill>
                  <a:srgbClr val="FFFF00"/>
                </a:solidFill>
              </a:rPr>
              <a:t>Pirms dodies ārpus mājas viens vai ar draugiem, </a:t>
            </a:r>
            <a:r>
              <a:rPr lang="lv-LV" sz="2800" b="1" dirty="0" smtClean="0">
                <a:solidFill>
                  <a:srgbClr val="FFFF00"/>
                </a:solidFill>
              </a:rPr>
              <a:t>katru reizi informē vecāk</a:t>
            </a:r>
            <a:r>
              <a:rPr lang="en-US" sz="2800" b="1" dirty="0" smtClean="0">
                <a:solidFill>
                  <a:srgbClr val="FFFF00"/>
                </a:solidFill>
              </a:rPr>
              <a:t>us par to</a:t>
            </a:r>
            <a:r>
              <a:rPr lang="lv-LV" sz="2800" b="1" dirty="0" smtClean="0">
                <a:solidFill>
                  <a:srgbClr val="FFFF00"/>
                </a:solidFill>
              </a:rPr>
              <a:t>:</a:t>
            </a:r>
            <a:endParaRPr lang="lv-LV" sz="2800" b="1" dirty="0">
              <a:solidFill>
                <a:srgbClr val="FFFF00"/>
              </a:solidFill>
            </a:endParaRPr>
          </a:p>
        </p:txBody>
      </p:sp>
      <p:sp>
        <p:nvSpPr>
          <p:cNvPr id="4" name="TextBox 3"/>
          <p:cNvSpPr txBox="1"/>
          <p:nvPr/>
        </p:nvSpPr>
        <p:spPr>
          <a:xfrm>
            <a:off x="851338" y="3468414"/>
            <a:ext cx="4331445" cy="1815882"/>
          </a:xfrm>
          <a:prstGeom prst="rect">
            <a:avLst/>
          </a:prstGeom>
          <a:noFill/>
        </p:spPr>
        <p:txBody>
          <a:bodyPr wrap="square" rtlCol="0">
            <a:spAutoFit/>
          </a:bodyPr>
          <a:lstStyle/>
          <a:p>
            <a:pPr marL="285750" indent="-285750">
              <a:buClr>
                <a:schemeClr val="bg1"/>
              </a:buClr>
              <a:buFont typeface="Wingdings" panose="05000000000000000000" pitchFamily="2" charset="2"/>
              <a:buChar char="Ø"/>
            </a:pPr>
            <a:r>
              <a:rPr lang="en-US" sz="2800" b="1" dirty="0" smtClean="0">
                <a:solidFill>
                  <a:schemeClr val="accent3">
                    <a:lumMod val="50000"/>
                  </a:schemeClr>
                </a:solidFill>
              </a:rPr>
              <a:t> </a:t>
            </a:r>
            <a:r>
              <a:rPr lang="lv-LV" sz="2800" b="1" dirty="0" smtClean="0"/>
              <a:t>kur iesi</a:t>
            </a:r>
            <a:r>
              <a:rPr lang="en-US" sz="2800" b="1" dirty="0" smtClean="0"/>
              <a:t>!</a:t>
            </a:r>
          </a:p>
          <a:p>
            <a:pPr marL="285750" indent="-285750">
              <a:buClr>
                <a:schemeClr val="bg1"/>
              </a:buClr>
              <a:buFont typeface="Wingdings" panose="05000000000000000000" pitchFamily="2" charset="2"/>
              <a:buChar char="Ø"/>
            </a:pPr>
            <a:r>
              <a:rPr lang="en-US" sz="2800" b="1" dirty="0" smtClean="0"/>
              <a:t> </a:t>
            </a:r>
            <a:r>
              <a:rPr lang="lv-LV" sz="2800" b="1" dirty="0" smtClean="0"/>
              <a:t>ar </a:t>
            </a:r>
            <a:r>
              <a:rPr lang="lv-LV" sz="2800" b="1" dirty="0"/>
              <a:t>ko būsi </a:t>
            </a:r>
            <a:r>
              <a:rPr lang="lv-LV" sz="2800" b="1" dirty="0" smtClean="0"/>
              <a:t>kopā</a:t>
            </a:r>
            <a:r>
              <a:rPr lang="en-US" sz="2800" b="1" dirty="0" smtClean="0"/>
              <a:t>!</a:t>
            </a:r>
          </a:p>
          <a:p>
            <a:pPr marL="285750" indent="-285750">
              <a:buClr>
                <a:schemeClr val="bg1"/>
              </a:buClr>
              <a:buFont typeface="Wingdings" panose="05000000000000000000" pitchFamily="2" charset="2"/>
              <a:buChar char="Ø"/>
            </a:pPr>
            <a:r>
              <a:rPr lang="en-US" sz="2800" b="1" dirty="0" smtClean="0"/>
              <a:t> </a:t>
            </a:r>
            <a:r>
              <a:rPr lang="lv-LV" sz="2800" b="1" dirty="0" smtClean="0"/>
              <a:t>cik </a:t>
            </a:r>
            <a:r>
              <a:rPr lang="lv-LV" sz="2800" b="1" dirty="0"/>
              <a:t>ilgi būsi </a:t>
            </a:r>
            <a:r>
              <a:rPr lang="lv-LV" sz="2800" b="1" dirty="0" smtClean="0"/>
              <a:t>prom</a:t>
            </a:r>
            <a:r>
              <a:rPr lang="en-US" sz="2800" b="1" dirty="0" smtClean="0"/>
              <a:t>!</a:t>
            </a:r>
            <a:r>
              <a:rPr lang="en-US" sz="2800" b="1" dirty="0"/>
              <a:t/>
            </a:r>
            <a:br>
              <a:rPr lang="en-US" sz="2800" b="1" dirty="0"/>
            </a:br>
            <a:endParaRPr lang="lv-LV" sz="2800" b="1" dirty="0"/>
          </a:p>
        </p:txBody>
      </p:sp>
      <p:pic>
        <p:nvPicPr>
          <p:cNvPr id="7" name="Picture 6"/>
          <p:cNvPicPr>
            <a:picLocks noChangeAspect="1"/>
          </p:cNvPicPr>
          <p:nvPr/>
        </p:nvPicPr>
        <p:blipFill>
          <a:blip r:embed="rId2"/>
          <a:stretch>
            <a:fillRect/>
          </a:stretch>
        </p:blipFill>
        <p:spPr>
          <a:xfrm>
            <a:off x="6640158" y="741837"/>
            <a:ext cx="4511318" cy="5073704"/>
          </a:xfrm>
          <a:prstGeom prst="rect">
            <a:avLst/>
          </a:prstGeom>
        </p:spPr>
      </p:pic>
      <p:sp>
        <p:nvSpPr>
          <p:cNvPr id="8" name="TextBox 7"/>
          <p:cNvSpPr txBox="1"/>
          <p:nvPr/>
        </p:nvSpPr>
        <p:spPr>
          <a:xfrm>
            <a:off x="7476920" y="1567170"/>
            <a:ext cx="2837793" cy="923330"/>
          </a:xfrm>
          <a:prstGeom prst="rect">
            <a:avLst/>
          </a:prstGeom>
          <a:noFill/>
        </p:spPr>
        <p:txBody>
          <a:bodyPr wrap="square" rtlCol="0">
            <a:spAutoFit/>
          </a:bodyPr>
          <a:lstStyle/>
          <a:p>
            <a:r>
              <a:rPr lang="lv-LV" dirty="0" smtClean="0">
                <a:solidFill>
                  <a:schemeClr val="accent3">
                    <a:lumMod val="50000"/>
                  </a:schemeClr>
                </a:solidFill>
              </a:rPr>
              <a:t>Mammu, mēs ar Kati dosimies uz pludmali, deviņos būšu mājās!</a:t>
            </a:r>
            <a:endParaRPr lang="lv-LV" dirty="0">
              <a:solidFill>
                <a:schemeClr val="accent3">
                  <a:lumMod val="50000"/>
                </a:schemeClr>
              </a:solidFill>
            </a:endParaRPr>
          </a:p>
        </p:txBody>
      </p:sp>
      <p:sp>
        <p:nvSpPr>
          <p:cNvPr id="9" name="TextBox 8"/>
          <p:cNvSpPr txBox="1"/>
          <p:nvPr/>
        </p:nvSpPr>
        <p:spPr>
          <a:xfrm>
            <a:off x="6640158" y="5903893"/>
            <a:ext cx="5341026" cy="954107"/>
          </a:xfrm>
          <a:prstGeom prst="rect">
            <a:avLst/>
          </a:prstGeom>
          <a:noFill/>
        </p:spPr>
        <p:txBody>
          <a:bodyPr vert="horz" wrap="square" rtlCol="0">
            <a:spAutoFit/>
          </a:bodyPr>
          <a:lstStyle/>
          <a:p>
            <a:pPr algn="ctr"/>
            <a:r>
              <a:rPr lang="lv-LV" sz="1400" b="1" dirty="0" smtClean="0">
                <a:solidFill>
                  <a:schemeClr val="accent3">
                    <a:lumMod val="50000"/>
                  </a:schemeClr>
                </a:solidFill>
              </a:rPr>
              <a:t>JA AR TEVI VAI TAVIEM DRAUGIEM NOTIKS NELAIME, VECĀKI ŠO INFORMĀCIJU VARĒS SNIEGT OPERATĪVAJIEM DIENESTIEM UN TU ĀTRĀK SAŅEMSI PALĪDZĪBU!</a:t>
            </a:r>
          </a:p>
          <a:p>
            <a:pPr algn="ctr"/>
            <a:endParaRPr lang="lv-LV" sz="1400" b="1" dirty="0">
              <a:solidFill>
                <a:schemeClr val="accent3">
                  <a:lumMod val="50000"/>
                </a:schemeClr>
              </a:solidFill>
            </a:endParaRPr>
          </a:p>
        </p:txBody>
      </p:sp>
    </p:spTree>
    <p:extLst>
      <p:ext uri="{BB962C8B-B14F-4D97-AF65-F5344CB8AC3E}">
        <p14:creationId xmlns:p14="http://schemas.microsoft.com/office/powerpoint/2010/main" val="1427114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197" y="3385394"/>
            <a:ext cx="8825658" cy="2677648"/>
          </a:xfrm>
        </p:spPr>
        <p:txBody>
          <a:bodyPr/>
          <a:lstStyle/>
          <a:p>
            <a:r>
              <a:rPr lang="en-US" b="1" dirty="0" smtClean="0">
                <a:solidFill>
                  <a:srgbClr val="FFFF00"/>
                </a:solidFill>
              </a:rPr>
              <a:t>Drošība mājās</a:t>
            </a:r>
            <a:endParaRPr lang="lv-LV" b="1" dirty="0">
              <a:solidFill>
                <a:srgbClr val="FFFF00"/>
              </a:solidFill>
            </a:endParaRPr>
          </a:p>
        </p:txBody>
      </p:sp>
      <p:pic>
        <p:nvPicPr>
          <p:cNvPr id="6" name="Picture 5"/>
          <p:cNvPicPr>
            <a:picLocks noChangeAspect="1"/>
          </p:cNvPicPr>
          <p:nvPr/>
        </p:nvPicPr>
        <p:blipFill>
          <a:blip r:embed="rId2"/>
          <a:stretch>
            <a:fillRect/>
          </a:stretch>
        </p:blipFill>
        <p:spPr>
          <a:xfrm>
            <a:off x="866197" y="849590"/>
            <a:ext cx="6602452" cy="4150112"/>
          </a:xfrm>
          <a:prstGeom prst="rect">
            <a:avLst/>
          </a:prstGeom>
        </p:spPr>
      </p:pic>
    </p:spTree>
    <p:extLst>
      <p:ext uri="{BB962C8B-B14F-4D97-AF65-F5344CB8AC3E}">
        <p14:creationId xmlns:p14="http://schemas.microsoft.com/office/powerpoint/2010/main" val="3523814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383" y="1158798"/>
            <a:ext cx="4306581" cy="4306581"/>
          </a:xfrm>
          <a:prstGeom prst="rect">
            <a:avLst/>
          </a:prstGeom>
        </p:spPr>
      </p:pic>
      <p:sp>
        <p:nvSpPr>
          <p:cNvPr id="6" name="TextBox 5"/>
          <p:cNvSpPr txBox="1"/>
          <p:nvPr/>
        </p:nvSpPr>
        <p:spPr>
          <a:xfrm>
            <a:off x="4939862" y="1242194"/>
            <a:ext cx="7147029" cy="1508105"/>
          </a:xfrm>
          <a:prstGeom prst="rect">
            <a:avLst/>
          </a:prstGeom>
          <a:noFill/>
        </p:spPr>
        <p:txBody>
          <a:bodyPr wrap="square" rtlCol="0">
            <a:spAutoFit/>
          </a:bodyPr>
          <a:lstStyle/>
          <a:p>
            <a:pPr algn="ctr"/>
            <a:r>
              <a:rPr lang="lv-LV" sz="2400" b="1" dirty="0"/>
              <a:t>Vasarā noteikti būs </a:t>
            </a:r>
            <a:r>
              <a:rPr lang="lv-LV" sz="2400" b="1" dirty="0" smtClean="0"/>
              <a:t>dienas</a:t>
            </a:r>
            <a:r>
              <a:rPr lang="lv-LV" sz="2400" b="1" dirty="0"/>
              <a:t>, kas jāpavada telpās bez pieaugušo klātbūtnes. </a:t>
            </a:r>
            <a:endParaRPr lang="en-US" sz="2400" b="1" dirty="0" smtClean="0"/>
          </a:p>
          <a:p>
            <a:pPr algn="ctr"/>
            <a:endParaRPr lang="en-US" sz="2400" dirty="0" smtClean="0">
              <a:solidFill>
                <a:schemeClr val="accent2">
                  <a:lumMod val="50000"/>
                </a:schemeClr>
              </a:solidFill>
              <a:latin typeface="Arial Black" panose="020B0A04020102020204" pitchFamily="34" charset="0"/>
            </a:endParaRPr>
          </a:p>
          <a:p>
            <a:pPr algn="ctr"/>
            <a:r>
              <a:rPr lang="lv-LV" sz="2000" b="1" dirty="0" smtClean="0">
                <a:solidFill>
                  <a:schemeClr val="accent3">
                    <a:lumMod val="50000"/>
                  </a:schemeClr>
                </a:solidFill>
              </a:rPr>
              <a:t>Pirms</a:t>
            </a:r>
            <a:r>
              <a:rPr lang="en-US" sz="2000" b="1" dirty="0" smtClean="0">
                <a:solidFill>
                  <a:schemeClr val="accent3">
                    <a:lumMod val="50000"/>
                  </a:schemeClr>
                </a:solidFill>
              </a:rPr>
              <a:t> </a:t>
            </a:r>
            <a:r>
              <a:rPr lang="lv-LV" sz="2000" b="1" dirty="0" smtClean="0">
                <a:solidFill>
                  <a:schemeClr val="accent3">
                    <a:lumMod val="50000"/>
                  </a:schemeClr>
                </a:solidFill>
              </a:rPr>
              <a:t>palikt </a:t>
            </a:r>
            <a:r>
              <a:rPr lang="lv-LV" sz="2000" b="1" dirty="0">
                <a:solidFill>
                  <a:schemeClr val="accent3">
                    <a:lumMod val="50000"/>
                  </a:schemeClr>
                </a:solidFill>
              </a:rPr>
              <a:t>mājās </a:t>
            </a:r>
            <a:r>
              <a:rPr lang="lv-LV" sz="2000" b="1" dirty="0" smtClean="0">
                <a:solidFill>
                  <a:schemeClr val="accent3">
                    <a:lumMod val="50000"/>
                  </a:schemeClr>
                </a:solidFill>
              </a:rPr>
              <a:t>viena</a:t>
            </a:r>
            <a:r>
              <a:rPr lang="en-US" sz="2000" b="1" dirty="0" smtClean="0">
                <a:solidFill>
                  <a:schemeClr val="accent3">
                    <a:lumMod val="50000"/>
                  </a:schemeClr>
                </a:solidFill>
              </a:rPr>
              <a:t>m</a:t>
            </a:r>
            <a:r>
              <a:rPr lang="lv-LV" sz="2000" b="1" dirty="0" smtClean="0">
                <a:solidFill>
                  <a:schemeClr val="accent3">
                    <a:lumMod val="50000"/>
                  </a:schemeClr>
                </a:solidFill>
              </a:rPr>
              <a:t>,</a:t>
            </a:r>
            <a:r>
              <a:rPr lang="en-US" sz="2000" b="1" dirty="0" smtClean="0">
                <a:solidFill>
                  <a:schemeClr val="accent3">
                    <a:lumMod val="50000"/>
                  </a:schemeClr>
                </a:solidFill>
              </a:rPr>
              <a:t> </a:t>
            </a:r>
            <a:r>
              <a:rPr lang="lv-LV" sz="2000" b="1" dirty="0" smtClean="0">
                <a:solidFill>
                  <a:schemeClr val="accent3">
                    <a:lumMod val="50000"/>
                  </a:schemeClr>
                </a:solidFill>
              </a:rPr>
              <a:t>izrunā</a:t>
            </a:r>
            <a:r>
              <a:rPr lang="en-US" sz="2000" b="1" dirty="0" smtClean="0">
                <a:solidFill>
                  <a:schemeClr val="accent3">
                    <a:lumMod val="50000"/>
                  </a:schemeClr>
                </a:solidFill>
              </a:rPr>
              <a:t> ar </a:t>
            </a:r>
            <a:r>
              <a:rPr lang="lv-LV" sz="2000" b="1" dirty="0" smtClean="0">
                <a:solidFill>
                  <a:schemeClr val="accent3">
                    <a:lumMod val="50000"/>
                  </a:schemeClr>
                </a:solidFill>
              </a:rPr>
              <a:t>vecākiem</a:t>
            </a:r>
            <a:r>
              <a:rPr lang="en-US" sz="2000" b="1" dirty="0" smtClean="0">
                <a:solidFill>
                  <a:schemeClr val="accent3">
                    <a:lumMod val="50000"/>
                  </a:schemeClr>
                </a:solidFill>
              </a:rPr>
              <a:t>:</a:t>
            </a:r>
            <a:endParaRPr lang="lv-LV" sz="2000" b="1" dirty="0">
              <a:solidFill>
                <a:schemeClr val="accent3">
                  <a:lumMod val="50000"/>
                </a:schemeClr>
              </a:solidFill>
            </a:endParaRPr>
          </a:p>
        </p:txBody>
      </p:sp>
      <p:sp>
        <p:nvSpPr>
          <p:cNvPr id="7" name="Text Placeholder 2"/>
          <p:cNvSpPr>
            <a:spLocks noGrp="1"/>
          </p:cNvSpPr>
          <p:nvPr>
            <p:ph type="body" idx="1"/>
          </p:nvPr>
        </p:nvSpPr>
        <p:spPr>
          <a:xfrm>
            <a:off x="4939862" y="2873250"/>
            <a:ext cx="6410543" cy="4100363"/>
          </a:xfrm>
        </p:spPr>
        <p:txBody>
          <a:bodyPr>
            <a:noAutofit/>
          </a:bodyPr>
          <a:lstStyle/>
          <a:p>
            <a:pPr marL="800100" lvl="1" indent="-342900">
              <a:buClr>
                <a:schemeClr val="accent1">
                  <a:lumMod val="50000"/>
                </a:schemeClr>
              </a:buClr>
              <a:buFont typeface="Wingdings" panose="05000000000000000000" pitchFamily="2" charset="2"/>
              <a:buChar char="Ø"/>
            </a:pPr>
            <a:r>
              <a:rPr lang="lv-LV" sz="2200" dirty="0" smtClean="0">
                <a:solidFill>
                  <a:schemeClr val="tx1"/>
                </a:solidFill>
                <a:cs typeface="Arial" panose="020B0604020202020204" pitchFamily="34" charset="0"/>
              </a:rPr>
              <a:t>kādu tehniku un kādas ierīces tu vari izmantot;</a:t>
            </a:r>
          </a:p>
          <a:p>
            <a:pPr marL="800100" lvl="1" indent="-342900">
              <a:buClr>
                <a:schemeClr val="accent1">
                  <a:lumMod val="50000"/>
                </a:schemeClr>
              </a:buClr>
              <a:buFont typeface="Wingdings" panose="05000000000000000000" pitchFamily="2" charset="2"/>
              <a:buChar char="Ø"/>
            </a:pPr>
            <a:r>
              <a:rPr lang="lv-LV" sz="2200" dirty="0" smtClean="0">
                <a:solidFill>
                  <a:schemeClr val="tx1"/>
                </a:solidFill>
                <a:cs typeface="Arial" panose="020B0604020202020204" pitchFamily="34" charset="0"/>
              </a:rPr>
              <a:t>kā pareizi ieslēgt, izmantot un izslēgt visu tehniku un visas elektroierīces;</a:t>
            </a:r>
          </a:p>
          <a:p>
            <a:pPr marL="800100" lvl="1" indent="-342900">
              <a:buClr>
                <a:schemeClr val="accent1">
                  <a:lumMod val="50000"/>
                </a:schemeClr>
              </a:buClr>
              <a:buFont typeface="Wingdings" panose="05000000000000000000" pitchFamily="2" charset="2"/>
              <a:buChar char="Ø"/>
            </a:pPr>
            <a:r>
              <a:rPr lang="lv-LV" sz="2200" dirty="0" smtClean="0">
                <a:solidFill>
                  <a:schemeClr val="tx1"/>
                </a:solidFill>
                <a:cs typeface="Arial" panose="020B0604020202020204" pitchFamily="34" charset="0"/>
              </a:rPr>
              <a:t>kādā veidā tu gatavosi un sildīsi ēdienu un</a:t>
            </a:r>
            <a:r>
              <a:rPr lang="en-US" sz="2200" dirty="0" smtClean="0">
                <a:solidFill>
                  <a:schemeClr val="tx1"/>
                </a:solidFill>
                <a:cs typeface="Arial" panose="020B0604020202020204" pitchFamily="34" charset="0"/>
              </a:rPr>
              <a:t> </a:t>
            </a:r>
            <a:r>
              <a:rPr lang="lv-LV" sz="2200" dirty="0" smtClean="0">
                <a:solidFill>
                  <a:schemeClr val="tx1"/>
                </a:solidFill>
                <a:cs typeface="Arial" panose="020B0604020202020204" pitchFamily="34" charset="0"/>
              </a:rPr>
              <a:t>kāda</a:t>
            </a:r>
            <a:r>
              <a:rPr lang="en-US" sz="2200" dirty="0" smtClean="0">
                <a:solidFill>
                  <a:schemeClr val="tx1"/>
                </a:solidFill>
                <a:cs typeface="Arial" panose="020B0604020202020204" pitchFamily="34" charset="0"/>
              </a:rPr>
              <a:t>s </a:t>
            </a:r>
            <a:r>
              <a:rPr lang="lv-LV" sz="2200" dirty="0" smtClean="0">
                <a:solidFill>
                  <a:schemeClr val="tx1"/>
                </a:solidFill>
                <a:cs typeface="Arial" panose="020B0604020202020204" pitchFamily="34" charset="0"/>
              </a:rPr>
              <a:t>ierīces izmantosi tās pagatavošanai;</a:t>
            </a:r>
          </a:p>
          <a:p>
            <a:pPr marL="800100" lvl="1" indent="-342900">
              <a:buClr>
                <a:schemeClr val="accent1">
                  <a:lumMod val="50000"/>
                </a:schemeClr>
              </a:buClr>
              <a:buFont typeface="Wingdings" panose="05000000000000000000" pitchFamily="2" charset="2"/>
              <a:buChar char="Ø"/>
            </a:pPr>
            <a:r>
              <a:rPr lang="lv-LV" sz="2200" dirty="0" smtClean="0">
                <a:solidFill>
                  <a:schemeClr val="tx1"/>
                </a:solidFill>
                <a:cs typeface="Arial" panose="020B0604020202020204" pitchFamily="34" charset="0"/>
              </a:rPr>
              <a:t>ko darīsi, ja kāda elektroierīce sāks degt vai dūmot.</a:t>
            </a:r>
            <a:endParaRPr lang="ru-RU" sz="2200" dirty="0" smtClean="0">
              <a:solidFill>
                <a:schemeClr val="tx1"/>
              </a:solidFill>
              <a:cs typeface="Arial" panose="020B0604020202020204" pitchFamily="34" charset="0"/>
            </a:endParaRPr>
          </a:p>
        </p:txBody>
      </p:sp>
    </p:spTree>
    <p:extLst>
      <p:ext uri="{BB962C8B-B14F-4D97-AF65-F5344CB8AC3E}">
        <p14:creationId xmlns:p14="http://schemas.microsoft.com/office/powerpoint/2010/main" val="2355732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9323861" cy="706964"/>
          </a:xfrm>
        </p:spPr>
        <p:txBody>
          <a:bodyPr/>
          <a:lstStyle/>
          <a:p>
            <a:r>
              <a:rPr lang="lv-LV" sz="4000" b="1" dirty="0" smtClean="0">
                <a:solidFill>
                  <a:srgbClr val="FFFF00"/>
                </a:solidFill>
              </a:rPr>
              <a:t>Kā droši lietot plītis un elektroierīces?</a:t>
            </a:r>
            <a:endParaRPr lang="lv-LV" sz="4000" b="1" dirty="0">
              <a:solidFill>
                <a:srgbClr val="FFFF00"/>
              </a:solidFill>
            </a:endParaRPr>
          </a:p>
        </p:txBody>
      </p:sp>
      <p:sp>
        <p:nvSpPr>
          <p:cNvPr id="3" name="TextBox 2"/>
          <p:cNvSpPr txBox="1"/>
          <p:nvPr/>
        </p:nvSpPr>
        <p:spPr>
          <a:xfrm>
            <a:off x="930732" y="2617926"/>
            <a:ext cx="8423475" cy="2031325"/>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Ø"/>
            </a:pPr>
            <a:r>
              <a:rPr lang="lv-LV" sz="2100" dirty="0" smtClean="0"/>
              <a:t>Esi uzmanīgs un neatstāj pannu vai katliņu uz ieslēgtas plīts bez uzraudzības</a:t>
            </a:r>
            <a:r>
              <a:rPr lang="lv-LV" sz="2100" dirty="0" smtClean="0"/>
              <a:t>!</a:t>
            </a:r>
            <a:endParaRPr lang="en-US" sz="2100" dirty="0" smtClean="0"/>
          </a:p>
          <a:p>
            <a:pPr marL="342900" indent="-342900">
              <a:buClr>
                <a:schemeClr val="accent1">
                  <a:lumMod val="50000"/>
                </a:schemeClr>
              </a:buClr>
              <a:buFont typeface="Wingdings" panose="05000000000000000000" pitchFamily="2" charset="2"/>
              <a:buChar char="Ø"/>
            </a:pPr>
            <a:endParaRPr lang="lv-LV" sz="2100" dirty="0" smtClean="0"/>
          </a:p>
          <a:p>
            <a:pPr marL="342900" indent="-342900">
              <a:buClr>
                <a:schemeClr val="accent1">
                  <a:lumMod val="50000"/>
                </a:schemeClr>
              </a:buClr>
              <a:buFont typeface="Wingdings" panose="05000000000000000000" pitchFamily="2" charset="2"/>
              <a:buChar char="Ø"/>
            </a:pPr>
            <a:r>
              <a:rPr lang="lv-LV" sz="2100" dirty="0" smtClean="0"/>
              <a:t>Kad gatavo ēdienu, neej uz citu istabu skatīties televizoru, spēlēt datorspēles vai zvanīt draugam – visu laiku novēro gatavošanas procesu</a:t>
            </a:r>
            <a:r>
              <a:rPr lang="en-US" sz="2100" dirty="0" smtClean="0"/>
              <a:t>!</a:t>
            </a:r>
            <a:endParaRPr lang="lv-LV" sz="2100" dirty="0" smtClean="0"/>
          </a:p>
        </p:txBody>
      </p:sp>
      <p:sp>
        <p:nvSpPr>
          <p:cNvPr id="6" name="TextBox 5"/>
          <p:cNvSpPr txBox="1"/>
          <p:nvPr/>
        </p:nvSpPr>
        <p:spPr>
          <a:xfrm>
            <a:off x="930732" y="4784474"/>
            <a:ext cx="8423475" cy="1000402"/>
          </a:xfrm>
          <a:prstGeom prst="rect">
            <a:avLst/>
          </a:prstGeom>
          <a:noFill/>
        </p:spPr>
        <p:txBody>
          <a:bodyPr wrap="square" rtlCol="0">
            <a:spAutoFit/>
          </a:bodyPr>
          <a:lstStyle/>
          <a:p>
            <a:pPr marL="342900" indent="-342900">
              <a:lnSpc>
                <a:spcPct val="150000"/>
              </a:lnSpc>
              <a:buClr>
                <a:schemeClr val="accent1">
                  <a:lumMod val="50000"/>
                </a:schemeClr>
              </a:buClr>
              <a:buFont typeface="Wingdings" panose="05000000000000000000" pitchFamily="2" charset="2"/>
              <a:buChar char="Ø"/>
            </a:pPr>
            <a:r>
              <a:rPr lang="lv-LV" sz="2100" dirty="0"/>
              <a:t>Ja redzi, ka kāda elektroierīce ir sabojāta – sagriezts vads, ir plaisas, rozete kustas vai kādi citi </a:t>
            </a:r>
            <a:r>
              <a:rPr lang="lv-LV" sz="2100" dirty="0" smtClean="0"/>
              <a:t>bojājumi  </a:t>
            </a:r>
            <a:r>
              <a:rPr lang="lv-LV" sz="2100" dirty="0"/>
              <a:t>– nelieto tās!</a:t>
            </a:r>
          </a:p>
        </p:txBody>
      </p:sp>
      <p:pic>
        <p:nvPicPr>
          <p:cNvPr id="8" name="Attēls 18"/>
          <p:cNvPicPr>
            <a:picLocks noChangeAspect="1"/>
          </p:cNvPicPr>
          <p:nvPr/>
        </p:nvPicPr>
        <p:blipFill>
          <a:blip r:embed="rId3"/>
          <a:stretch>
            <a:fillRect/>
          </a:stretch>
        </p:blipFill>
        <p:spPr>
          <a:xfrm>
            <a:off x="9600718" y="2509016"/>
            <a:ext cx="2197934" cy="1182042"/>
          </a:xfrm>
          <a:prstGeom prst="rect">
            <a:avLst/>
          </a:prstGeom>
        </p:spPr>
      </p:pic>
      <p:sp>
        <p:nvSpPr>
          <p:cNvPr id="9" name="Reizināt 23"/>
          <p:cNvSpPr/>
          <p:nvPr/>
        </p:nvSpPr>
        <p:spPr>
          <a:xfrm>
            <a:off x="11033648" y="2116295"/>
            <a:ext cx="1158352" cy="100326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0" name="Picture 2" descr="Att&amp;emacr;lu rezult&amp;amacr;ti vaic&amp;amacr;jumam “broken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4620" y="4784474"/>
            <a:ext cx="2098204" cy="1397404"/>
          </a:xfrm>
          <a:prstGeom prst="rect">
            <a:avLst/>
          </a:prstGeom>
          <a:noFill/>
          <a:extLst>
            <a:ext uri="{909E8E84-426E-40DD-AFC4-6F175D3DCCD1}">
              <a14:hiddenFill xmlns:a14="http://schemas.microsoft.com/office/drawing/2010/main">
                <a:solidFill>
                  <a:srgbClr val="FFFFFF"/>
                </a:solidFill>
              </a14:hiddenFill>
            </a:ext>
          </a:extLst>
        </p:spPr>
      </p:pic>
      <p:sp>
        <p:nvSpPr>
          <p:cNvPr id="11" name="Reizināt 23"/>
          <p:cNvSpPr/>
          <p:nvPr/>
        </p:nvSpPr>
        <p:spPr>
          <a:xfrm>
            <a:off x="10640300" y="4504171"/>
            <a:ext cx="1158352" cy="100326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2151535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677" y="1042818"/>
            <a:ext cx="8825659" cy="1379755"/>
          </a:xfrm>
        </p:spPr>
        <p:txBody>
          <a:bodyPr/>
          <a:lstStyle/>
          <a:p>
            <a:pPr algn="ctr"/>
            <a:r>
              <a:rPr lang="lv-LV" b="1" dirty="0" smtClean="0">
                <a:solidFill>
                  <a:srgbClr val="FFFF00"/>
                </a:solidFill>
              </a:rPr>
              <a:t>Ko darīt, ja gatavojot ēst, panna vai katliņš ir aizdedzies?</a:t>
            </a:r>
            <a:endParaRPr lang="lv-LV" b="1" dirty="0">
              <a:solidFill>
                <a:srgbClr val="FFFF00"/>
              </a:solidFill>
            </a:endParaRPr>
          </a:p>
        </p:txBody>
      </p:sp>
      <p:sp>
        <p:nvSpPr>
          <p:cNvPr id="3" name="Text Placeholder 2"/>
          <p:cNvSpPr>
            <a:spLocks noGrp="1"/>
          </p:cNvSpPr>
          <p:nvPr>
            <p:ph type="body" sz="half" idx="2"/>
          </p:nvPr>
        </p:nvSpPr>
        <p:spPr>
          <a:xfrm>
            <a:off x="578022" y="3720325"/>
            <a:ext cx="9056038" cy="2501308"/>
          </a:xfrm>
        </p:spPr>
        <p:txBody>
          <a:bodyPr>
            <a:normAutofit fontScale="92500" lnSpcReduction="20000"/>
          </a:bodyPr>
          <a:lstStyle/>
          <a:p>
            <a:pPr marL="285750" indent="-285750">
              <a:buClr>
                <a:schemeClr val="accent1">
                  <a:lumMod val="50000"/>
                </a:schemeClr>
              </a:buClr>
              <a:buFont typeface="Wingdings" panose="05000000000000000000" pitchFamily="2" charset="2"/>
              <a:buChar char="Ø"/>
            </a:pPr>
            <a:r>
              <a:rPr lang="lv-LV" sz="2100" dirty="0" smtClean="0"/>
              <a:t>Zvani</a:t>
            </a:r>
            <a:r>
              <a:rPr lang="en-US" sz="2100" dirty="0" smtClean="0"/>
              <a:t> </a:t>
            </a:r>
            <a:r>
              <a:rPr lang="lv-LV" sz="2100" dirty="0" smtClean="0"/>
              <a:t>uz</a:t>
            </a:r>
            <a:r>
              <a:rPr lang="en-US" sz="2100" dirty="0" smtClean="0"/>
              <a:t> </a:t>
            </a:r>
            <a:r>
              <a:rPr lang="en-US" sz="2100" dirty="0"/>
              <a:t>112 </a:t>
            </a:r>
            <a:r>
              <a:rPr lang="en-US" sz="2100" dirty="0" smtClean="0"/>
              <a:t>un </a:t>
            </a:r>
            <a:r>
              <a:rPr lang="lv-LV" sz="2100" dirty="0" smtClean="0"/>
              <a:t>izsauc ugunsdzēsējus glābējus</a:t>
            </a:r>
            <a:r>
              <a:rPr lang="en-US" sz="2100" dirty="0" smtClean="0"/>
              <a:t>!</a:t>
            </a:r>
          </a:p>
          <a:p>
            <a:pPr marL="285750" indent="-285750">
              <a:buClr>
                <a:schemeClr val="accent1">
                  <a:lumMod val="50000"/>
                </a:schemeClr>
              </a:buClr>
              <a:buFont typeface="Wingdings" panose="05000000000000000000" pitchFamily="2" charset="2"/>
              <a:buChar char="Ø"/>
            </a:pPr>
            <a:r>
              <a:rPr lang="lv-LV" sz="2100" dirty="0" smtClean="0"/>
              <a:t>Ja vari – izslēdz plīti!</a:t>
            </a:r>
          </a:p>
          <a:p>
            <a:pPr marL="285750" indent="-285750">
              <a:buClr>
                <a:schemeClr val="accent1">
                  <a:lumMod val="50000"/>
                </a:schemeClr>
              </a:buClr>
              <a:buFont typeface="Wingdings" panose="05000000000000000000" pitchFamily="2" charset="2"/>
              <a:buChar char="Ø"/>
            </a:pPr>
            <a:r>
              <a:rPr lang="lv-LV" sz="2100" dirty="0" smtClean="0"/>
              <a:t>Liesmas var nodzēst,</a:t>
            </a:r>
            <a:r>
              <a:rPr lang="en-US" sz="2100" dirty="0" smtClean="0"/>
              <a:t> </a:t>
            </a:r>
            <a:r>
              <a:rPr lang="lv-LV" sz="2100" dirty="0" smtClean="0"/>
              <a:t>uzliekot </a:t>
            </a:r>
            <a:r>
              <a:rPr lang="fi-FI" sz="2100" dirty="0" smtClean="0"/>
              <a:t>uz </a:t>
            </a:r>
            <a:r>
              <a:rPr lang="fi-FI" sz="2100" dirty="0"/>
              <a:t>pannas vai </a:t>
            </a:r>
            <a:r>
              <a:rPr lang="fi-FI" sz="2100" dirty="0" smtClean="0"/>
              <a:t>katliņa</a:t>
            </a:r>
            <a:r>
              <a:rPr lang="lv-LV" sz="2100" dirty="0" smtClean="0"/>
              <a:t> </a:t>
            </a:r>
            <a:r>
              <a:rPr lang="fi-FI" sz="2100" dirty="0" smtClean="0"/>
              <a:t>vāku,</a:t>
            </a:r>
            <a:r>
              <a:rPr lang="lv-LV" sz="2100" dirty="0" smtClean="0"/>
              <a:t> ugunsdzēsības pārklāju vai kādu blīvu audumu!</a:t>
            </a:r>
          </a:p>
          <a:p>
            <a:pPr marL="285750" indent="-285750">
              <a:buClr>
                <a:schemeClr val="accent1">
                  <a:lumMod val="50000"/>
                </a:schemeClr>
              </a:buClr>
              <a:buFont typeface="Wingdings" panose="05000000000000000000" pitchFamily="2" charset="2"/>
              <a:buChar char="Ø"/>
            </a:pPr>
            <a:r>
              <a:rPr lang="lv-LV" sz="2100" dirty="0" smtClean="0"/>
              <a:t>Nekādā gadījumā </a:t>
            </a:r>
            <a:r>
              <a:rPr lang="lv-LV" sz="2100" dirty="0"/>
              <a:t>dzēšanai neizmanto ūdeni</a:t>
            </a:r>
            <a:r>
              <a:rPr lang="lv-LV" sz="2100" dirty="0" smtClean="0"/>
              <a:t>!</a:t>
            </a:r>
          </a:p>
          <a:p>
            <a:pPr marL="285750" indent="-285750">
              <a:buClr>
                <a:schemeClr val="accent1">
                  <a:lumMod val="50000"/>
                </a:schemeClr>
              </a:buClr>
              <a:buFont typeface="Wingdings" panose="05000000000000000000" pitchFamily="2" charset="2"/>
              <a:buChar char="Ø"/>
            </a:pPr>
            <a:r>
              <a:rPr lang="lv-LV" sz="2100" dirty="0" smtClean="0"/>
              <a:t>Ja nodzēsi liesmas – atver logu, lai izvēdinātu telpas no dūmiem.</a:t>
            </a:r>
          </a:p>
          <a:p>
            <a:pPr marL="285750" indent="-285750">
              <a:buClr>
                <a:schemeClr val="accent1">
                  <a:lumMod val="50000"/>
                </a:schemeClr>
              </a:buClr>
              <a:buFont typeface="Wingdings" panose="05000000000000000000" pitchFamily="2" charset="2"/>
              <a:buChar char="Ø"/>
            </a:pPr>
            <a:r>
              <a:rPr lang="lv-LV" sz="2100" dirty="0" smtClean="0"/>
              <a:t>Informē savus vecākus par notikušo!</a:t>
            </a:r>
          </a:p>
          <a:p>
            <a:pPr marL="285750" indent="-285750">
              <a:buFont typeface="Wingdings" panose="05000000000000000000" pitchFamily="2" charset="2"/>
              <a:buChar char="Ø"/>
            </a:pPr>
            <a:endParaRPr lang="lv-LV"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1120">
            <a:off x="10197793" y="4436943"/>
            <a:ext cx="2343598" cy="2343598"/>
          </a:xfrm>
          <a:prstGeom prst="rect">
            <a:avLst/>
          </a:prstGeom>
        </p:spPr>
      </p:pic>
      <p:pic>
        <p:nvPicPr>
          <p:cNvPr id="8" name="Picture 8" descr="Att&amp;emacr;lu rezult&amp;amacr;ti vaic&amp;amacr;jumam “p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5960" y="3933126"/>
            <a:ext cx="1156765" cy="11567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tt&amp;emacr;lu rezult&amp;amacr;ti vaic&amp;amacr;jumam “fire  anim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6336" y="4288187"/>
            <a:ext cx="480356" cy="6827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Att&amp;emacr;lu rezult&amp;amacr;ti vaic&amp;amacr;jumam “water bottle o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852113">
            <a:off x="9763505" y="3141898"/>
            <a:ext cx="1152178" cy="103696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Taisns savienotājs 17"/>
          <p:cNvCxnSpPr/>
          <p:nvPr/>
        </p:nvCxnSpPr>
        <p:spPr>
          <a:xfrm>
            <a:off x="9395960" y="3092092"/>
            <a:ext cx="1698965" cy="144606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Taisns savienotājs 17"/>
          <p:cNvCxnSpPr/>
          <p:nvPr/>
        </p:nvCxnSpPr>
        <p:spPr>
          <a:xfrm flipH="1">
            <a:off x="9395960" y="3121491"/>
            <a:ext cx="1698965" cy="144606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2769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464350" y="3002464"/>
            <a:ext cx="3528698" cy="658735"/>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Evakuējies uz drošu vietu</a:t>
            </a:r>
            <a:endParaRPr lang="lv-LV" b="1" dirty="0">
              <a:solidFill>
                <a:schemeClr val="tx1"/>
              </a:solidFill>
            </a:endParaRPr>
          </a:p>
        </p:txBody>
      </p:sp>
      <p:sp>
        <p:nvSpPr>
          <p:cNvPr id="10" name="Pentagon 9"/>
          <p:cNvSpPr/>
          <p:nvPr/>
        </p:nvSpPr>
        <p:spPr>
          <a:xfrm>
            <a:off x="6161315" y="6095802"/>
            <a:ext cx="3442421" cy="631291"/>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Sagaidi ugunsdzēsējus glābējus</a:t>
            </a:r>
            <a:endParaRPr lang="lv-LV" b="1" dirty="0">
              <a:solidFill>
                <a:schemeClr val="tx1"/>
              </a:solidFill>
            </a:endParaRPr>
          </a:p>
        </p:txBody>
      </p:sp>
      <p:sp>
        <p:nvSpPr>
          <p:cNvPr id="11" name="Pentagon 10"/>
          <p:cNvSpPr/>
          <p:nvPr/>
        </p:nvSpPr>
        <p:spPr>
          <a:xfrm>
            <a:off x="4645590" y="5288453"/>
            <a:ext cx="3528698" cy="678715"/>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Atbildi uz dispečera jautājumiem</a:t>
            </a:r>
            <a:endParaRPr lang="lv-LV" b="1" dirty="0">
              <a:solidFill>
                <a:schemeClr val="tx1"/>
              </a:solidFill>
            </a:endParaRPr>
          </a:p>
        </p:txBody>
      </p:sp>
      <p:sp>
        <p:nvSpPr>
          <p:cNvPr id="7" name="Title 6"/>
          <p:cNvSpPr>
            <a:spLocks noGrp="1"/>
          </p:cNvSpPr>
          <p:nvPr>
            <p:ph type="title"/>
          </p:nvPr>
        </p:nvSpPr>
        <p:spPr>
          <a:xfrm>
            <a:off x="168166" y="578069"/>
            <a:ext cx="11130377" cy="1368332"/>
          </a:xfrm>
        </p:spPr>
        <p:txBody>
          <a:bodyPr/>
          <a:lstStyle/>
          <a:p>
            <a:pPr algn="ctr"/>
            <a:r>
              <a:rPr lang="lv-LV" sz="4000" b="1" dirty="0" smtClean="0">
                <a:solidFill>
                  <a:srgbClr val="FFFF00"/>
                </a:solidFill>
              </a:rPr>
              <a:t>Kā</a:t>
            </a:r>
            <a:r>
              <a:rPr lang="en-US" sz="4000" b="1" dirty="0" smtClean="0">
                <a:solidFill>
                  <a:srgbClr val="FFFF00"/>
                </a:solidFill>
              </a:rPr>
              <a:t> </a:t>
            </a:r>
            <a:r>
              <a:rPr lang="lv-LV" sz="4000" b="1" dirty="0" smtClean="0">
                <a:solidFill>
                  <a:srgbClr val="FFFF00"/>
                </a:solidFill>
              </a:rPr>
              <a:t>pareizi</a:t>
            </a:r>
            <a:r>
              <a:rPr lang="en-US" sz="4000" b="1" dirty="0" smtClean="0">
                <a:solidFill>
                  <a:srgbClr val="FFFF00"/>
                </a:solidFill>
              </a:rPr>
              <a:t> </a:t>
            </a:r>
            <a:r>
              <a:rPr lang="lv-LV" sz="4000" b="1" dirty="0" smtClean="0">
                <a:solidFill>
                  <a:srgbClr val="FFFF00"/>
                </a:solidFill>
              </a:rPr>
              <a:t> rīko</a:t>
            </a:r>
            <a:r>
              <a:rPr lang="en-US" sz="4000" b="1" dirty="0" smtClean="0">
                <a:solidFill>
                  <a:srgbClr val="FFFF00"/>
                </a:solidFill>
              </a:rPr>
              <a:t>t</a:t>
            </a:r>
            <a:r>
              <a:rPr lang="lv-LV" sz="4000" b="1" dirty="0" smtClean="0">
                <a:solidFill>
                  <a:srgbClr val="FFFF00"/>
                </a:solidFill>
              </a:rPr>
              <a:t>ies, ja mājoklī </a:t>
            </a:r>
            <a:r>
              <a:rPr lang="en-US" sz="4000" b="1" dirty="0" smtClean="0">
                <a:solidFill>
                  <a:srgbClr val="FFFF00"/>
                </a:solidFill>
              </a:rPr>
              <a:t/>
            </a:r>
            <a:br>
              <a:rPr lang="en-US" sz="4000" b="1" dirty="0" smtClean="0">
                <a:solidFill>
                  <a:srgbClr val="FFFF00"/>
                </a:solidFill>
              </a:rPr>
            </a:br>
            <a:r>
              <a:rPr lang="lv-LV" sz="4000" b="1" dirty="0" smtClean="0">
                <a:solidFill>
                  <a:srgbClr val="FFFF00"/>
                </a:solidFill>
              </a:rPr>
              <a:t>izcēl</a:t>
            </a:r>
            <a:r>
              <a:rPr lang="en-US" sz="4000" b="1" dirty="0" smtClean="0">
                <a:solidFill>
                  <a:srgbClr val="FFFF00"/>
                </a:solidFill>
              </a:rPr>
              <a:t>ie</a:t>
            </a:r>
            <a:r>
              <a:rPr lang="lv-LV" sz="4000" b="1" dirty="0" smtClean="0">
                <a:solidFill>
                  <a:srgbClr val="FFFF00"/>
                </a:solidFill>
              </a:rPr>
              <a:t>s ugunsgrēks?</a:t>
            </a:r>
            <a:endParaRPr lang="lv-LV" sz="4000" b="1" dirty="0">
              <a:solidFill>
                <a:srgbClr val="FFFF00"/>
              </a:solidFill>
            </a:endParaRPr>
          </a:p>
        </p:txBody>
      </p:sp>
      <p:sp>
        <p:nvSpPr>
          <p:cNvPr id="4" name="Pentagon 3"/>
          <p:cNvSpPr/>
          <p:nvPr/>
        </p:nvSpPr>
        <p:spPr>
          <a:xfrm>
            <a:off x="546457" y="2253438"/>
            <a:ext cx="3649185" cy="620392"/>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Redzi dūmus, liesmas, dzirdi dūmu detektora skaņu</a:t>
            </a:r>
            <a:endParaRPr lang="lv-LV" b="1" dirty="0">
              <a:solidFill>
                <a:schemeClr val="tx1"/>
              </a:solidFill>
            </a:endParaRPr>
          </a:p>
        </p:txBody>
      </p:sp>
      <p:sp>
        <p:nvSpPr>
          <p:cNvPr id="13" name="Pentagon 4"/>
          <p:cNvSpPr/>
          <p:nvPr/>
        </p:nvSpPr>
        <p:spPr>
          <a:xfrm>
            <a:off x="2586309" y="3789833"/>
            <a:ext cx="3528698" cy="605804"/>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v-LV" b="1" dirty="0">
              <a:solidFill>
                <a:schemeClr val="tx1"/>
              </a:solidFill>
            </a:endParaRPr>
          </a:p>
        </p:txBody>
      </p:sp>
      <p:sp>
        <p:nvSpPr>
          <p:cNvPr id="14" name="Pentagon 4"/>
          <p:cNvSpPr/>
          <p:nvPr/>
        </p:nvSpPr>
        <p:spPr>
          <a:xfrm>
            <a:off x="3664563" y="4524271"/>
            <a:ext cx="3528698" cy="635548"/>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a:solidFill>
                  <a:schemeClr val="tx1"/>
                </a:solidFill>
              </a:rPr>
              <a:t>Izstāsti dispečeram KUR un KAS ir noticis</a:t>
            </a:r>
          </a:p>
        </p:txBody>
      </p:sp>
      <p:pic>
        <p:nvPicPr>
          <p:cNvPr id="6" name="Attēl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4288" y="2502281"/>
            <a:ext cx="3891747" cy="3368794"/>
          </a:xfrm>
          <a:prstGeom prst="rect">
            <a:avLst/>
          </a:prstGeom>
        </p:spPr>
      </p:pic>
      <p:pic>
        <p:nvPicPr>
          <p:cNvPr id="15" name="Attēls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463" y="3988721"/>
            <a:ext cx="833528" cy="1252902"/>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7292" y="3741980"/>
            <a:ext cx="1965434" cy="701509"/>
          </a:xfrm>
          <a:prstGeom prst="rect">
            <a:avLst/>
          </a:prstGeom>
        </p:spPr>
      </p:pic>
    </p:spTree>
    <p:extLst>
      <p:ext uri="{BB962C8B-B14F-4D97-AF65-F5344CB8AC3E}">
        <p14:creationId xmlns:p14="http://schemas.microsoft.com/office/powerpoint/2010/main" val="867914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580" y="1229661"/>
            <a:ext cx="4351023" cy="2283824"/>
          </a:xfrm>
        </p:spPr>
        <p:txBody>
          <a:bodyPr/>
          <a:lstStyle/>
          <a:p>
            <a:r>
              <a:rPr lang="lv-LV" sz="5400" b="1" dirty="0" smtClean="0">
                <a:solidFill>
                  <a:srgbClr val="FFFF00"/>
                </a:solidFill>
              </a:rPr>
              <a:t>Atceries!</a:t>
            </a:r>
            <a:endParaRPr lang="lv-LV" sz="5400" b="1" dirty="0">
              <a:solidFill>
                <a:srgbClr val="FFFF00"/>
              </a:solidFill>
            </a:endParaRPr>
          </a:p>
        </p:txBody>
      </p:sp>
      <p:sp>
        <p:nvSpPr>
          <p:cNvPr id="3" name="Text Placeholder 2"/>
          <p:cNvSpPr>
            <a:spLocks noGrp="1"/>
          </p:cNvSpPr>
          <p:nvPr>
            <p:ph type="body" idx="1"/>
          </p:nvPr>
        </p:nvSpPr>
        <p:spPr>
          <a:xfrm>
            <a:off x="736497" y="2966946"/>
            <a:ext cx="4876027" cy="1678625"/>
          </a:xfrm>
        </p:spPr>
        <p:txBody>
          <a:bodyPr>
            <a:noAutofit/>
          </a:bodyPr>
          <a:lstStyle/>
          <a:p>
            <a:r>
              <a:rPr lang="lv-LV" sz="2400" b="1" dirty="0" smtClean="0">
                <a:solidFill>
                  <a:schemeClr val="tx1"/>
                </a:solidFill>
              </a:rPr>
              <a:t>Dūmu detektors brīdinās tevi par izveidojušos sadūmojumu un dos iespēju pamest telpas daudz ātrāk!</a:t>
            </a:r>
            <a:endParaRPr lang="lv-LV" sz="2400" b="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9687">
            <a:off x="6778327" y="340713"/>
            <a:ext cx="4137530" cy="2460524"/>
          </a:xfrm>
          <a:prstGeom prst="rect">
            <a:avLst/>
          </a:prstGeom>
        </p:spPr>
      </p:pic>
      <p:sp>
        <p:nvSpPr>
          <p:cNvPr id="5" name="TextBox 4"/>
          <p:cNvSpPr txBox="1"/>
          <p:nvPr/>
        </p:nvSpPr>
        <p:spPr>
          <a:xfrm>
            <a:off x="6690639" y="3141950"/>
            <a:ext cx="4868923" cy="3323987"/>
          </a:xfrm>
          <a:prstGeom prst="rect">
            <a:avLst/>
          </a:prstGeom>
          <a:noFill/>
        </p:spPr>
        <p:txBody>
          <a:bodyPr wrap="square" rtlCol="0">
            <a:spAutoFit/>
          </a:bodyPr>
          <a:lstStyle/>
          <a:p>
            <a:pPr marL="285750" indent="-285750">
              <a:buClr>
                <a:schemeClr val="accent1">
                  <a:lumMod val="50000"/>
                </a:schemeClr>
              </a:buClr>
              <a:buFont typeface="Wingdings" panose="05000000000000000000" pitchFamily="2" charset="2"/>
              <a:buChar char="Ø"/>
            </a:pPr>
            <a:r>
              <a:rPr lang="lv-LV" sz="2400" dirty="0" smtClean="0"/>
              <a:t>Pajautā vecākiem, vai Jūsu mājās ir uzstādīts dūmu detektors!</a:t>
            </a:r>
          </a:p>
          <a:p>
            <a:pPr>
              <a:buClr>
                <a:schemeClr val="accent1">
                  <a:lumMod val="50000"/>
                </a:schemeClr>
              </a:buClr>
            </a:pPr>
            <a:endParaRPr lang="lv-LV" sz="2400" dirty="0"/>
          </a:p>
          <a:p>
            <a:pPr marL="285750" indent="-285750">
              <a:buClr>
                <a:schemeClr val="accent1">
                  <a:lumMod val="50000"/>
                </a:schemeClr>
              </a:buClr>
              <a:buFont typeface="Wingdings" panose="05000000000000000000" pitchFamily="2" charset="2"/>
              <a:buChar char="Ø"/>
            </a:pPr>
            <a:r>
              <a:rPr lang="lv-LV" sz="2400" dirty="0" smtClean="0"/>
              <a:t>Kopā</a:t>
            </a:r>
            <a:r>
              <a:rPr lang="en-US" sz="2400" dirty="0" smtClean="0"/>
              <a:t> </a:t>
            </a:r>
            <a:r>
              <a:rPr lang="lv-LV" sz="2400" dirty="0" smtClean="0"/>
              <a:t>nospiediet </a:t>
            </a:r>
            <a:r>
              <a:rPr lang="lv-LV" sz="2400" dirty="0"/>
              <a:t>testa pogu un</a:t>
            </a:r>
            <a:r>
              <a:rPr lang="en-US" sz="2400" dirty="0"/>
              <a:t> </a:t>
            </a:r>
            <a:r>
              <a:rPr lang="lv-LV" sz="2400" dirty="0" smtClean="0"/>
              <a:t>pārbaudi</a:t>
            </a:r>
            <a:r>
              <a:rPr lang="en-US" sz="2400" dirty="0" smtClean="0"/>
              <a:t>et</a:t>
            </a:r>
            <a:r>
              <a:rPr lang="lv-LV" sz="2400" dirty="0" smtClean="0"/>
              <a:t> vai dūmu detektors darbojas</a:t>
            </a:r>
            <a:r>
              <a:rPr lang="en-US" sz="2400" dirty="0" smtClean="0"/>
              <a:t> un </a:t>
            </a:r>
            <a:r>
              <a:rPr lang="lv-LV" sz="2400" dirty="0" smtClean="0"/>
              <a:t>uzzini</a:t>
            </a:r>
            <a:r>
              <a:rPr lang="en-US" sz="2400" dirty="0" smtClean="0"/>
              <a:t>et</a:t>
            </a:r>
            <a:r>
              <a:rPr lang="lv-LV" sz="2400" dirty="0" smtClean="0"/>
              <a:t>, kāds </a:t>
            </a:r>
            <a:r>
              <a:rPr lang="en-US" sz="2400" dirty="0" smtClean="0"/>
              <a:t>ir </a:t>
            </a:r>
            <a:r>
              <a:rPr lang="lv-LV" sz="2400" dirty="0" smtClean="0"/>
              <a:t>tā</a:t>
            </a:r>
            <a:r>
              <a:rPr lang="en-US" sz="2400" dirty="0" smtClean="0"/>
              <a:t> </a:t>
            </a:r>
            <a:r>
              <a:rPr lang="lv-LV" sz="2400" dirty="0" smtClean="0"/>
              <a:t>signāls</a:t>
            </a:r>
            <a:r>
              <a:rPr lang="en-US" sz="2400" dirty="0" smtClean="0"/>
              <a:t>!</a:t>
            </a:r>
            <a:endParaRPr lang="lv-LV" sz="2400" dirty="0" smtClean="0"/>
          </a:p>
          <a:p>
            <a:pPr marL="742950" lvl="1" indent="-285750">
              <a:buFont typeface="Wingdings" panose="05000000000000000000" pitchFamily="2" charset="2"/>
              <a:buChar char="Ø"/>
            </a:pPr>
            <a:endParaRPr lang="lv-LV" dirty="0"/>
          </a:p>
        </p:txBody>
      </p:sp>
    </p:spTree>
    <p:extLst>
      <p:ext uri="{BB962C8B-B14F-4D97-AF65-F5344CB8AC3E}">
        <p14:creationId xmlns:p14="http://schemas.microsoft.com/office/powerpoint/2010/main" val="4114584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319" y="1086335"/>
            <a:ext cx="4698978" cy="1600200"/>
          </a:xfrm>
        </p:spPr>
        <p:txBody>
          <a:bodyPr/>
          <a:lstStyle/>
          <a:p>
            <a:r>
              <a:rPr lang="lv-LV" sz="4400" b="1" dirty="0" smtClean="0">
                <a:solidFill>
                  <a:srgbClr val="FFFF00"/>
                </a:solidFill>
              </a:rPr>
              <a:t>Drošība</a:t>
            </a:r>
            <a:r>
              <a:rPr lang="lv-LV" sz="3600" b="1" dirty="0" smtClean="0">
                <a:solidFill>
                  <a:srgbClr val="FFFF00"/>
                </a:solidFill>
              </a:rPr>
              <a:t> </a:t>
            </a:r>
            <a:r>
              <a:rPr lang="lv-LV" sz="4400" b="1" dirty="0" smtClean="0">
                <a:solidFill>
                  <a:srgbClr val="FFFF00"/>
                </a:solidFill>
              </a:rPr>
              <a:t>atpūšoties ārā</a:t>
            </a:r>
            <a:endParaRPr lang="lv-LV" sz="4400" b="1" dirty="0">
              <a:solidFill>
                <a:srgbClr val="FFFF00"/>
              </a:solidFill>
            </a:endParaRPr>
          </a:p>
        </p:txBody>
      </p:sp>
      <p:sp>
        <p:nvSpPr>
          <p:cNvPr id="3" name="Content Placeholder 2"/>
          <p:cNvSpPr>
            <a:spLocks noGrp="1"/>
          </p:cNvSpPr>
          <p:nvPr>
            <p:ph idx="1"/>
          </p:nvPr>
        </p:nvSpPr>
        <p:spPr>
          <a:xfrm>
            <a:off x="5622146" y="2119400"/>
            <a:ext cx="5254717" cy="3670738"/>
          </a:xfrm>
        </p:spPr>
        <p:txBody>
          <a:bodyPr>
            <a:normAutofit/>
          </a:bodyPr>
          <a:lstStyle/>
          <a:p>
            <a:pPr marL="0" indent="0" algn="ctr">
              <a:buNone/>
            </a:pPr>
            <a:r>
              <a:rPr lang="lv-LV" sz="4400" b="1" dirty="0" smtClean="0">
                <a:solidFill>
                  <a:schemeClr val="accent3">
                    <a:lumMod val="75000"/>
                  </a:schemeClr>
                </a:solidFill>
              </a:rPr>
              <a:t>Izlasi padomus, </a:t>
            </a:r>
            <a:r>
              <a:rPr lang="en-US" sz="4400" b="1" dirty="0" smtClean="0">
                <a:solidFill>
                  <a:schemeClr val="accent3">
                    <a:lumMod val="75000"/>
                  </a:schemeClr>
                </a:solidFill>
              </a:rPr>
              <a:t>ievēro tos</a:t>
            </a:r>
            <a:r>
              <a:rPr lang="lv-LV" sz="4400" b="1" dirty="0" smtClean="0">
                <a:solidFill>
                  <a:schemeClr val="accent3">
                    <a:lumMod val="75000"/>
                  </a:schemeClr>
                </a:solidFill>
              </a:rPr>
              <a:t>, lai Tev būtu droša vasara!</a:t>
            </a:r>
            <a:endParaRPr lang="lv-LV" sz="4400" b="1" dirty="0">
              <a:solidFill>
                <a:schemeClr val="accent3">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319" y="3286769"/>
            <a:ext cx="3750785" cy="2813088"/>
          </a:xfrm>
          <a:prstGeom prst="rect">
            <a:avLst/>
          </a:prstGeom>
        </p:spPr>
      </p:pic>
      <p:pic>
        <p:nvPicPr>
          <p:cNvPr id="5" name="Picture 4"/>
          <p:cNvPicPr>
            <a:picLocks noChangeAspect="1"/>
          </p:cNvPicPr>
          <p:nvPr/>
        </p:nvPicPr>
        <p:blipFill>
          <a:blip r:embed="rId4"/>
          <a:stretch>
            <a:fillRect/>
          </a:stretch>
        </p:blipFill>
        <p:spPr>
          <a:xfrm>
            <a:off x="8476387" y="82128"/>
            <a:ext cx="4096867" cy="2438611"/>
          </a:xfrm>
          <a:prstGeom prst="rect">
            <a:avLst/>
          </a:prstGeom>
        </p:spPr>
      </p:pic>
    </p:spTree>
    <p:extLst>
      <p:ext uri="{BB962C8B-B14F-4D97-AF65-F5344CB8AC3E}">
        <p14:creationId xmlns:p14="http://schemas.microsoft.com/office/powerpoint/2010/main" val="494849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7367" y="1760304"/>
            <a:ext cx="5900198" cy="3318861"/>
          </a:xfrm>
          <a:prstGeom prst="rect">
            <a:avLst/>
          </a:prstGeom>
        </p:spPr>
      </p:pic>
      <p:sp>
        <p:nvSpPr>
          <p:cNvPr id="2" name="Title 1"/>
          <p:cNvSpPr>
            <a:spLocks noGrp="1"/>
          </p:cNvSpPr>
          <p:nvPr>
            <p:ph type="title"/>
          </p:nvPr>
        </p:nvSpPr>
        <p:spPr>
          <a:xfrm>
            <a:off x="5463250" y="-1899696"/>
            <a:ext cx="5136086" cy="2814095"/>
          </a:xfrm>
        </p:spPr>
        <p:txBody>
          <a:bodyPr/>
          <a:lstStyle/>
          <a:p>
            <a:pPr algn="ctr"/>
            <a:r>
              <a:rPr lang="lv-LV" b="1" dirty="0" smtClean="0">
                <a:solidFill>
                  <a:schemeClr val="tx1"/>
                </a:solidFill>
              </a:rPr>
              <a:t>Zvani</a:t>
            </a:r>
            <a:r>
              <a:rPr lang="en-US" b="1" dirty="0" smtClean="0">
                <a:solidFill>
                  <a:schemeClr val="tx1"/>
                </a:solidFill>
              </a:rPr>
              <a:t> </a:t>
            </a:r>
            <a:r>
              <a:rPr lang="en-US" sz="4000" b="1" dirty="0" smtClean="0">
                <a:solidFill>
                  <a:srgbClr val="FF0000"/>
                </a:solidFill>
              </a:rPr>
              <a:t>112</a:t>
            </a:r>
            <a:r>
              <a:rPr lang="en-US" b="1" dirty="0" smtClean="0">
                <a:solidFill>
                  <a:schemeClr val="tx1"/>
                </a:solidFill>
              </a:rPr>
              <a:t>, </a:t>
            </a:r>
            <a:r>
              <a:rPr lang="lv-LV" b="1" dirty="0" smtClean="0">
                <a:solidFill>
                  <a:schemeClr val="tx1"/>
                </a:solidFill>
              </a:rPr>
              <a:t>ja</a:t>
            </a:r>
            <a:r>
              <a:rPr lang="en-US" b="1" dirty="0" smtClean="0">
                <a:solidFill>
                  <a:schemeClr val="tx1"/>
                </a:solidFill>
              </a:rPr>
              <a:t> ir:</a:t>
            </a:r>
            <a:endParaRPr lang="lv-LV" b="1" dirty="0">
              <a:solidFill>
                <a:schemeClr val="tx1"/>
              </a:solidFill>
            </a:endParaRPr>
          </a:p>
        </p:txBody>
      </p:sp>
      <p:sp>
        <p:nvSpPr>
          <p:cNvPr id="3" name="Content Placeholder 2"/>
          <p:cNvSpPr>
            <a:spLocks noGrp="1"/>
          </p:cNvSpPr>
          <p:nvPr>
            <p:ph idx="1"/>
          </p:nvPr>
        </p:nvSpPr>
        <p:spPr>
          <a:xfrm>
            <a:off x="5463250" y="1051034"/>
            <a:ext cx="6242753" cy="5740587"/>
          </a:xfrm>
        </p:spPr>
        <p:txBody>
          <a:bodyPr>
            <a:noAutofit/>
          </a:bodyPr>
          <a:lstStyle/>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izcēlies ugunsgrēks;</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nepieciešama medicīniskā palīdzība;</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nepieciešama policija;</a:t>
            </a:r>
          </a:p>
          <a:p>
            <a:pPr lvl="1">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noticis negadījums uz ūdens;</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noticis ceļu satiksmes negadījums</a:t>
            </a:r>
            <a:r>
              <a:rPr lang="lv-LV" sz="2100" b="1" dirty="0" smtClean="0">
                <a:solidFill>
                  <a:schemeClr val="tx1"/>
                </a:solidFill>
              </a:rPr>
              <a:t>;</a:t>
            </a:r>
            <a:endParaRPr lang="en-US" sz="2100" b="1" dirty="0" smtClean="0">
              <a:solidFill>
                <a:schemeClr val="tx1"/>
              </a:solidFill>
            </a:endParaRP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smtClean="0">
                <a:solidFill>
                  <a:schemeClr val="tx1"/>
                </a:solidFill>
              </a:rPr>
              <a:t>jūtama </a:t>
            </a:r>
            <a:r>
              <a:rPr lang="lv-LV" sz="2100" b="1" dirty="0">
                <a:solidFill>
                  <a:schemeClr val="tx1"/>
                </a:solidFill>
              </a:rPr>
              <a:t>gāzes smaka;</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noticis ēkas nogruvums;</a:t>
            </a:r>
          </a:p>
          <a:p>
            <a:pPr lvl="1">
              <a:lnSpc>
                <a:spcPct val="100000"/>
              </a:lnSpc>
              <a:spcBef>
                <a:spcPts val="0"/>
              </a:spcBef>
              <a:spcAft>
                <a:spcPts val="600"/>
              </a:spcAft>
              <a:buClr>
                <a:schemeClr val="accent1">
                  <a:lumMod val="50000"/>
                </a:schemeClr>
              </a:buClr>
              <a:buSzPct val="99000"/>
              <a:buFont typeface="Wingdings" panose="05000000000000000000" pitchFamily="2" charset="2"/>
              <a:buChar char="ü"/>
            </a:pPr>
            <a:r>
              <a:rPr lang="lv-LV" sz="2100" b="1" dirty="0">
                <a:solidFill>
                  <a:schemeClr val="tx1"/>
                </a:solidFill>
              </a:rPr>
              <a:t>noticis zemes nogruvums</a:t>
            </a:r>
            <a:r>
              <a:rPr lang="lv-LV" sz="2100" b="1" dirty="0" smtClean="0">
                <a:solidFill>
                  <a:schemeClr val="tx1"/>
                </a:solidFill>
              </a:rPr>
              <a:t>;</a:t>
            </a:r>
            <a:endParaRPr lang="lv-LV" sz="2100" b="1" dirty="0">
              <a:solidFill>
                <a:schemeClr val="tx1"/>
              </a:solidFill>
            </a:endParaRP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smtClean="0">
                <a:solidFill>
                  <a:schemeClr val="tx1"/>
                </a:solidFill>
              </a:rPr>
              <a:t>noticis </a:t>
            </a:r>
            <a:r>
              <a:rPr lang="lv-LV" sz="2100" b="1" dirty="0">
                <a:solidFill>
                  <a:schemeClr val="tx1"/>
                </a:solidFill>
              </a:rPr>
              <a:t>negadījums uz dzelzceļa;</a:t>
            </a: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a:solidFill>
                  <a:schemeClr val="tx1"/>
                </a:solidFill>
              </a:rPr>
              <a:t>radies vides piesārņojums;</a:t>
            </a: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smtClean="0">
                <a:solidFill>
                  <a:schemeClr val="tx1"/>
                </a:solidFill>
              </a:rPr>
              <a:t>nepieciešama</a:t>
            </a:r>
            <a:r>
              <a:rPr lang="en-US" sz="2100" b="1" dirty="0" smtClean="0">
                <a:solidFill>
                  <a:schemeClr val="tx1"/>
                </a:solidFill>
              </a:rPr>
              <a:t> </a:t>
            </a:r>
            <a:r>
              <a:rPr lang="lv-LV" sz="2100" b="1" dirty="0" smtClean="0">
                <a:solidFill>
                  <a:schemeClr val="tx1"/>
                </a:solidFill>
              </a:rPr>
              <a:t>palīdzība</a:t>
            </a:r>
            <a:r>
              <a:rPr lang="en-US" sz="2100" b="1" dirty="0" smtClean="0">
                <a:solidFill>
                  <a:schemeClr val="tx1"/>
                </a:solidFill>
              </a:rPr>
              <a:t> </a:t>
            </a:r>
            <a:r>
              <a:rPr lang="lv-LV" sz="2100" b="1" dirty="0" smtClean="0">
                <a:solidFill>
                  <a:schemeClr val="tx1"/>
                </a:solidFill>
              </a:rPr>
              <a:t>bezpalīdzīgā stāvoklī</a:t>
            </a:r>
            <a:r>
              <a:rPr lang="en-US" sz="2100" b="1" dirty="0" smtClean="0">
                <a:solidFill>
                  <a:schemeClr val="tx1"/>
                </a:solidFill>
              </a:rPr>
              <a:t> </a:t>
            </a:r>
            <a:r>
              <a:rPr lang="lv-LV" sz="2100" b="1" dirty="0" smtClean="0">
                <a:solidFill>
                  <a:schemeClr val="tx1"/>
                </a:solidFill>
              </a:rPr>
              <a:t>nonākušam</a:t>
            </a:r>
            <a:r>
              <a:rPr lang="en-US" sz="2100" b="1" dirty="0" smtClean="0">
                <a:solidFill>
                  <a:schemeClr val="tx1"/>
                </a:solidFill>
              </a:rPr>
              <a:t> </a:t>
            </a:r>
            <a:r>
              <a:rPr lang="lv-LV" sz="2100" b="1" dirty="0" smtClean="0">
                <a:solidFill>
                  <a:schemeClr val="tx1"/>
                </a:solidFill>
              </a:rPr>
              <a:t>dzīvniekam;</a:t>
            </a:r>
            <a:endParaRPr lang="lv-LV" sz="2100" b="1" dirty="0">
              <a:solidFill>
                <a:schemeClr val="tx1"/>
              </a:solidFill>
            </a:endParaRP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a:solidFill>
                  <a:schemeClr val="tx1"/>
                </a:solidFill>
              </a:rPr>
              <a:t>atrasta ķīmiska viela;</a:t>
            </a:r>
          </a:p>
          <a:p>
            <a:pPr lvl="1">
              <a:lnSpc>
                <a:spcPct val="100000"/>
              </a:lnSpc>
              <a:spcBef>
                <a:spcPts val="0"/>
              </a:spcBef>
              <a:spcAft>
                <a:spcPts val="600"/>
              </a:spcAft>
              <a:buClr>
                <a:schemeClr val="accent1">
                  <a:lumMod val="50000"/>
                </a:schemeClr>
              </a:buClr>
              <a:buFont typeface="Wingdings" panose="05000000000000000000" pitchFamily="2" charset="2"/>
              <a:buChar char="ü"/>
            </a:pPr>
            <a:r>
              <a:rPr lang="lv-LV" sz="2100" b="1" dirty="0">
                <a:solidFill>
                  <a:schemeClr val="tx1"/>
                </a:solidFill>
              </a:rPr>
              <a:t>atrasts aizdomīgs priekšmets.</a:t>
            </a:r>
          </a:p>
          <a:p>
            <a:endParaRPr lang="lv-LV" sz="2100" dirty="0"/>
          </a:p>
        </p:txBody>
      </p:sp>
    </p:spTree>
    <p:extLst>
      <p:ext uri="{BB962C8B-B14F-4D97-AF65-F5344CB8AC3E}">
        <p14:creationId xmlns:p14="http://schemas.microsoft.com/office/powerpoint/2010/main" val="601426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965" y="5360930"/>
            <a:ext cx="8825657" cy="566738"/>
          </a:xfrm>
        </p:spPr>
        <p:txBody>
          <a:bodyPr>
            <a:noAutofit/>
          </a:bodyPr>
          <a:lstStyle/>
          <a:p>
            <a:pPr algn="ctr"/>
            <a:r>
              <a:rPr lang="en-US" sz="4400" b="1" dirty="0" smtClean="0">
                <a:solidFill>
                  <a:srgbClr val="FFFF00"/>
                </a:solidFill>
                <a:effectLst>
                  <a:outerShdw blurRad="38100" dist="38100" dir="2700000" algn="tl">
                    <a:srgbClr val="000000">
                      <a:alpha val="43137"/>
                    </a:srgbClr>
                  </a:outerShdw>
                </a:effectLst>
              </a:rPr>
              <a:t>DROŠAI VASARAI – NOTEIKTI JĀ!</a:t>
            </a:r>
            <a:endParaRPr lang="lv-LV" sz="44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510382" y="606561"/>
            <a:ext cx="8800240" cy="3416320"/>
          </a:xfrm>
          <a:prstGeom prst="rect">
            <a:avLst/>
          </a:prstGeom>
          <a:noFill/>
        </p:spPr>
        <p:txBody>
          <a:bodyPr wrap="square" rtlCol="0">
            <a:spAutoFit/>
          </a:bodyPr>
          <a:lstStyle/>
          <a:p>
            <a:pPr marL="457200" indent="-457200">
              <a:lnSpc>
                <a:spcPct val="150000"/>
              </a:lnSpc>
              <a:buClr>
                <a:schemeClr val="accent6">
                  <a:lumMod val="50000"/>
                </a:schemeClr>
              </a:buClr>
              <a:buSzPct val="138000"/>
              <a:buFont typeface="Wingdings" panose="05000000000000000000" pitchFamily="2" charset="2"/>
              <a:buChar char="ü"/>
            </a:pPr>
            <a:r>
              <a:rPr lang="lv-LV" sz="2800" b="1" dirty="0">
                <a:effectLst>
                  <a:outerShdw blurRad="38100" dist="38100" dir="2700000" algn="tl">
                    <a:srgbClr val="000000">
                      <a:alpha val="43137"/>
                    </a:srgbClr>
                  </a:outerShdw>
                </a:effectLst>
              </a:rPr>
              <a:t>Drošai atpūtai pie ūdens –</a:t>
            </a:r>
            <a:r>
              <a:rPr lang="lv-LV" sz="2800" b="1" dirty="0">
                <a:solidFill>
                  <a:schemeClr val="tx2">
                    <a:lumMod val="75000"/>
                  </a:schemeClr>
                </a:solidFill>
                <a:effectLst>
                  <a:outerShdw blurRad="38100" dist="38100" dir="2700000" algn="tl">
                    <a:srgbClr val="000000">
                      <a:alpha val="43137"/>
                    </a:srgbClr>
                  </a:outerShdw>
                </a:effectLst>
              </a:rPr>
              <a:t> </a:t>
            </a:r>
            <a:r>
              <a:rPr lang="lv-LV" sz="3600" b="1" dirty="0">
                <a:solidFill>
                  <a:schemeClr val="tx2">
                    <a:lumMod val="75000"/>
                  </a:schemeClr>
                </a:solidFill>
                <a:effectLst>
                  <a:outerShdw blurRad="38100" dist="38100" dir="2700000" algn="tl">
                    <a:srgbClr val="000000">
                      <a:alpha val="43137"/>
                    </a:srgbClr>
                  </a:outerShdw>
                </a:effectLst>
              </a:rPr>
              <a:t>JĀ</a:t>
            </a:r>
            <a:r>
              <a:rPr lang="lv-LV" sz="3600" b="1" dirty="0" smtClean="0">
                <a:solidFill>
                  <a:schemeClr val="tx2">
                    <a:lumMod val="75000"/>
                  </a:schemeClr>
                </a:solidFill>
                <a:effectLst>
                  <a:outerShdw blurRad="38100" dist="38100" dir="2700000" algn="tl">
                    <a:srgbClr val="000000">
                      <a:alpha val="43137"/>
                    </a:srgbClr>
                  </a:outerShdw>
                </a:effectLst>
              </a:rPr>
              <a:t>!</a:t>
            </a:r>
            <a:endParaRPr lang="lv-LV" sz="2800" b="1" dirty="0" smtClean="0">
              <a:solidFill>
                <a:schemeClr val="tx2">
                  <a:lumMod val="75000"/>
                </a:schemeClr>
              </a:solidFill>
              <a:effectLst>
                <a:outerShdw blurRad="38100" dist="38100" dir="2700000" algn="tl">
                  <a:srgbClr val="000000">
                    <a:alpha val="43137"/>
                  </a:srgbClr>
                </a:outerShdw>
              </a:effectLst>
            </a:endParaRPr>
          </a:p>
          <a:p>
            <a:pPr marL="457200" indent="-457200">
              <a:lnSpc>
                <a:spcPct val="150000"/>
              </a:lnSpc>
              <a:buClr>
                <a:schemeClr val="accent6">
                  <a:lumMod val="50000"/>
                </a:schemeClr>
              </a:buClr>
              <a:buSzPct val="138000"/>
              <a:buFont typeface="Wingdings" panose="05000000000000000000" pitchFamily="2" charset="2"/>
              <a:buChar char="ü"/>
            </a:pPr>
            <a:r>
              <a:rPr lang="lv-LV" sz="2800" b="1" dirty="0" smtClean="0">
                <a:effectLst>
                  <a:outerShdw blurRad="38100" dist="38100" dir="2700000" algn="tl">
                    <a:srgbClr val="000000">
                      <a:alpha val="43137"/>
                    </a:srgbClr>
                  </a:outerShdw>
                </a:effectLst>
              </a:rPr>
              <a:t>Drošai uzvedībai peldvietā – </a:t>
            </a:r>
            <a:r>
              <a:rPr lang="lv-LV" sz="3600" b="1" dirty="0" smtClean="0">
                <a:solidFill>
                  <a:schemeClr val="tx2">
                    <a:lumMod val="75000"/>
                  </a:schemeClr>
                </a:solidFill>
                <a:effectLst>
                  <a:outerShdw blurRad="38100" dist="38100" dir="2700000" algn="tl">
                    <a:srgbClr val="000000">
                      <a:alpha val="43137"/>
                    </a:srgbClr>
                  </a:outerShdw>
                </a:effectLst>
              </a:rPr>
              <a:t>JĀ!</a:t>
            </a:r>
            <a:endParaRPr lang="en-US" sz="2800" b="1" dirty="0" smtClean="0">
              <a:solidFill>
                <a:schemeClr val="tx2">
                  <a:lumMod val="75000"/>
                </a:schemeClr>
              </a:solidFill>
              <a:effectLst>
                <a:outerShdw blurRad="38100" dist="38100" dir="2700000" algn="tl">
                  <a:srgbClr val="000000">
                    <a:alpha val="43137"/>
                  </a:srgbClr>
                </a:outerShdw>
              </a:effectLst>
            </a:endParaRPr>
          </a:p>
          <a:p>
            <a:pPr marL="457200" indent="-457200">
              <a:lnSpc>
                <a:spcPct val="150000"/>
              </a:lnSpc>
              <a:buClr>
                <a:schemeClr val="accent6">
                  <a:lumMod val="50000"/>
                </a:schemeClr>
              </a:buClr>
              <a:buSzPct val="138000"/>
              <a:buFont typeface="Wingdings" panose="05000000000000000000" pitchFamily="2" charset="2"/>
              <a:buChar char="ü"/>
            </a:pPr>
            <a:r>
              <a:rPr lang="lv-LV" sz="2800" b="1" dirty="0" smtClean="0">
                <a:effectLst>
                  <a:outerShdw blurRad="38100" dist="38100" dir="2700000" algn="tl">
                    <a:srgbClr val="000000">
                      <a:alpha val="43137"/>
                    </a:srgbClr>
                  </a:outerShdw>
                </a:effectLst>
              </a:rPr>
              <a:t>Drošām pastaigām </a:t>
            </a:r>
            <a:r>
              <a:rPr lang="en-US" sz="2800" b="1" dirty="0" smtClean="0">
                <a:effectLst>
                  <a:outerShdw blurRad="38100" dist="38100" dir="2700000" algn="tl">
                    <a:srgbClr val="000000">
                      <a:alpha val="43137"/>
                    </a:srgbClr>
                  </a:outerShdw>
                </a:effectLst>
              </a:rPr>
              <a:t>– </a:t>
            </a:r>
            <a:r>
              <a:rPr lang="en-US" sz="3600" b="1" dirty="0">
                <a:solidFill>
                  <a:schemeClr val="tx2">
                    <a:lumMod val="75000"/>
                  </a:schemeClr>
                </a:solidFill>
                <a:effectLst>
                  <a:outerShdw blurRad="38100" dist="38100" dir="2700000" algn="tl">
                    <a:srgbClr val="000000">
                      <a:alpha val="43137"/>
                    </a:srgbClr>
                  </a:outerShdw>
                </a:effectLst>
              </a:rPr>
              <a:t>JĀ</a:t>
            </a:r>
            <a:r>
              <a:rPr lang="en-US" sz="3600" b="1" dirty="0" smtClean="0">
                <a:solidFill>
                  <a:schemeClr val="tx2">
                    <a:lumMod val="75000"/>
                  </a:schemeClr>
                </a:solidFill>
                <a:effectLst>
                  <a:outerShdw blurRad="38100" dist="38100" dir="2700000" algn="tl">
                    <a:srgbClr val="000000">
                      <a:alpha val="43137"/>
                    </a:srgbClr>
                  </a:outerShdw>
                </a:effectLst>
              </a:rPr>
              <a:t>!</a:t>
            </a:r>
            <a:endParaRPr lang="en-US" sz="2800" b="1" dirty="0" smtClean="0">
              <a:solidFill>
                <a:schemeClr val="tx2">
                  <a:lumMod val="75000"/>
                </a:schemeClr>
              </a:solidFill>
              <a:effectLst>
                <a:outerShdw blurRad="38100" dist="38100" dir="2700000" algn="tl">
                  <a:srgbClr val="000000">
                    <a:alpha val="43137"/>
                  </a:srgbClr>
                </a:outerShdw>
              </a:effectLst>
            </a:endParaRPr>
          </a:p>
          <a:p>
            <a:pPr marL="457200" indent="-457200">
              <a:lnSpc>
                <a:spcPct val="150000"/>
              </a:lnSpc>
              <a:buClr>
                <a:schemeClr val="accent6">
                  <a:lumMod val="50000"/>
                </a:schemeClr>
              </a:buClr>
              <a:buSzPct val="138000"/>
              <a:buFont typeface="Wingdings" panose="05000000000000000000" pitchFamily="2" charset="2"/>
              <a:buChar char="ü"/>
            </a:pPr>
            <a:r>
              <a:rPr lang="lv-LV" sz="2800" b="1" dirty="0" smtClean="0">
                <a:effectLst>
                  <a:outerShdw blurRad="38100" dist="38100" dir="2700000" algn="tl">
                    <a:srgbClr val="000000">
                      <a:alpha val="43137"/>
                    </a:srgbClr>
                  </a:outerShdw>
                </a:effectLst>
              </a:rPr>
              <a:t>Drošai laika pavadīšanai </a:t>
            </a:r>
            <a:r>
              <a:rPr lang="en-US" sz="2800" b="1" dirty="0" smtClean="0">
                <a:effectLst>
                  <a:outerShdw blurRad="38100" dist="38100" dir="2700000" algn="tl">
                    <a:srgbClr val="000000">
                      <a:alpha val="43137"/>
                    </a:srgbClr>
                  </a:outerShdw>
                </a:effectLst>
              </a:rPr>
              <a:t>mājās – </a:t>
            </a:r>
            <a:r>
              <a:rPr lang="en-US" sz="3600" b="1" dirty="0" smtClean="0">
                <a:solidFill>
                  <a:schemeClr val="tx2">
                    <a:lumMod val="75000"/>
                  </a:schemeClr>
                </a:solidFill>
                <a:effectLst>
                  <a:outerShdw blurRad="38100" dist="38100" dir="2700000" algn="tl">
                    <a:srgbClr val="000000">
                      <a:alpha val="43137"/>
                    </a:srgbClr>
                  </a:outerShdw>
                </a:effectLst>
              </a:rPr>
              <a:t>JĀ!</a:t>
            </a:r>
            <a:endParaRPr lang="lv-LV" sz="3600" b="1" dirty="0">
              <a:solidFill>
                <a:schemeClr val="tx2">
                  <a:lumMod val="75000"/>
                </a:schemeClr>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8855662" y="325352"/>
            <a:ext cx="3336338" cy="1989369"/>
          </a:xfrm>
          <a:prstGeom prst="rect">
            <a:avLst/>
          </a:prstGeom>
        </p:spPr>
      </p:pic>
    </p:spTree>
    <p:extLst>
      <p:ext uri="{BB962C8B-B14F-4D97-AF65-F5344CB8AC3E}">
        <p14:creationId xmlns:p14="http://schemas.microsoft.com/office/powerpoint/2010/main" val="4161882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111" y="5992993"/>
            <a:ext cx="640135" cy="62794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sp>
        <p:nvSpPr>
          <p:cNvPr id="12" name="Virsraksts 2"/>
          <p:cNvSpPr txBox="1">
            <a:spLocks/>
          </p:cNvSpPr>
          <p:nvPr/>
        </p:nvSpPr>
        <p:spPr bwMode="auto">
          <a:xfrm>
            <a:off x="708489" y="5007151"/>
            <a:ext cx="1032312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lv-LV" sz="5400" b="1" dirty="0" smtClean="0">
                <a:solidFill>
                  <a:srgbClr val="FFFF00"/>
                </a:solidFill>
                <a:latin typeface="+mn-lt"/>
              </a:rPr>
              <a:t>Lai </a:t>
            </a:r>
            <a:r>
              <a:rPr lang="lv-LV" altLang="lv-LV" sz="5400" b="1" dirty="0" smtClean="0">
                <a:solidFill>
                  <a:srgbClr val="FFFF00"/>
                </a:solidFill>
                <a:latin typeface="+mn-lt"/>
              </a:rPr>
              <a:t>Tev </a:t>
            </a:r>
            <a:r>
              <a:rPr lang="en-US" altLang="lv-LV" sz="5400" b="1" dirty="0" smtClean="0">
                <a:solidFill>
                  <a:srgbClr val="FFFF00"/>
                </a:solidFill>
                <a:latin typeface="+mn-lt"/>
              </a:rPr>
              <a:t>DROŠA</a:t>
            </a:r>
            <a:r>
              <a:rPr lang="lv-LV" altLang="lv-LV" sz="5400" b="1" dirty="0" smtClean="0">
                <a:solidFill>
                  <a:srgbClr val="FFFF00"/>
                </a:solidFill>
                <a:latin typeface="+mn-lt"/>
              </a:rPr>
              <a:t> </a:t>
            </a:r>
            <a:r>
              <a:rPr lang="en-US" altLang="lv-LV" sz="5400" b="1" dirty="0" smtClean="0">
                <a:solidFill>
                  <a:srgbClr val="FFFF00"/>
                </a:solidFill>
                <a:latin typeface="+mn-lt"/>
              </a:rPr>
              <a:t>un </a:t>
            </a:r>
            <a:r>
              <a:rPr lang="lv-LV" altLang="lv-LV" sz="5400" b="1" dirty="0" smtClean="0">
                <a:solidFill>
                  <a:srgbClr val="FFFF00"/>
                </a:solidFill>
                <a:latin typeface="+mn-lt"/>
              </a:rPr>
              <a:t>saulaina vasara!</a:t>
            </a:r>
            <a:endParaRPr lang="lv-LV" altLang="lv-LV" sz="5400" dirty="0">
              <a:solidFill>
                <a:srgbClr val="FFFF00"/>
              </a:solidFill>
              <a:latin typeface="+mn-lt"/>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2897" y="115810"/>
            <a:ext cx="5774307" cy="4271608"/>
          </a:xfrm>
          <a:prstGeom prst="rect">
            <a:avLst/>
          </a:prstGeom>
        </p:spPr>
      </p:pic>
      <p:pic>
        <p:nvPicPr>
          <p:cNvPr id="3" name="Picture 2"/>
          <p:cNvPicPr>
            <a:picLocks noChangeAspect="1"/>
          </p:cNvPicPr>
          <p:nvPr/>
        </p:nvPicPr>
        <p:blipFill>
          <a:blip r:embed="rId6"/>
          <a:stretch>
            <a:fillRect/>
          </a:stretch>
        </p:blipFill>
        <p:spPr>
          <a:xfrm>
            <a:off x="9743328" y="3509518"/>
            <a:ext cx="2944623" cy="1755800"/>
          </a:xfrm>
          <a:prstGeom prst="rect">
            <a:avLst/>
          </a:prstGeom>
        </p:spPr>
      </p:pic>
    </p:spTree>
    <p:extLst>
      <p:ext uri="{BB962C8B-B14F-4D97-AF65-F5344CB8AC3E}">
        <p14:creationId xmlns:p14="http://schemas.microsoft.com/office/powerpoint/2010/main" val="1560062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4706" y="3073956"/>
            <a:ext cx="8825658" cy="2677648"/>
          </a:xfrm>
        </p:spPr>
        <p:txBody>
          <a:bodyPr/>
          <a:lstStyle/>
          <a:p>
            <a:r>
              <a:rPr lang="lv-LV" b="1" dirty="0" smtClean="0">
                <a:solidFill>
                  <a:srgbClr val="FFFF00"/>
                </a:solidFill>
              </a:rPr>
              <a:t>Droša atpūta pie ūdens</a:t>
            </a:r>
            <a:endParaRPr lang="lv-LV" b="1" dirty="0">
              <a:solidFill>
                <a:srgbClr val="FFFF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61802">
            <a:off x="10128980" y="334592"/>
            <a:ext cx="1684512" cy="1708285"/>
          </a:xfrm>
          <a:prstGeom prst="rect">
            <a:avLst/>
          </a:prstGeom>
        </p:spPr>
      </p:pic>
      <p:pic>
        <p:nvPicPr>
          <p:cNvPr id="5" name="Attēls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16188"/>
          <a:stretch/>
        </p:blipFill>
        <p:spPr>
          <a:xfrm>
            <a:off x="1061545" y="1313471"/>
            <a:ext cx="7156377" cy="3373821"/>
          </a:xfrm>
          <a:prstGeom prst="rect">
            <a:avLst/>
          </a:prstGeom>
        </p:spPr>
      </p:pic>
    </p:spTree>
    <p:extLst>
      <p:ext uri="{BB962C8B-B14F-4D97-AF65-F5344CB8AC3E}">
        <p14:creationId xmlns:p14="http://schemas.microsoft.com/office/powerpoint/2010/main" val="2610810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6479" y="4623704"/>
            <a:ext cx="2918231" cy="1945487"/>
          </a:xfrm>
          <a:prstGeom prst="rect">
            <a:avLst/>
          </a:prstGeom>
        </p:spPr>
      </p:pic>
      <p:sp>
        <p:nvSpPr>
          <p:cNvPr id="2" name="Title 1"/>
          <p:cNvSpPr>
            <a:spLocks noGrp="1"/>
          </p:cNvSpPr>
          <p:nvPr>
            <p:ph type="title"/>
          </p:nvPr>
        </p:nvSpPr>
        <p:spPr>
          <a:xfrm>
            <a:off x="1659449" y="973668"/>
            <a:ext cx="8761413" cy="706964"/>
          </a:xfrm>
        </p:spPr>
        <p:txBody>
          <a:bodyPr/>
          <a:lstStyle/>
          <a:p>
            <a:pPr algn="ctr"/>
            <a:r>
              <a:rPr lang="lv-LV" sz="4000" b="1" dirty="0" smtClean="0">
                <a:solidFill>
                  <a:srgbClr val="FFFF00"/>
                </a:solidFill>
              </a:rPr>
              <a:t>Drošai atpūtai pie ūdens – JĀ!</a:t>
            </a:r>
            <a:endParaRPr lang="lv-LV" sz="4000" b="1" dirty="0">
              <a:solidFill>
                <a:srgbClr val="FFFF00"/>
              </a:solidFill>
            </a:endParaRPr>
          </a:p>
        </p:txBody>
      </p:sp>
      <p:sp>
        <p:nvSpPr>
          <p:cNvPr id="3" name="Content Placeholder 2"/>
          <p:cNvSpPr>
            <a:spLocks noGrp="1"/>
          </p:cNvSpPr>
          <p:nvPr>
            <p:ph idx="1"/>
          </p:nvPr>
        </p:nvSpPr>
        <p:spPr>
          <a:xfrm>
            <a:off x="993765" y="2459509"/>
            <a:ext cx="9960487" cy="658426"/>
          </a:xfrm>
        </p:spPr>
        <p:txBody>
          <a:bodyPr>
            <a:normAutofit fontScale="85000" lnSpcReduction="20000"/>
          </a:bodyPr>
          <a:lstStyle/>
          <a:p>
            <a:pPr marL="0" indent="0" algn="ctr">
              <a:buClr>
                <a:schemeClr val="accent1">
                  <a:lumMod val="50000"/>
                </a:schemeClr>
              </a:buClr>
              <a:buNone/>
            </a:pPr>
            <a:r>
              <a:rPr lang="lv-LV" sz="2600" dirty="0" smtClean="0">
                <a:solidFill>
                  <a:schemeClr val="tx1"/>
                </a:solidFill>
              </a:rPr>
              <a:t>Ieteicams uzsākt peldēšanas sezonu, kad </a:t>
            </a:r>
            <a:r>
              <a:rPr lang="lv-LV" sz="2600" dirty="0">
                <a:solidFill>
                  <a:schemeClr val="tx1"/>
                </a:solidFill>
              </a:rPr>
              <a:t>ūdens temperatūra </a:t>
            </a:r>
            <a:r>
              <a:rPr lang="lv-LV" sz="2600" dirty="0" smtClean="0">
                <a:solidFill>
                  <a:schemeClr val="tx1"/>
                </a:solidFill>
              </a:rPr>
              <a:t> sasniegusi </a:t>
            </a:r>
            <a:r>
              <a:rPr lang="lv-LV" sz="2600" dirty="0">
                <a:solidFill>
                  <a:schemeClr val="tx1"/>
                </a:solidFill>
              </a:rPr>
              <a:t>vismaz +</a:t>
            </a:r>
            <a:r>
              <a:rPr lang="lv-LV" sz="2600" dirty="0" smtClean="0">
                <a:solidFill>
                  <a:schemeClr val="tx1"/>
                </a:solidFill>
              </a:rPr>
              <a:t>18°C.</a:t>
            </a:r>
            <a:endParaRPr lang="en-US" sz="2600" dirty="0" smtClean="0">
              <a:solidFill>
                <a:schemeClr val="tx1"/>
              </a:solidFill>
            </a:endParaRPr>
          </a:p>
          <a:p>
            <a:pPr marL="0" indent="0">
              <a:buNone/>
            </a:pPr>
            <a:endParaRPr lang="lv-LV" sz="2600" dirty="0"/>
          </a:p>
          <a:p>
            <a:endParaRPr lang="lv-LV" sz="1600" dirty="0"/>
          </a:p>
          <a:p>
            <a:endParaRPr lang="lv-LV" sz="1600" dirty="0"/>
          </a:p>
        </p:txBody>
      </p:sp>
      <p:sp>
        <p:nvSpPr>
          <p:cNvPr id="7" name="TextBox 6"/>
          <p:cNvSpPr txBox="1"/>
          <p:nvPr/>
        </p:nvSpPr>
        <p:spPr>
          <a:xfrm>
            <a:off x="888662" y="3152980"/>
            <a:ext cx="4461997" cy="415498"/>
          </a:xfrm>
          <a:prstGeom prst="rect">
            <a:avLst/>
          </a:prstGeom>
          <a:noFill/>
        </p:spPr>
        <p:txBody>
          <a:bodyPr wrap="square" rtlCol="0">
            <a:spAutoFit/>
          </a:bodyPr>
          <a:lstStyle/>
          <a:p>
            <a:r>
              <a:rPr lang="lv-LV" sz="2100" b="1" dirty="0" smtClean="0"/>
              <a:t>Izvēlies</a:t>
            </a:r>
            <a:r>
              <a:rPr lang="en-US" sz="2100" b="1" dirty="0" smtClean="0"/>
              <a:t> </a:t>
            </a:r>
            <a:r>
              <a:rPr lang="lv-LV" sz="2100" b="1" dirty="0" smtClean="0"/>
              <a:t>drošas</a:t>
            </a:r>
            <a:r>
              <a:rPr lang="en-US" sz="2100" b="1" dirty="0" smtClean="0"/>
              <a:t> </a:t>
            </a:r>
            <a:r>
              <a:rPr lang="lv-LV" sz="2100" b="1" dirty="0" smtClean="0"/>
              <a:t>peldvietas</a:t>
            </a:r>
            <a:r>
              <a:rPr lang="en-US" sz="2100" b="1" dirty="0" smtClean="0"/>
              <a:t>!</a:t>
            </a:r>
            <a:endParaRPr lang="lv-LV" sz="2100" b="1" dirty="0"/>
          </a:p>
        </p:txBody>
      </p:sp>
      <p:sp>
        <p:nvSpPr>
          <p:cNvPr id="10" name="TextBox 9"/>
          <p:cNvSpPr txBox="1"/>
          <p:nvPr/>
        </p:nvSpPr>
        <p:spPr>
          <a:xfrm>
            <a:off x="606636" y="3838821"/>
            <a:ext cx="8001100" cy="2354491"/>
          </a:xfrm>
          <a:prstGeom prst="rect">
            <a:avLst/>
          </a:prstGeom>
          <a:noFill/>
        </p:spPr>
        <p:txBody>
          <a:bodyPr wrap="square" rtlCol="0">
            <a:spAutoFit/>
          </a:bodyPr>
          <a:lstStyle/>
          <a:p>
            <a:pPr marL="342900" indent="-342900">
              <a:buClr>
                <a:schemeClr val="accent1">
                  <a:lumMod val="50000"/>
                </a:schemeClr>
              </a:buClr>
              <a:buFont typeface="Wingdings" panose="05000000000000000000" pitchFamily="2" charset="2"/>
              <a:buChar char="Ø"/>
            </a:pPr>
            <a:r>
              <a:rPr lang="lv-LV" sz="2100" dirty="0" smtClean="0"/>
              <a:t>Krasts ir lēzens un ar cietu pamatu;</a:t>
            </a:r>
          </a:p>
          <a:p>
            <a:pPr marL="342900" indent="-342900">
              <a:buClr>
                <a:schemeClr val="accent1">
                  <a:lumMod val="50000"/>
                </a:schemeClr>
              </a:buClr>
              <a:buFont typeface="Wingdings" panose="05000000000000000000" pitchFamily="2" charset="2"/>
              <a:buChar char="Ø"/>
            </a:pPr>
            <a:r>
              <a:rPr lang="lv-LV" sz="2100" dirty="0" smtClean="0"/>
              <a:t>Ūdens ir stāvošs vai ar minimālu straumi. Tuvumā nav atvaru vai citu bīstamu vietu;</a:t>
            </a:r>
          </a:p>
          <a:p>
            <a:pPr marL="342900" indent="-342900">
              <a:buClr>
                <a:schemeClr val="accent1">
                  <a:lumMod val="50000"/>
                </a:schemeClr>
              </a:buClr>
              <a:buFont typeface="Wingdings" panose="05000000000000000000" pitchFamily="2" charset="2"/>
              <a:buChar char="Ø"/>
            </a:pPr>
            <a:r>
              <a:rPr lang="lv-LV" sz="2100" dirty="0" smtClean="0"/>
              <a:t>Peldvieta nav aizaugusi;</a:t>
            </a:r>
          </a:p>
          <a:p>
            <a:pPr marL="342900" indent="-342900">
              <a:buClr>
                <a:schemeClr val="accent1">
                  <a:lumMod val="50000"/>
                </a:schemeClr>
              </a:buClr>
              <a:buFont typeface="Wingdings" panose="05000000000000000000" pitchFamily="2" charset="2"/>
              <a:buChar char="Ø"/>
            </a:pPr>
            <a:r>
              <a:rPr lang="lv-LV" sz="2100" dirty="0" smtClean="0"/>
              <a:t>Peldvieta ir viegli pieejama un t</a:t>
            </a:r>
            <a:r>
              <a:rPr lang="en-US" sz="2100" dirty="0" smtClean="0"/>
              <a:t>aj</a:t>
            </a:r>
            <a:r>
              <a:rPr lang="lv-LV" sz="2100" dirty="0" smtClean="0"/>
              <a:t>ā</a:t>
            </a:r>
            <a:r>
              <a:rPr lang="en-US" sz="2100" dirty="0" smtClean="0"/>
              <a:t> </a:t>
            </a:r>
            <a:r>
              <a:rPr lang="lv-LV" sz="2100" dirty="0" smtClean="0"/>
              <a:t>peldā</a:t>
            </a:r>
            <a:r>
              <a:rPr lang="en-US" sz="2100" dirty="0" smtClean="0"/>
              <a:t>s arī citi;</a:t>
            </a:r>
          </a:p>
          <a:p>
            <a:pPr marL="342900" indent="-342900">
              <a:buClr>
                <a:schemeClr val="accent1">
                  <a:lumMod val="50000"/>
                </a:schemeClr>
              </a:buClr>
              <a:buFont typeface="Wingdings" panose="05000000000000000000" pitchFamily="2" charset="2"/>
              <a:buChar char="Ø"/>
            </a:pPr>
            <a:r>
              <a:rPr lang="en-US" sz="2100" dirty="0" smtClean="0"/>
              <a:t>Visdrošāk ir peldēties of</a:t>
            </a:r>
            <a:r>
              <a:rPr lang="lv-LV" sz="2100" dirty="0" smtClean="0"/>
              <a:t>i</a:t>
            </a:r>
            <a:r>
              <a:rPr lang="en-US" sz="2100" dirty="0" smtClean="0"/>
              <a:t>ciālajās peldvietās – īpaši labiekārtot</a:t>
            </a:r>
            <a:r>
              <a:rPr lang="lv-LV" sz="2100" dirty="0" smtClean="0"/>
              <a:t>ā</a:t>
            </a:r>
            <a:r>
              <a:rPr lang="en-US" sz="2100" dirty="0" smtClean="0"/>
              <a:t>s, kur dežurē </a:t>
            </a:r>
            <a:r>
              <a:rPr lang="lv-LV" sz="2100" dirty="0" smtClean="0"/>
              <a:t>glābēji</a:t>
            </a:r>
            <a:r>
              <a:rPr lang="en-US" sz="2100" dirty="0" smtClean="0"/>
              <a:t>!</a:t>
            </a:r>
          </a:p>
        </p:txBody>
      </p:sp>
      <p:sp>
        <p:nvSpPr>
          <p:cNvPr id="12" name="AutoShape 2" descr="Pilsētas peldvietas gatavas uzņemt apmeklētājus; labiekārtota vēl viena  jauna atpūtas vieta – Lucavsalas līcis - Jauns.l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8382" y="3031444"/>
            <a:ext cx="2263023" cy="140307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61802">
            <a:off x="10111995" y="288782"/>
            <a:ext cx="1684512" cy="1708285"/>
          </a:xfrm>
          <a:prstGeom prst="rect">
            <a:avLst/>
          </a:prstGeom>
        </p:spPr>
      </p:pic>
    </p:spTree>
    <p:extLst>
      <p:ext uri="{BB962C8B-B14F-4D97-AF65-F5344CB8AC3E}">
        <p14:creationId xmlns:p14="http://schemas.microsoft.com/office/powerpoint/2010/main" val="19792095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sz="4000" b="1" dirty="0">
                <a:solidFill>
                  <a:srgbClr val="FFFF00"/>
                </a:solidFill>
              </a:rPr>
              <a:t>Drošai atpūtai pie ūdens – JĀ!</a:t>
            </a:r>
            <a:endParaRPr lang="lv-LV" sz="4000" dirty="0"/>
          </a:p>
        </p:txBody>
      </p:sp>
      <p:sp>
        <p:nvSpPr>
          <p:cNvPr id="5" name="TextBox 4"/>
          <p:cNvSpPr txBox="1"/>
          <p:nvPr/>
        </p:nvSpPr>
        <p:spPr>
          <a:xfrm>
            <a:off x="798787" y="4488686"/>
            <a:ext cx="5156791" cy="1384995"/>
          </a:xfrm>
          <a:prstGeom prst="rect">
            <a:avLst/>
          </a:prstGeom>
          <a:noFill/>
        </p:spPr>
        <p:txBody>
          <a:bodyPr wrap="square" rtlCol="0">
            <a:spAutoFit/>
          </a:bodyPr>
          <a:lstStyle/>
          <a:p>
            <a:pPr algn="ctr">
              <a:buClr>
                <a:schemeClr val="accent1">
                  <a:lumMod val="50000"/>
                </a:schemeClr>
              </a:buClr>
            </a:pPr>
            <a:r>
              <a:rPr lang="lv-LV" sz="2800" b="1" dirty="0" smtClean="0"/>
              <a:t>Dodies peldēties</a:t>
            </a:r>
            <a:r>
              <a:rPr lang="en-US" sz="2800" b="1" dirty="0" smtClean="0"/>
              <a:t> </a:t>
            </a:r>
            <a:r>
              <a:rPr lang="lv-LV" sz="2800" b="1" dirty="0" smtClean="0"/>
              <a:t>kopā </a:t>
            </a:r>
            <a:r>
              <a:rPr lang="lv-LV" sz="2800" b="1" dirty="0"/>
              <a:t>ar pieaugušajiem </a:t>
            </a:r>
            <a:r>
              <a:rPr lang="lv-LV" sz="2800" b="1" dirty="0" smtClean="0"/>
              <a:t>vai</a:t>
            </a:r>
            <a:r>
              <a:rPr lang="en-US" sz="2800" b="1" dirty="0"/>
              <a:t> </a:t>
            </a:r>
            <a:r>
              <a:rPr lang="lv-LV" sz="2800" b="1" dirty="0" smtClean="0"/>
              <a:t>vismaz </a:t>
            </a:r>
            <a:r>
              <a:rPr lang="lv-LV" sz="2800" b="1" dirty="0"/>
              <a:t>kopā </a:t>
            </a:r>
            <a:r>
              <a:rPr lang="en-US" sz="2800" b="1" dirty="0"/>
              <a:t> </a:t>
            </a:r>
            <a:r>
              <a:rPr lang="lv-LV" sz="2800" b="1" dirty="0"/>
              <a:t>ar draugiem!</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03626" y="1944414"/>
            <a:ext cx="1341376" cy="1149112"/>
          </a:xfrm>
          <a:prstGeom prst="rect">
            <a:avLst/>
          </a:prstGeom>
        </p:spPr>
      </p:pic>
      <p:sp>
        <p:nvSpPr>
          <p:cNvPr id="7" name="TextBox 6"/>
          <p:cNvSpPr txBox="1"/>
          <p:nvPr/>
        </p:nvSpPr>
        <p:spPr>
          <a:xfrm>
            <a:off x="798787" y="3241229"/>
            <a:ext cx="5066160" cy="769441"/>
          </a:xfrm>
          <a:prstGeom prst="rect">
            <a:avLst/>
          </a:prstGeom>
          <a:noFill/>
        </p:spPr>
        <p:txBody>
          <a:bodyPr wrap="square" rtlCol="0">
            <a:spAutoFit/>
          </a:bodyPr>
          <a:lstStyle/>
          <a:p>
            <a:pPr algn="ctr">
              <a:buClr>
                <a:schemeClr val="accent1">
                  <a:lumMod val="50000"/>
                </a:schemeClr>
              </a:buClr>
            </a:pPr>
            <a:r>
              <a:rPr lang="lv-LV" sz="4400" b="1" dirty="0" smtClean="0">
                <a:solidFill>
                  <a:srgbClr val="C00000"/>
                </a:solidFill>
              </a:rPr>
              <a:t>NEPELDIES VIENS! </a:t>
            </a:r>
            <a:endParaRPr lang="en-US" sz="4400" b="1" dirty="0">
              <a:solidFill>
                <a:srgbClr val="C000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9320" y="2808888"/>
            <a:ext cx="5001317" cy="287575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461802">
            <a:off x="10158872" y="253476"/>
            <a:ext cx="1684512" cy="1708285"/>
          </a:xfrm>
          <a:prstGeom prst="rect">
            <a:avLst/>
          </a:prstGeom>
        </p:spPr>
      </p:pic>
    </p:spTree>
    <p:extLst>
      <p:ext uri="{BB962C8B-B14F-4D97-AF65-F5344CB8AC3E}">
        <p14:creationId xmlns:p14="http://schemas.microsoft.com/office/powerpoint/2010/main" val="1803855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20176960">
            <a:off x="64337" y="5078434"/>
            <a:ext cx="1440187" cy="948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3" name="Down Arrow 2"/>
          <p:cNvSpPr/>
          <p:nvPr/>
        </p:nvSpPr>
        <p:spPr>
          <a:xfrm rot="1748428">
            <a:off x="10158537" y="2464008"/>
            <a:ext cx="1105514" cy="1413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2848" y="3649042"/>
            <a:ext cx="2412925" cy="1809695"/>
          </a:xfrm>
          <a:prstGeom prst="rect">
            <a:avLst/>
          </a:prstGeom>
        </p:spPr>
      </p:pic>
      <p:sp>
        <p:nvSpPr>
          <p:cNvPr id="2" name="Title 1"/>
          <p:cNvSpPr>
            <a:spLocks noGrp="1"/>
          </p:cNvSpPr>
          <p:nvPr>
            <p:ph type="title"/>
          </p:nvPr>
        </p:nvSpPr>
        <p:spPr/>
        <p:txBody>
          <a:bodyPr/>
          <a:lstStyle/>
          <a:p>
            <a:pPr algn="ctr"/>
            <a:r>
              <a:rPr lang="lv-LV" sz="4000" b="1" dirty="0">
                <a:solidFill>
                  <a:srgbClr val="FFFF00"/>
                </a:solidFill>
              </a:rPr>
              <a:t>Drošai atpūtai pie ūdens – JĀ!</a:t>
            </a:r>
            <a:endParaRPr lang="lv-LV" sz="4000" dirty="0"/>
          </a:p>
        </p:txBody>
      </p:sp>
      <p:sp>
        <p:nvSpPr>
          <p:cNvPr id="4" name="TextBox 3"/>
          <p:cNvSpPr txBox="1"/>
          <p:nvPr/>
        </p:nvSpPr>
        <p:spPr>
          <a:xfrm>
            <a:off x="2926089" y="2327160"/>
            <a:ext cx="6169306" cy="830997"/>
          </a:xfrm>
          <a:prstGeom prst="rect">
            <a:avLst/>
          </a:prstGeom>
          <a:noFill/>
        </p:spPr>
        <p:txBody>
          <a:bodyPr wrap="square" rtlCol="0">
            <a:spAutoFit/>
          </a:bodyPr>
          <a:lstStyle/>
          <a:p>
            <a:pPr algn="ctr"/>
            <a:r>
              <a:rPr lang="lv-LV" sz="2400" b="1" dirty="0" smtClean="0"/>
              <a:t>Dodoties </a:t>
            </a:r>
            <a:r>
              <a:rPr lang="lv-LV" sz="2400" b="1" dirty="0"/>
              <a:t>atpūsties pie ūdens, zini, kur tu </a:t>
            </a:r>
            <a:r>
              <a:rPr lang="lv-LV" sz="2400" b="1" dirty="0" smtClean="0"/>
              <a:t>atrodies</a:t>
            </a:r>
            <a:r>
              <a:rPr lang="lv-LV" sz="2400" b="1" dirty="0"/>
              <a:t>, ja tev jāizsauc </a:t>
            </a:r>
            <a:r>
              <a:rPr lang="lv-LV" sz="2400" b="1" dirty="0" smtClean="0"/>
              <a:t>palīdzība</a:t>
            </a:r>
            <a:r>
              <a:rPr lang="en-US" sz="2400" b="1" dirty="0" smtClean="0"/>
              <a:t>!</a:t>
            </a:r>
            <a:endParaRPr lang="lv-LV" sz="2400" b="1" dirty="0"/>
          </a:p>
        </p:txBody>
      </p:sp>
      <p:sp>
        <p:nvSpPr>
          <p:cNvPr id="6" name="Pentagon 5"/>
          <p:cNvSpPr/>
          <p:nvPr/>
        </p:nvSpPr>
        <p:spPr>
          <a:xfrm>
            <a:off x="277687" y="3399496"/>
            <a:ext cx="3611408" cy="430791"/>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Novads</a:t>
            </a:r>
            <a:endParaRPr lang="lv-LV" b="1" dirty="0">
              <a:solidFill>
                <a:schemeClr val="tx1"/>
              </a:solidFill>
            </a:endParaRPr>
          </a:p>
        </p:txBody>
      </p:sp>
      <p:sp>
        <p:nvSpPr>
          <p:cNvPr id="7" name="Pentagon 6"/>
          <p:cNvSpPr/>
          <p:nvPr/>
        </p:nvSpPr>
        <p:spPr>
          <a:xfrm>
            <a:off x="615322" y="3953883"/>
            <a:ext cx="3871801" cy="451365"/>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Pagasts</a:t>
            </a:r>
            <a:endParaRPr lang="lv-LV" b="1" dirty="0">
              <a:solidFill>
                <a:schemeClr val="tx1"/>
              </a:solidFill>
            </a:endParaRPr>
          </a:p>
        </p:txBody>
      </p:sp>
      <p:sp>
        <p:nvSpPr>
          <p:cNvPr id="12" name="Pentagon 11"/>
          <p:cNvSpPr/>
          <p:nvPr/>
        </p:nvSpPr>
        <p:spPr>
          <a:xfrm>
            <a:off x="924733" y="4569865"/>
            <a:ext cx="3844037" cy="383730"/>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Ciems</a:t>
            </a:r>
            <a:endParaRPr lang="lv-LV" b="1" dirty="0">
              <a:solidFill>
                <a:schemeClr val="tx1"/>
              </a:solidFill>
            </a:endParaRPr>
          </a:p>
        </p:txBody>
      </p:sp>
      <p:sp>
        <p:nvSpPr>
          <p:cNvPr id="13" name="Pentagon 12"/>
          <p:cNvSpPr/>
          <p:nvPr/>
        </p:nvSpPr>
        <p:spPr>
          <a:xfrm>
            <a:off x="1522695" y="5194385"/>
            <a:ext cx="3421474" cy="43684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Ūdenstilpes nosaukums</a:t>
            </a:r>
            <a:endParaRPr lang="lv-LV" b="1" dirty="0">
              <a:solidFill>
                <a:schemeClr val="tx1"/>
              </a:solidFill>
            </a:endParaRPr>
          </a:p>
        </p:txBody>
      </p:sp>
      <p:sp>
        <p:nvSpPr>
          <p:cNvPr id="14" name="Pentagon 13"/>
          <p:cNvSpPr/>
          <p:nvPr/>
        </p:nvSpPr>
        <p:spPr>
          <a:xfrm>
            <a:off x="1832690" y="5893553"/>
            <a:ext cx="3549538" cy="438856"/>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Piebraucamais ceļš</a:t>
            </a:r>
            <a:endParaRPr lang="lv-LV" b="1" dirty="0">
              <a:solidFill>
                <a:schemeClr val="tx1"/>
              </a:solidFill>
            </a:endParaRPr>
          </a:p>
        </p:txBody>
      </p:sp>
      <p:sp>
        <p:nvSpPr>
          <p:cNvPr id="15" name="TextBox 14"/>
          <p:cNvSpPr txBox="1"/>
          <p:nvPr/>
        </p:nvSpPr>
        <p:spPr>
          <a:xfrm>
            <a:off x="32217" y="5767805"/>
            <a:ext cx="1490478" cy="830997"/>
          </a:xfrm>
          <a:prstGeom prst="rect">
            <a:avLst/>
          </a:prstGeom>
          <a:noFill/>
        </p:spPr>
        <p:txBody>
          <a:bodyPr wrap="square" rtlCol="0">
            <a:spAutoFit/>
          </a:bodyPr>
          <a:lstStyle/>
          <a:p>
            <a:r>
              <a:rPr lang="lv-LV" sz="2400" b="1" dirty="0" smtClean="0"/>
              <a:t>Ārpus pilsētas</a:t>
            </a:r>
            <a:endParaRPr lang="lv-LV" sz="2400" b="1" dirty="0"/>
          </a:p>
        </p:txBody>
      </p:sp>
      <p:sp>
        <p:nvSpPr>
          <p:cNvPr id="16" name="Pentagon 15"/>
          <p:cNvSpPr/>
          <p:nvPr/>
        </p:nvSpPr>
        <p:spPr>
          <a:xfrm flipH="1">
            <a:off x="7851499" y="3906733"/>
            <a:ext cx="4071613" cy="45905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Pilsēta</a:t>
            </a:r>
            <a:endParaRPr lang="lv-LV" b="1" dirty="0">
              <a:solidFill>
                <a:schemeClr val="tx1"/>
              </a:solidFill>
            </a:endParaRPr>
          </a:p>
        </p:txBody>
      </p:sp>
      <p:sp>
        <p:nvSpPr>
          <p:cNvPr id="17" name="Pentagon 16"/>
          <p:cNvSpPr/>
          <p:nvPr/>
        </p:nvSpPr>
        <p:spPr>
          <a:xfrm flipH="1">
            <a:off x="7359063" y="4569865"/>
            <a:ext cx="4230617" cy="517946"/>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Iela</a:t>
            </a:r>
            <a:endParaRPr lang="lv-LV" b="1" dirty="0">
              <a:solidFill>
                <a:schemeClr val="tx1"/>
              </a:solidFill>
            </a:endParaRPr>
          </a:p>
        </p:txBody>
      </p:sp>
      <p:sp>
        <p:nvSpPr>
          <p:cNvPr id="18" name="Pentagon 17"/>
          <p:cNvSpPr/>
          <p:nvPr/>
        </p:nvSpPr>
        <p:spPr>
          <a:xfrm flipH="1">
            <a:off x="7067119" y="5272588"/>
            <a:ext cx="4163938" cy="516294"/>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Ūdenstilpes nosaukums</a:t>
            </a:r>
            <a:endParaRPr lang="lv-LV" b="1" dirty="0">
              <a:solidFill>
                <a:schemeClr val="tx1"/>
              </a:solidFill>
            </a:endParaRPr>
          </a:p>
        </p:txBody>
      </p:sp>
      <p:sp>
        <p:nvSpPr>
          <p:cNvPr id="19" name="Pentagon 18"/>
          <p:cNvSpPr/>
          <p:nvPr/>
        </p:nvSpPr>
        <p:spPr>
          <a:xfrm flipH="1">
            <a:off x="6798940" y="6032418"/>
            <a:ext cx="4018344" cy="436444"/>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b="1" dirty="0" smtClean="0">
                <a:solidFill>
                  <a:schemeClr val="tx1"/>
                </a:solidFill>
              </a:rPr>
              <a:t>Piebraucamais ceļš</a:t>
            </a:r>
            <a:endParaRPr lang="lv-LV" b="1" dirty="0">
              <a:solidFill>
                <a:schemeClr val="tx1"/>
              </a:solidFill>
            </a:endParaRPr>
          </a:p>
        </p:txBody>
      </p:sp>
      <p:sp>
        <p:nvSpPr>
          <p:cNvPr id="20" name="TextBox 19"/>
          <p:cNvSpPr txBox="1"/>
          <p:nvPr/>
        </p:nvSpPr>
        <p:spPr>
          <a:xfrm rot="271238">
            <a:off x="10916910" y="3123986"/>
            <a:ext cx="1242538" cy="461665"/>
          </a:xfrm>
          <a:prstGeom prst="rect">
            <a:avLst/>
          </a:prstGeom>
          <a:noFill/>
        </p:spPr>
        <p:txBody>
          <a:bodyPr wrap="square" rtlCol="0">
            <a:spAutoFit/>
          </a:bodyPr>
          <a:lstStyle/>
          <a:p>
            <a:r>
              <a:rPr lang="lv-LV" sz="2400" b="1" dirty="0" smtClean="0"/>
              <a:t>Pilsētā</a:t>
            </a:r>
            <a:endParaRPr lang="lv-LV" sz="2000" b="1" dirty="0"/>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461802">
            <a:off x="10158872" y="284282"/>
            <a:ext cx="1684512" cy="1708285"/>
          </a:xfrm>
          <a:prstGeom prst="rect">
            <a:avLst/>
          </a:prstGeom>
        </p:spPr>
      </p:pic>
    </p:spTree>
    <p:extLst>
      <p:ext uri="{BB962C8B-B14F-4D97-AF65-F5344CB8AC3E}">
        <p14:creationId xmlns:p14="http://schemas.microsoft.com/office/powerpoint/2010/main" val="2818076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4000" b="1" dirty="0">
                <a:solidFill>
                  <a:srgbClr val="FFFF00"/>
                </a:solidFill>
              </a:rPr>
              <a:t>Drošai atpūtai pie ūdens – JĀ!</a:t>
            </a:r>
            <a:endParaRPr lang="lv-LV" sz="4000" dirty="0"/>
          </a:p>
        </p:txBody>
      </p:sp>
      <p:sp>
        <p:nvSpPr>
          <p:cNvPr id="3" name="Content Placeholder 2"/>
          <p:cNvSpPr>
            <a:spLocks noGrp="1"/>
          </p:cNvSpPr>
          <p:nvPr>
            <p:ph idx="1"/>
          </p:nvPr>
        </p:nvSpPr>
        <p:spPr>
          <a:xfrm>
            <a:off x="731166" y="2426276"/>
            <a:ext cx="6834013" cy="4163709"/>
          </a:xfrm>
        </p:spPr>
        <p:txBody>
          <a:bodyPr>
            <a:noAutofit/>
          </a:bodyPr>
          <a:lstStyle/>
          <a:p>
            <a:pPr marL="0" indent="0">
              <a:buClr>
                <a:schemeClr val="accent1">
                  <a:lumMod val="50000"/>
                </a:schemeClr>
              </a:buClr>
              <a:buNone/>
            </a:pPr>
            <a:endParaRPr lang="en-US" sz="2400" dirty="0"/>
          </a:p>
          <a:p>
            <a:pPr>
              <a:buClr>
                <a:schemeClr val="accent1">
                  <a:lumMod val="50000"/>
                </a:schemeClr>
              </a:buClr>
              <a:buFont typeface="Wingdings" panose="05000000000000000000" pitchFamily="2" charset="2"/>
              <a:buChar char="Ø"/>
            </a:pPr>
            <a:r>
              <a:rPr lang="lv-LV" sz="2400" dirty="0" smtClean="0">
                <a:solidFill>
                  <a:schemeClr val="tx1"/>
                </a:solidFill>
              </a:rPr>
              <a:t>Pirms pirmās</a:t>
            </a:r>
            <a:r>
              <a:rPr lang="en-US" sz="2400" dirty="0" smtClean="0">
                <a:solidFill>
                  <a:schemeClr val="tx1"/>
                </a:solidFill>
              </a:rPr>
              <a:t> </a:t>
            </a:r>
            <a:r>
              <a:rPr lang="lv-LV" sz="2400" dirty="0" smtClean="0">
                <a:solidFill>
                  <a:schemeClr val="tx1"/>
                </a:solidFill>
              </a:rPr>
              <a:t>peldēšanas sezonas</a:t>
            </a:r>
            <a:r>
              <a:rPr lang="en-US" sz="2400" dirty="0" smtClean="0">
                <a:solidFill>
                  <a:schemeClr val="tx1"/>
                </a:solidFill>
              </a:rPr>
              <a:t> </a:t>
            </a:r>
            <a:r>
              <a:rPr lang="lv-LV" sz="2400" dirty="0" smtClean="0">
                <a:solidFill>
                  <a:schemeClr val="tx1"/>
                </a:solidFill>
              </a:rPr>
              <a:t>sākumā,</a:t>
            </a:r>
            <a:r>
              <a:rPr lang="en-US" sz="2400" dirty="0" smtClean="0">
                <a:solidFill>
                  <a:schemeClr val="tx1"/>
                </a:solidFill>
              </a:rPr>
              <a:t> </a:t>
            </a:r>
            <a:r>
              <a:rPr lang="lv-LV" sz="2400" dirty="0" smtClean="0">
                <a:solidFill>
                  <a:schemeClr val="tx1"/>
                </a:solidFill>
              </a:rPr>
              <a:t>noteikti </a:t>
            </a:r>
            <a:r>
              <a:rPr lang="lv-LV" sz="2400" dirty="0">
                <a:solidFill>
                  <a:schemeClr val="tx1"/>
                </a:solidFill>
              </a:rPr>
              <a:t>ir jāpārbauda </a:t>
            </a:r>
            <a:r>
              <a:rPr lang="lv-LV" sz="2400" dirty="0" smtClean="0">
                <a:solidFill>
                  <a:schemeClr val="tx1"/>
                </a:solidFill>
              </a:rPr>
              <a:t>ūdenstilpes </a:t>
            </a:r>
            <a:r>
              <a:rPr lang="lv-LV" sz="2400" dirty="0">
                <a:solidFill>
                  <a:schemeClr val="tx1"/>
                </a:solidFill>
              </a:rPr>
              <a:t>gultne, jo ziemas laikā tā var būt mainījusies un uz tās var atrasties dažādi priekšmeti. </a:t>
            </a:r>
            <a:endParaRPr lang="en-US" sz="2400" dirty="0" smtClean="0">
              <a:solidFill>
                <a:schemeClr val="tx1"/>
              </a:solidFill>
            </a:endParaRPr>
          </a:p>
          <a:p>
            <a:pPr marL="0" indent="0">
              <a:buClr>
                <a:schemeClr val="accent1">
                  <a:lumMod val="50000"/>
                </a:schemeClr>
              </a:buClr>
              <a:buNone/>
            </a:pPr>
            <a:endParaRPr lang="en-US" sz="2400" dirty="0" smtClean="0">
              <a:solidFill>
                <a:schemeClr val="tx1"/>
              </a:solidFill>
            </a:endParaRPr>
          </a:p>
          <a:p>
            <a:pPr>
              <a:buClr>
                <a:schemeClr val="accent1">
                  <a:lumMod val="50000"/>
                </a:schemeClr>
              </a:buClr>
              <a:buFont typeface="Wingdings" panose="05000000000000000000" pitchFamily="2" charset="2"/>
              <a:buChar char="Ø"/>
            </a:pPr>
            <a:r>
              <a:rPr lang="lv-LV" sz="2400" dirty="0" smtClean="0">
                <a:solidFill>
                  <a:schemeClr val="tx1"/>
                </a:solidFill>
              </a:rPr>
              <a:t>Ja ej </a:t>
            </a:r>
            <a:r>
              <a:rPr lang="en-US" sz="2400" dirty="0" smtClean="0">
                <a:solidFill>
                  <a:schemeClr val="tx1"/>
                </a:solidFill>
              </a:rPr>
              <a:t>peldēties </a:t>
            </a:r>
            <a:r>
              <a:rPr lang="lv-LV" sz="2400" dirty="0" smtClean="0">
                <a:solidFill>
                  <a:schemeClr val="tx1"/>
                </a:solidFill>
              </a:rPr>
              <a:t>nepazīstamā vietā </a:t>
            </a:r>
            <a:r>
              <a:rPr lang="en-US" sz="2400" dirty="0" smtClean="0">
                <a:solidFill>
                  <a:schemeClr val="tx1"/>
                </a:solidFill>
              </a:rPr>
              <a:t>– no </a:t>
            </a:r>
            <a:r>
              <a:rPr lang="lv-LV" sz="2400" dirty="0" smtClean="0">
                <a:solidFill>
                  <a:schemeClr val="tx1"/>
                </a:solidFill>
              </a:rPr>
              <a:t>sākuma obligāti pārbaudi ūdenstilpes gultni!</a:t>
            </a:r>
          </a:p>
          <a:p>
            <a:endParaRPr lang="lv-LV" sz="2400" dirty="0">
              <a:solidFill>
                <a:schemeClr val="tx1"/>
              </a:solidFill>
            </a:endParaRPr>
          </a:p>
        </p:txBody>
      </p:sp>
      <p:pic>
        <p:nvPicPr>
          <p:cNvPr id="4" name="Attēls 9"/>
          <p:cNvPicPr>
            <a:picLocks noChangeAspect="1"/>
          </p:cNvPicPr>
          <p:nvPr/>
        </p:nvPicPr>
        <p:blipFill rotWithShape="1">
          <a:blip r:embed="rId2"/>
          <a:srcRect l="1" r="43532" b="29124"/>
          <a:stretch/>
        </p:blipFill>
        <p:spPr>
          <a:xfrm>
            <a:off x="9068373" y="2215818"/>
            <a:ext cx="2588658" cy="2087626"/>
          </a:xfrm>
          <a:prstGeom prst="rect">
            <a:avLst/>
          </a:prstGeom>
        </p:spPr>
      </p:pic>
      <p:pic>
        <p:nvPicPr>
          <p:cNvPr id="5" name="Picture 4" descr="Att&amp;emacr;lu rezult&amp;amacr;ti vaic&amp;amacr;jumam “mantas zem &amp;umacr;dens”"/>
          <p:cNvPicPr>
            <a:picLocks noChangeAspect="1" noChangeArrowheads="1"/>
          </p:cNvPicPr>
          <p:nvPr/>
        </p:nvPicPr>
        <p:blipFill rotWithShape="1">
          <a:blip r:embed="rId3">
            <a:extLst>
              <a:ext uri="{28A0092B-C50C-407E-A947-70E740481C1C}">
                <a14:useLocalDpi xmlns:a14="http://schemas.microsoft.com/office/drawing/2010/main" val="0"/>
              </a:ext>
            </a:extLst>
          </a:blip>
          <a:srcRect t="-1" r="12032" b="2100"/>
          <a:stretch/>
        </p:blipFill>
        <p:spPr bwMode="auto">
          <a:xfrm>
            <a:off x="7878967" y="4399697"/>
            <a:ext cx="3086959" cy="2290325"/>
          </a:xfrm>
          <a:prstGeom prst="rect">
            <a:avLst/>
          </a:prstGeom>
          <a:noFill/>
          <a:extLst>
            <a:ext uri="{909E8E84-426E-40DD-AFC4-6F175D3DCCD1}">
              <a14:hiddenFill xmlns:a14="http://schemas.microsoft.com/office/drawing/2010/main">
                <a:solidFill>
                  <a:srgbClr val="FFFFFF"/>
                </a:solidFill>
              </a14:hiddenFill>
            </a:ext>
          </a:extLst>
        </p:spPr>
      </p:pic>
      <p:sp>
        <p:nvSpPr>
          <p:cNvPr id="6" name="Reizināt 12"/>
          <p:cNvSpPr/>
          <p:nvPr/>
        </p:nvSpPr>
        <p:spPr>
          <a:xfrm>
            <a:off x="11033648" y="1883203"/>
            <a:ext cx="1158352" cy="100326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7" name="Reizināt 12"/>
          <p:cNvSpPr/>
          <p:nvPr/>
        </p:nvSpPr>
        <p:spPr>
          <a:xfrm>
            <a:off x="10259708" y="4134427"/>
            <a:ext cx="1158352" cy="100326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461802">
            <a:off x="10191391" y="194814"/>
            <a:ext cx="1684512" cy="1708285"/>
          </a:xfrm>
          <a:prstGeom prst="rect">
            <a:avLst/>
          </a:prstGeom>
        </p:spPr>
      </p:pic>
    </p:spTree>
    <p:extLst>
      <p:ext uri="{BB962C8B-B14F-4D97-AF65-F5344CB8AC3E}">
        <p14:creationId xmlns:p14="http://schemas.microsoft.com/office/powerpoint/2010/main" val="4168315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sz="4000" b="1" dirty="0" smtClean="0">
                <a:solidFill>
                  <a:srgbClr val="FFFF00"/>
                </a:solidFill>
              </a:rPr>
              <a:t>Drošai uzvedībai</a:t>
            </a:r>
            <a:r>
              <a:rPr lang="en-US" sz="4000" b="1" dirty="0" smtClean="0">
                <a:solidFill>
                  <a:srgbClr val="FFFF00"/>
                </a:solidFill>
              </a:rPr>
              <a:t> </a:t>
            </a:r>
            <a:r>
              <a:rPr lang="lv-LV" sz="4000" b="1" dirty="0" smtClean="0">
                <a:solidFill>
                  <a:srgbClr val="FFFF00"/>
                </a:solidFill>
              </a:rPr>
              <a:t>peldvietā– </a:t>
            </a:r>
            <a:r>
              <a:rPr lang="lv-LV" sz="4000" b="1" dirty="0">
                <a:solidFill>
                  <a:srgbClr val="FFFF00"/>
                </a:solidFill>
              </a:rPr>
              <a:t>JĀ!</a:t>
            </a:r>
            <a:endParaRPr lang="lv-LV" sz="4000" dirty="0"/>
          </a:p>
        </p:txBody>
      </p:sp>
      <p:sp>
        <p:nvSpPr>
          <p:cNvPr id="3" name="Content Placeholder 2"/>
          <p:cNvSpPr>
            <a:spLocks noGrp="1"/>
          </p:cNvSpPr>
          <p:nvPr>
            <p:ph idx="1"/>
          </p:nvPr>
        </p:nvSpPr>
        <p:spPr>
          <a:xfrm>
            <a:off x="881686" y="2515144"/>
            <a:ext cx="8761412" cy="2689706"/>
          </a:xfrm>
        </p:spPr>
        <p:txBody>
          <a:bodyPr>
            <a:noAutofit/>
          </a:bodyPr>
          <a:lstStyle/>
          <a:p>
            <a:pPr>
              <a:buClr>
                <a:schemeClr val="accent1">
                  <a:lumMod val="50000"/>
                </a:schemeClr>
              </a:buClr>
              <a:buFont typeface="Wingdings" panose="05000000000000000000" pitchFamily="2" charset="2"/>
              <a:buChar char="Ø"/>
            </a:pPr>
            <a:r>
              <a:rPr lang="en-US" sz="2100" dirty="0" smtClean="0">
                <a:solidFill>
                  <a:schemeClr val="tx1"/>
                </a:solidFill>
              </a:rPr>
              <a:t>Ne</a:t>
            </a:r>
            <a:r>
              <a:rPr lang="lv-LV" sz="2100" dirty="0" smtClean="0">
                <a:solidFill>
                  <a:schemeClr val="tx1"/>
                </a:solidFill>
              </a:rPr>
              <a:t>peldies </a:t>
            </a:r>
            <a:r>
              <a:rPr lang="lv-LV" sz="2100" dirty="0">
                <a:solidFill>
                  <a:schemeClr val="tx1"/>
                </a:solidFill>
              </a:rPr>
              <a:t>stiprā vējā, naktī vai negaisa laikā</a:t>
            </a:r>
            <a:r>
              <a:rPr lang="lv-LV" sz="2100" dirty="0" smtClean="0">
                <a:solidFill>
                  <a:schemeClr val="tx1"/>
                </a:solidFill>
              </a:rPr>
              <a:t>!</a:t>
            </a:r>
            <a:endParaRPr lang="lv-LV" sz="2100" dirty="0">
              <a:solidFill>
                <a:schemeClr val="tx1"/>
              </a:solidFill>
            </a:endParaRPr>
          </a:p>
          <a:p>
            <a:pPr>
              <a:buClr>
                <a:schemeClr val="accent1">
                  <a:lumMod val="50000"/>
                </a:schemeClr>
              </a:buClr>
              <a:buFont typeface="Wingdings" panose="05000000000000000000" pitchFamily="2" charset="2"/>
              <a:buChar char="Ø"/>
            </a:pPr>
            <a:r>
              <a:rPr lang="en-US" sz="2100" dirty="0" smtClean="0">
                <a:solidFill>
                  <a:schemeClr val="tx1"/>
                </a:solidFill>
              </a:rPr>
              <a:t>Ne</a:t>
            </a:r>
            <a:r>
              <a:rPr lang="lv-LV" sz="2100" dirty="0" smtClean="0">
                <a:solidFill>
                  <a:schemeClr val="tx1"/>
                </a:solidFill>
              </a:rPr>
              <a:t>peldi </a:t>
            </a:r>
            <a:r>
              <a:rPr lang="lv-LV" sz="2100" dirty="0">
                <a:solidFill>
                  <a:schemeClr val="tx1"/>
                </a:solidFill>
              </a:rPr>
              <a:t>aiz bojām, kas ierobežo peldvietu</a:t>
            </a:r>
            <a:r>
              <a:rPr lang="lv-LV" sz="2100" dirty="0" smtClean="0">
                <a:solidFill>
                  <a:schemeClr val="tx1"/>
                </a:solidFill>
              </a:rPr>
              <a:t>!</a:t>
            </a:r>
            <a:endParaRPr lang="en-US" sz="2100" dirty="0" smtClean="0">
              <a:solidFill>
                <a:schemeClr val="tx1"/>
              </a:solidFill>
            </a:endParaRPr>
          </a:p>
          <a:p>
            <a:pPr>
              <a:buClr>
                <a:schemeClr val="accent1">
                  <a:lumMod val="50000"/>
                </a:schemeClr>
              </a:buClr>
              <a:buFont typeface="Wingdings" panose="05000000000000000000" pitchFamily="2" charset="2"/>
              <a:buChar char="Ø"/>
            </a:pPr>
            <a:r>
              <a:rPr lang="lv-LV" sz="2100" dirty="0" smtClean="0">
                <a:solidFill>
                  <a:schemeClr val="tx1"/>
                </a:solidFill>
              </a:rPr>
              <a:t>Nelec ūdenī! Pat labi zināmās vietās apstākļi</a:t>
            </a:r>
            <a:r>
              <a:rPr lang="en-US" sz="2100" dirty="0" smtClean="0">
                <a:solidFill>
                  <a:schemeClr val="tx1"/>
                </a:solidFill>
              </a:rPr>
              <a:t> </a:t>
            </a:r>
            <a:r>
              <a:rPr lang="lv-LV" sz="2100" dirty="0" smtClean="0">
                <a:solidFill>
                  <a:schemeClr val="tx1"/>
                </a:solidFill>
              </a:rPr>
              <a:t>var būt mainīgi un lēciens</a:t>
            </a:r>
            <a:r>
              <a:rPr lang="en-US" sz="2100" dirty="0" smtClean="0">
                <a:solidFill>
                  <a:schemeClr val="tx1"/>
                </a:solidFill>
              </a:rPr>
              <a:t> </a:t>
            </a:r>
            <a:r>
              <a:rPr lang="lv-LV" sz="2100" dirty="0" smtClean="0">
                <a:solidFill>
                  <a:schemeClr val="tx1"/>
                </a:solidFill>
              </a:rPr>
              <a:t>var beigties ar traumām vai vēl ļaunāk</a:t>
            </a:r>
            <a:r>
              <a:rPr lang="en-US" sz="2100" dirty="0" smtClean="0">
                <a:solidFill>
                  <a:schemeClr val="tx1"/>
                </a:solidFill>
              </a:rPr>
              <a:t>.</a:t>
            </a:r>
          </a:p>
          <a:p>
            <a:pPr>
              <a:buClr>
                <a:schemeClr val="accent1">
                  <a:lumMod val="50000"/>
                </a:schemeClr>
              </a:buClr>
              <a:buFont typeface="Wingdings" panose="05000000000000000000" pitchFamily="2" charset="2"/>
              <a:buChar char="Ø"/>
            </a:pPr>
            <a:r>
              <a:rPr lang="lv-LV" sz="2100" dirty="0" smtClean="0">
                <a:solidFill>
                  <a:schemeClr val="tx1"/>
                </a:solidFill>
              </a:rPr>
              <a:t>Ja</a:t>
            </a:r>
            <a:r>
              <a:rPr lang="en-US" sz="2100" dirty="0" smtClean="0">
                <a:solidFill>
                  <a:schemeClr val="tx1"/>
                </a:solidFill>
              </a:rPr>
              <a:t> </a:t>
            </a:r>
            <a:r>
              <a:rPr lang="lv-LV" sz="2100" dirty="0" smtClean="0">
                <a:solidFill>
                  <a:schemeClr val="tx1"/>
                </a:solidFill>
              </a:rPr>
              <a:t>mainās laikapstākļi</a:t>
            </a:r>
            <a:r>
              <a:rPr lang="en-US" sz="2100" dirty="0" smtClean="0">
                <a:solidFill>
                  <a:schemeClr val="tx1"/>
                </a:solidFill>
              </a:rPr>
              <a:t>, p</a:t>
            </a:r>
            <a:r>
              <a:rPr lang="lv-LV" sz="2100" dirty="0" smtClean="0">
                <a:solidFill>
                  <a:schemeClr val="tx1"/>
                </a:solidFill>
              </a:rPr>
              <a:t>a</a:t>
            </a:r>
            <a:r>
              <a:rPr lang="en-US" sz="2100" dirty="0" smtClean="0">
                <a:solidFill>
                  <a:schemeClr val="tx1"/>
                </a:solidFill>
              </a:rPr>
              <a:t>r</a:t>
            </a:r>
            <a:r>
              <a:rPr lang="lv-LV" sz="2100" dirty="0" smtClean="0">
                <a:solidFill>
                  <a:schemeClr val="tx1"/>
                </a:solidFill>
              </a:rPr>
              <a:t>ādās</a:t>
            </a:r>
            <a:r>
              <a:rPr lang="en-US" sz="2100" dirty="0" smtClean="0">
                <a:solidFill>
                  <a:schemeClr val="tx1"/>
                </a:solidFill>
              </a:rPr>
              <a:t> </a:t>
            </a:r>
            <a:r>
              <a:rPr lang="lv-LV" sz="2100" dirty="0" smtClean="0">
                <a:solidFill>
                  <a:schemeClr val="tx1"/>
                </a:solidFill>
              </a:rPr>
              <a:t>pirmās aukstuma pazīmes vai spēku izsīkums </a:t>
            </a:r>
            <a:r>
              <a:rPr lang="en-US" sz="2100" dirty="0" smtClean="0">
                <a:solidFill>
                  <a:schemeClr val="tx1"/>
                </a:solidFill>
              </a:rPr>
              <a:t>–</a:t>
            </a:r>
            <a:r>
              <a:rPr lang="lv-LV" sz="2100" dirty="0" smtClean="0">
                <a:solidFill>
                  <a:schemeClr val="tx1"/>
                </a:solidFill>
              </a:rPr>
              <a:t> pārtrauc peldēšanos</a:t>
            </a:r>
            <a:r>
              <a:rPr lang="en-US" sz="2100" dirty="0" smtClean="0">
                <a:solidFill>
                  <a:schemeClr val="tx1"/>
                </a:solidFill>
              </a:rPr>
              <a:t>!</a:t>
            </a:r>
          </a:p>
        </p:txBody>
      </p:sp>
      <p:sp>
        <p:nvSpPr>
          <p:cNvPr id="4" name="TextBox 3"/>
          <p:cNvSpPr txBox="1"/>
          <p:nvPr/>
        </p:nvSpPr>
        <p:spPr>
          <a:xfrm>
            <a:off x="2669181" y="5580556"/>
            <a:ext cx="8665635" cy="415498"/>
          </a:xfrm>
          <a:prstGeom prst="rect">
            <a:avLst/>
          </a:prstGeom>
          <a:noFill/>
        </p:spPr>
        <p:txBody>
          <a:bodyPr wrap="square" rtlCol="0">
            <a:spAutoFit/>
          </a:bodyPr>
          <a:lstStyle/>
          <a:p>
            <a:r>
              <a:rPr lang="lv-LV" sz="2100" b="1" dirty="0"/>
              <a:t>Nevajag jokojoties un </a:t>
            </a:r>
            <a:r>
              <a:rPr lang="lv-LV" sz="2100" b="1" dirty="0" smtClean="0"/>
              <a:t>atrodoties ūdenī </a:t>
            </a:r>
            <a:r>
              <a:rPr lang="lv-LV" sz="2100" b="1" dirty="0" smtClean="0"/>
              <a:t>kliegt</a:t>
            </a:r>
            <a:r>
              <a:rPr lang="en-US" sz="2100" b="1" dirty="0" smtClean="0"/>
              <a:t> </a:t>
            </a:r>
            <a:r>
              <a:rPr lang="lv-LV" sz="2100" b="1" dirty="0" smtClean="0"/>
              <a:t>- </a:t>
            </a:r>
            <a:r>
              <a:rPr lang="lv-LV" sz="2100" b="1" dirty="0"/>
              <a:t>Palīgā! Slīkstu!</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21297" y="5204850"/>
            <a:ext cx="1147884" cy="98335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5862" y="2139438"/>
            <a:ext cx="3368869" cy="127596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461802">
            <a:off x="10158872" y="202716"/>
            <a:ext cx="1684512" cy="1708285"/>
          </a:xfrm>
          <a:prstGeom prst="rect">
            <a:avLst/>
          </a:prstGeom>
        </p:spPr>
      </p:pic>
    </p:spTree>
    <p:extLst>
      <p:ext uri="{BB962C8B-B14F-4D97-AF65-F5344CB8AC3E}">
        <p14:creationId xmlns:p14="http://schemas.microsoft.com/office/powerpoint/2010/main" val="14623468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15">
      <a:dk1>
        <a:sysClr val="windowText" lastClr="000000"/>
      </a:dk1>
      <a:lt1>
        <a:sysClr val="window" lastClr="FFFFFF"/>
      </a:lt1>
      <a:dk2>
        <a:srgbClr val="2EDABD"/>
      </a:dk2>
      <a:lt2>
        <a:srgbClr val="EBEBEB"/>
      </a:lt2>
      <a:accent1>
        <a:srgbClr val="ABF0E4"/>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3377</TotalTime>
  <Words>2457</Words>
  <Application>Microsoft Office PowerPoint</Application>
  <PresentationFormat>Platekrāna</PresentationFormat>
  <Paragraphs>213</Paragraphs>
  <Slides>32</Slides>
  <Notes>21</Notes>
  <HiddenSlides>0</HiddenSlides>
  <MMClips>0</MMClips>
  <ScaleCrop>false</ScaleCrop>
  <HeadingPairs>
    <vt:vector size="6" baseType="variant">
      <vt:variant>
        <vt:lpstr>Lietotie fonti</vt:lpstr>
      </vt:variant>
      <vt:variant>
        <vt:i4>8</vt:i4>
      </vt:variant>
      <vt:variant>
        <vt:lpstr>Dizains</vt:lpstr>
      </vt:variant>
      <vt:variant>
        <vt:i4>1</vt:i4>
      </vt:variant>
      <vt:variant>
        <vt:lpstr>Slaidu virsraksti</vt:lpstr>
      </vt:variant>
      <vt:variant>
        <vt:i4>32</vt:i4>
      </vt:variant>
    </vt:vector>
  </HeadingPairs>
  <TitlesOfParts>
    <vt:vector size="41" baseType="lpstr">
      <vt:lpstr>Arial</vt:lpstr>
      <vt:lpstr>Arial Black</vt:lpstr>
      <vt:lpstr>Bookman Old Style</vt:lpstr>
      <vt:lpstr>Calibri</vt:lpstr>
      <vt:lpstr>Century Gothic</vt:lpstr>
      <vt:lpstr>Times New Roman</vt:lpstr>
      <vt:lpstr>Wingdings</vt:lpstr>
      <vt:lpstr>Wingdings 3</vt:lpstr>
      <vt:lpstr>Ion Boardroom</vt:lpstr>
      <vt:lpstr> DROŠĪBA VASARĀ</vt:lpstr>
      <vt:lpstr>Vasarā jāatceras par drošību, atrodoties mājās un atpūšoties ārā!</vt:lpstr>
      <vt:lpstr>Drošība atpūšoties ārā</vt:lpstr>
      <vt:lpstr>Droša atpūta pie ūdens</vt:lpstr>
      <vt:lpstr>Drošai atpūtai pie ūdens – JĀ!</vt:lpstr>
      <vt:lpstr>Drošai atpūtai pie ūdens – JĀ!</vt:lpstr>
      <vt:lpstr>Drošai atpūtai pie ūdens – JĀ!</vt:lpstr>
      <vt:lpstr>Drošai atpūtai pie ūdens – JĀ!</vt:lpstr>
      <vt:lpstr>Drošai uzvedībai peldvietā– JĀ!</vt:lpstr>
      <vt:lpstr>Drošai uzvedībai peldvietā – JĀ!</vt:lpstr>
      <vt:lpstr>Drošai atpūtai pie ūdens – JĀ!</vt:lpstr>
      <vt:lpstr>KO DARĪT, JA REDZI NELAIMI?</vt:lpstr>
      <vt:lpstr>Sagaidi ugunsdzēsējus glabējus un parādi precīzu notikuma vietu!</vt:lpstr>
      <vt:lpstr>Droša atpūta pastaigājoties ārā</vt:lpstr>
      <vt:lpstr>Pamestām ēkām un būvlaukumiem – NĒ!</vt:lpstr>
      <vt:lpstr>Spēlēm ar uguni – NĒ!</vt:lpstr>
      <vt:lpstr>Drošām pastaigām pa mežu – JĀ!</vt:lpstr>
      <vt:lpstr>Drošām pastaigām pa mežu – JĀ!</vt:lpstr>
      <vt:lpstr>Drošām pastaigām – JĀ!</vt:lpstr>
      <vt:lpstr>Drošām pastaigām – JĀ!</vt:lpstr>
      <vt:lpstr>Drošām pastaigām – JĀ!</vt:lpstr>
      <vt:lpstr>Drošām pastaigām – JĀ!</vt:lpstr>
      <vt:lpstr>Pirms dodies ārpus mājas viens vai ar draugiem, katru reizi informē vecākus par to:</vt:lpstr>
      <vt:lpstr>Drošība mājās</vt:lpstr>
      <vt:lpstr>PowerPoint prezentācija</vt:lpstr>
      <vt:lpstr>Kā droši lietot plītis un elektroierīces?</vt:lpstr>
      <vt:lpstr>Ko darīt, ja gatavojot ēst, panna vai katliņš ir aizdedzies?</vt:lpstr>
      <vt:lpstr>Kā pareizi  rīkoties, ja mājoklī  izcēlies ugunsgrēks?</vt:lpstr>
      <vt:lpstr>Atceries!</vt:lpstr>
      <vt:lpstr>Zvani 112, ja ir:</vt:lpstr>
      <vt:lpstr>DROŠAI VASARAI – NOTEIKTI JĀ!</vt:lpstr>
      <vt:lpstr>PowerPoint prezentācija</vt:lpstr>
    </vt:vector>
  </TitlesOfParts>
  <Company>LR IEM IC Zemgale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Viktorija Gribuste</dc:creator>
  <cp:lastModifiedBy>Anete Strazdiņa</cp:lastModifiedBy>
  <cp:revision>311</cp:revision>
  <cp:lastPrinted>2021-05-14T09:43:55Z</cp:lastPrinted>
  <dcterms:created xsi:type="dcterms:W3CDTF">2021-01-04T11:29:13Z</dcterms:created>
  <dcterms:modified xsi:type="dcterms:W3CDTF">2021-05-18T07:11:30Z</dcterms:modified>
</cp:coreProperties>
</file>