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0" r:id="rId1"/>
  </p:sldMasterIdLst>
  <p:notesMasterIdLst>
    <p:notesMasterId r:id="rId31"/>
  </p:notesMasterIdLst>
  <p:sldIdLst>
    <p:sldId id="256" r:id="rId2"/>
    <p:sldId id="308" r:id="rId3"/>
    <p:sldId id="315" r:id="rId4"/>
    <p:sldId id="309" r:id="rId5"/>
    <p:sldId id="318" r:id="rId6"/>
    <p:sldId id="312" r:id="rId7"/>
    <p:sldId id="298" r:id="rId8"/>
    <p:sldId id="304" r:id="rId9"/>
    <p:sldId id="311" r:id="rId10"/>
    <p:sldId id="305" r:id="rId11"/>
    <p:sldId id="313" r:id="rId12"/>
    <p:sldId id="314" r:id="rId13"/>
    <p:sldId id="316" r:id="rId14"/>
    <p:sldId id="295" r:id="rId15"/>
    <p:sldId id="296" r:id="rId16"/>
    <p:sldId id="297" r:id="rId17"/>
    <p:sldId id="300" r:id="rId18"/>
    <p:sldId id="299" r:id="rId19"/>
    <p:sldId id="301" r:id="rId20"/>
    <p:sldId id="302" r:id="rId21"/>
    <p:sldId id="317" r:id="rId22"/>
    <p:sldId id="284" r:id="rId23"/>
    <p:sldId id="293" r:id="rId24"/>
    <p:sldId id="294" r:id="rId25"/>
    <p:sldId id="289" r:id="rId26"/>
    <p:sldId id="290" r:id="rId27"/>
    <p:sldId id="303" r:id="rId28"/>
    <p:sldId id="310" r:id="rId29"/>
    <p:sldId id="262" r:id="rId30"/>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E181"/>
    <a:srgbClr val="FFFFFF"/>
    <a:srgbClr val="8B71C5"/>
    <a:srgbClr val="9999FF"/>
    <a:srgbClr val="FFD653"/>
    <a:srgbClr val="FACF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6" autoAdjust="0"/>
    <p:restoredTop sz="81598" autoAdjust="0"/>
  </p:normalViewPr>
  <p:slideViewPr>
    <p:cSldViewPr snapToGrid="0">
      <p:cViewPr varScale="1">
        <p:scale>
          <a:sx n="72" d="100"/>
          <a:sy n="72" d="100"/>
        </p:scale>
        <p:origin x="1061" y="72"/>
      </p:cViewPr>
      <p:guideLst/>
    </p:cSldViewPr>
  </p:slid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dirty="0"/>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949BE-3898-4AC4-8507-8B6F55DC9F09}" type="datetimeFigureOut">
              <a:rPr lang="lv-LV" smtClean="0"/>
              <a:t>18.05.2021</a:t>
            </a:fld>
            <a:endParaRPr lang="lv-LV" dirty="0"/>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dirty="0"/>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dirty="0"/>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519A4-5B93-44FC-9680-CC744FE586D9}" type="slidenum">
              <a:rPr lang="lv-LV" smtClean="0"/>
              <a:t>‹#›</a:t>
            </a:fld>
            <a:endParaRPr lang="lv-LV" dirty="0"/>
          </a:p>
        </p:txBody>
      </p:sp>
    </p:spTree>
    <p:extLst>
      <p:ext uri="{BB962C8B-B14F-4D97-AF65-F5344CB8AC3E}">
        <p14:creationId xmlns:p14="http://schemas.microsoft.com/office/powerpoint/2010/main" val="3320788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Šo prezentāciju izveidojis Valsts ugunsdzēsības un glābšanas dienests.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Turpmā</a:t>
            </a:r>
            <a:r>
              <a:rPr lang="en-US" sz="1200" kern="1200" dirty="0" smtClean="0">
                <a:solidFill>
                  <a:schemeClr val="tx1"/>
                </a:solidFill>
                <a:effectLst/>
                <a:latin typeface="+mn-lt"/>
                <a:ea typeface="+mn-ea"/>
                <a:cs typeface="+mn-cs"/>
              </a:rPr>
              <a:t>ka</a:t>
            </a:r>
            <a:r>
              <a:rPr lang="lv-LV" sz="1200" kern="1200" dirty="0" smtClean="0">
                <a:solidFill>
                  <a:schemeClr val="tx1"/>
                </a:solidFill>
                <a:effectLst/>
                <a:latin typeface="+mn-lt"/>
                <a:ea typeface="+mn-ea"/>
                <a:cs typeface="+mn-cs"/>
              </a:rPr>
              <a:t>jos slaidos iepazīstināsim ar pamatlietām, kas jāzina un jāiev</a:t>
            </a:r>
            <a:r>
              <a:rPr lang="lv-LV" sz="1200" kern="1200" dirty="0" smtClean="0">
                <a:solidFill>
                  <a:srgbClr val="FF0000"/>
                </a:solidFill>
                <a:effectLst/>
                <a:latin typeface="+mn-lt"/>
                <a:ea typeface="+mn-ea"/>
                <a:cs typeface="+mn-cs"/>
              </a:rPr>
              <a:t>ē</a:t>
            </a:r>
            <a:r>
              <a:rPr lang="lv-LV" sz="1200" kern="1200" dirty="0" smtClean="0">
                <a:solidFill>
                  <a:schemeClr val="tx1"/>
                </a:solidFill>
                <a:effectLst/>
                <a:latin typeface="+mn-lt"/>
                <a:ea typeface="+mn-ea"/>
                <a:cs typeface="+mn-cs"/>
              </a:rPr>
              <a:t>ro</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lai </a:t>
            </a:r>
            <a:r>
              <a:rPr lang="lv-LV" sz="1200" kern="1200" baseline="0" dirty="0" smtClean="0">
                <a:solidFill>
                  <a:schemeClr val="tx1"/>
                </a:solidFill>
                <a:effectLst/>
                <a:latin typeface="+mn-lt"/>
                <a:ea typeface="+mn-ea"/>
                <a:cs typeface="+mn-cs"/>
              </a:rPr>
              <a:t>T</a:t>
            </a:r>
            <a:r>
              <a:rPr lang="en-US" sz="1200" kern="1200" baseline="0" dirty="0" smtClean="0">
                <a:solidFill>
                  <a:schemeClr val="tx1"/>
                </a:solidFill>
                <a:effectLst/>
                <a:latin typeface="+mn-lt"/>
                <a:ea typeface="+mn-ea"/>
                <a:cs typeface="+mn-cs"/>
              </a:rPr>
              <a:t>ava </a:t>
            </a:r>
            <a:r>
              <a:rPr lang="en-US" sz="1200" kern="1200" noProof="0" dirty="0" smtClean="0">
                <a:solidFill>
                  <a:schemeClr val="tx1"/>
                </a:solidFill>
                <a:effectLst/>
                <a:latin typeface="+mn-lt"/>
                <a:ea typeface="+mn-ea"/>
                <a:cs typeface="+mn-cs"/>
              </a:rPr>
              <a:t>vasara būtu </a:t>
            </a:r>
            <a:r>
              <a:rPr lang="en-US" sz="1200" kern="1200" noProof="0" dirty="0" smtClean="0">
                <a:solidFill>
                  <a:schemeClr val="tx1"/>
                </a:solidFill>
                <a:effectLst/>
                <a:latin typeface="+mn-lt"/>
                <a:ea typeface="+mn-ea"/>
                <a:cs typeface="+mn-cs"/>
              </a:rPr>
              <a:t>droša</a:t>
            </a:r>
            <a:r>
              <a:rPr lang="en-US" sz="1200" kern="1200" baseline="0" noProof="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un </a:t>
            </a:r>
            <a:r>
              <a:rPr lang="en-US" sz="1200" kern="1200" baseline="0" dirty="0" smtClean="0">
                <a:solidFill>
                  <a:schemeClr val="tx1"/>
                </a:solidFill>
                <a:effectLst/>
                <a:latin typeface="+mn-lt"/>
                <a:ea typeface="+mn-ea"/>
                <a:cs typeface="+mn-cs"/>
              </a:rPr>
              <a:t>kā rīkoties situācijā</a:t>
            </a:r>
            <a:r>
              <a:rPr lang="lv-LV" sz="1200" kern="1200" baseline="0" dirty="0" smtClean="0">
                <a:solidFill>
                  <a:schemeClr val="tx1"/>
                </a:solidFill>
                <a:effectLst/>
                <a:latin typeface="+mn-lt"/>
                <a:ea typeface="+mn-ea"/>
                <a:cs typeface="+mn-cs"/>
              </a:rPr>
              <a:t>s</a:t>
            </a:r>
            <a:r>
              <a:rPr lang="en-US" sz="1200" kern="1200" baseline="0" dirty="0" smtClean="0">
                <a:solidFill>
                  <a:schemeClr val="tx1"/>
                </a:solidFill>
                <a:effectLst/>
                <a:latin typeface="+mn-lt"/>
                <a:ea typeface="+mn-ea"/>
                <a:cs typeface="+mn-cs"/>
              </a:rPr>
              <a:t>, ja nelaime</a:t>
            </a:r>
            <a:r>
              <a:rPr lang="lv-LV"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tomēr ir notikusi!</a:t>
            </a:r>
          </a:p>
        </p:txBody>
      </p:sp>
      <p:sp>
        <p:nvSpPr>
          <p:cNvPr id="4" name="Slaida numura vietturis 3"/>
          <p:cNvSpPr>
            <a:spLocks noGrp="1"/>
          </p:cNvSpPr>
          <p:nvPr>
            <p:ph type="sldNum" sz="quarter" idx="10"/>
          </p:nvPr>
        </p:nvSpPr>
        <p:spPr/>
        <p:txBody>
          <a:bodyPr/>
          <a:lstStyle/>
          <a:p>
            <a:fld id="{3E0519A4-5B93-44FC-9680-CC744FE586D9}" type="slidenum">
              <a:rPr lang="lv-LV" smtClean="0"/>
              <a:t>1</a:t>
            </a:fld>
            <a:endParaRPr lang="lv-LV" dirty="0"/>
          </a:p>
        </p:txBody>
      </p:sp>
    </p:spTree>
    <p:extLst>
      <p:ext uri="{BB962C8B-B14F-4D97-AF65-F5344CB8AC3E}">
        <p14:creationId xmlns:p14="http://schemas.microsoft.com/office/powerpoint/2010/main" val="95091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Dodoties atpūsties pie ūdens, ziniet kur jūs atrodaties! </a:t>
            </a:r>
          </a:p>
          <a:p>
            <a:r>
              <a:rPr lang="en-US" dirty="0" smtClean="0"/>
              <a:t>Ja būsiet ārpus</a:t>
            </a:r>
            <a:r>
              <a:rPr lang="en-US" baseline="0" dirty="0" smtClean="0"/>
              <a:t> pilsētas, pirms dodies atpūsties pie ūdens, noskaidrojiet novada, pagasta, ciemata, ūdenstilpes nosaukumu.</a:t>
            </a:r>
          </a:p>
        </p:txBody>
      </p:sp>
      <p:sp>
        <p:nvSpPr>
          <p:cNvPr id="4" name="Slide Number Placeholder 3"/>
          <p:cNvSpPr>
            <a:spLocks noGrp="1"/>
          </p:cNvSpPr>
          <p:nvPr>
            <p:ph type="sldNum" sz="quarter" idx="10"/>
          </p:nvPr>
        </p:nvSpPr>
        <p:spPr/>
        <p:txBody>
          <a:bodyPr/>
          <a:lstStyle/>
          <a:p>
            <a:fld id="{3E0519A4-5B93-44FC-9680-CC744FE586D9}" type="slidenum">
              <a:rPr lang="lv-LV" smtClean="0"/>
              <a:t>10</a:t>
            </a:fld>
            <a:endParaRPr lang="lv-LV" dirty="0"/>
          </a:p>
        </p:txBody>
      </p:sp>
    </p:spTree>
    <p:extLst>
      <p:ext uri="{BB962C8B-B14F-4D97-AF65-F5344CB8AC3E}">
        <p14:creationId xmlns:p14="http://schemas.microsoft.com/office/powerpoint/2010/main" val="2506507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Slīcēja glābšana var apdraudēt pašu glābēju, tādēļ</a:t>
            </a:r>
            <a:r>
              <a:rPr lang="en-US" baseline="0" dirty="0" smtClean="0"/>
              <a:t> s</a:t>
            </a:r>
            <a:r>
              <a:rPr lang="lv-LV" dirty="0" smtClean="0"/>
              <a:t>līcēju var glābt tikai cilvēks, kurš labi apguvis peldēšanas tehniku un zina paņēmienus, kā satvert cietušo un izvilkt to krastā. </a:t>
            </a:r>
            <a:endParaRPr lang="en-US" dirty="0" smtClean="0"/>
          </a:p>
          <a:p>
            <a:r>
              <a:rPr lang="lv-LV" b="1" dirty="0" smtClean="0"/>
              <a:t>Nelaimes gadījumā nekavējoties izsauc glābējus, zvanot uz tālruni 112. Pēc iespējas precīzāk norādi </a:t>
            </a:r>
            <a:r>
              <a:rPr lang="en-US" b="1" dirty="0" smtClean="0"/>
              <a:t>notikuma vietu. Pats nemēģini glābt slīkstošo!</a:t>
            </a:r>
          </a:p>
        </p:txBody>
      </p:sp>
      <p:sp>
        <p:nvSpPr>
          <p:cNvPr id="4" name="Slide Number Placeholder 3"/>
          <p:cNvSpPr>
            <a:spLocks noGrp="1"/>
          </p:cNvSpPr>
          <p:nvPr>
            <p:ph type="sldNum" sz="quarter" idx="10"/>
          </p:nvPr>
        </p:nvSpPr>
        <p:spPr/>
        <p:txBody>
          <a:bodyPr/>
          <a:lstStyle/>
          <a:p>
            <a:fld id="{3E0519A4-5B93-44FC-9680-CC744FE586D9}" type="slidenum">
              <a:rPr lang="lv-LV" smtClean="0"/>
              <a:t>11</a:t>
            </a:fld>
            <a:endParaRPr lang="lv-LV" dirty="0"/>
          </a:p>
        </p:txBody>
      </p:sp>
    </p:spTree>
    <p:extLst>
      <p:ext uri="{BB962C8B-B14F-4D97-AF65-F5344CB8AC3E}">
        <p14:creationId xmlns:p14="http://schemas.microsoft.com/office/powerpoint/2010/main" val="2647158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Atceries, ka ugunsdzēsējus gl</a:t>
            </a:r>
            <a:r>
              <a:rPr lang="lv-LV" dirty="0" smtClean="0"/>
              <a:t>ā</a:t>
            </a:r>
            <a:r>
              <a:rPr lang="en-US" dirty="0" smtClean="0"/>
              <a:t>bējus ir nepieciešams </a:t>
            </a:r>
            <a:r>
              <a:rPr lang="lv-LV" dirty="0" smtClean="0"/>
              <a:t>sagaid</a:t>
            </a:r>
            <a:r>
              <a:rPr lang="en-US" dirty="0" smtClean="0"/>
              <a:t>īt</a:t>
            </a:r>
            <a:r>
              <a:rPr lang="lv-LV" dirty="0" smtClean="0"/>
              <a:t> un norād</a:t>
            </a:r>
            <a:r>
              <a:rPr lang="en-US" dirty="0" smtClean="0"/>
              <a:t>īt</a:t>
            </a:r>
            <a:r>
              <a:rPr lang="lv-LV" dirty="0" smtClean="0"/>
              <a:t> cietušā atrašanās vieta</a:t>
            </a:r>
            <a:r>
              <a:rPr lang="en-US" dirty="0" smtClean="0"/>
              <a:t>!</a:t>
            </a:r>
            <a:endParaRPr lang="lv-LV" dirty="0" smtClean="0"/>
          </a:p>
        </p:txBody>
      </p:sp>
      <p:sp>
        <p:nvSpPr>
          <p:cNvPr id="4" name="Slide Number Placeholder 3"/>
          <p:cNvSpPr>
            <a:spLocks noGrp="1"/>
          </p:cNvSpPr>
          <p:nvPr>
            <p:ph type="sldNum" sz="quarter" idx="10"/>
          </p:nvPr>
        </p:nvSpPr>
        <p:spPr/>
        <p:txBody>
          <a:bodyPr/>
          <a:lstStyle/>
          <a:p>
            <a:fld id="{3E0519A4-5B93-44FC-9680-CC744FE586D9}" type="slidenum">
              <a:rPr lang="lv-LV" smtClean="0"/>
              <a:t>12</a:t>
            </a:fld>
            <a:endParaRPr lang="lv-LV" dirty="0"/>
          </a:p>
        </p:txBody>
      </p:sp>
    </p:spTree>
    <p:extLst>
      <p:ext uri="{BB962C8B-B14F-4D97-AF65-F5344CB8AC3E}">
        <p14:creationId xmlns:p14="http://schemas.microsoft.com/office/powerpoint/2010/main" val="751962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Foto: skaties.lv</a:t>
            </a:r>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13</a:t>
            </a:fld>
            <a:endParaRPr lang="lv-LV" dirty="0"/>
          </a:p>
        </p:txBody>
      </p:sp>
    </p:spTree>
    <p:extLst>
      <p:ext uri="{BB962C8B-B14F-4D97-AF65-F5344CB8AC3E}">
        <p14:creationId xmlns:p14="http://schemas.microsoft.com/office/powerpoint/2010/main" val="4182762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16</a:t>
            </a:fld>
            <a:endParaRPr lang="lv-LV" dirty="0"/>
          </a:p>
        </p:txBody>
      </p:sp>
    </p:spTree>
    <p:extLst>
      <p:ext uri="{BB962C8B-B14F-4D97-AF65-F5344CB8AC3E}">
        <p14:creationId xmlns:p14="http://schemas.microsoft.com/office/powerpoint/2010/main" val="1463281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22</a:t>
            </a:fld>
            <a:endParaRPr lang="lv-LV" dirty="0"/>
          </a:p>
        </p:txBody>
      </p:sp>
    </p:spTree>
    <p:extLst>
      <p:ext uri="{BB962C8B-B14F-4D97-AF65-F5344CB8AC3E}">
        <p14:creationId xmlns:p14="http://schemas.microsoft.com/office/powerpoint/2010/main" val="433745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Cilvēki, gatavojot ēdienu uz plīts, nereti mēdz aiziet uz citu istabu un atgulties, ātri izskriet līdz veikalam vai piesēsties pie datora. Bez uzraudzības uz ieslēgtas plīts atstāts katliņš vai panna var ātri piedegt, sākumā radot spēcīgu sadūmojumu, bet tālāk karstuma ietekmē, aizdedzinot sadzīves priekšmetus un virtuves mēbeles. Savlaicīgi nepamanot ugunsgrēka izcelšanos, liesmas pārņems virtuvi un visu mājokli</a:t>
            </a:r>
            <a:r>
              <a:rPr lang="en-US" dirty="0" smtClean="0"/>
              <a:t>!</a:t>
            </a:r>
          </a:p>
          <a:p>
            <a:endParaRPr lang="en-US" dirty="0" smtClean="0"/>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23</a:t>
            </a:fld>
            <a:endParaRPr lang="lv-LV" dirty="0"/>
          </a:p>
        </p:txBody>
      </p:sp>
    </p:spTree>
    <p:extLst>
      <p:ext uri="{BB962C8B-B14F-4D97-AF65-F5344CB8AC3E}">
        <p14:creationId xmlns:p14="http://schemas.microsoft.com/office/powerpoint/2010/main" val="3338421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Ja virtuvē uz plīts piededzis katliņš vai panna, nekādā gadījumā šo ugunsgrēku nedzēsiet, uzlejot ūdeni, jo tā rezultātā veidosies karsti tvaiki un var gūt smagus apdegumus un applaucējumus. Šādus ugunsgrēkus vislabāk nodzēst uz pannas vai katliņa, uzliekot vāku</a:t>
            </a:r>
            <a:r>
              <a:rPr lang="en-US" dirty="0" smtClean="0"/>
              <a:t>.</a:t>
            </a:r>
            <a:r>
              <a:rPr lang="lv-LV" dirty="0" smtClean="0"/>
              <a:t> </a:t>
            </a:r>
            <a:endParaRPr lang="en-US" dirty="0" smtClean="0"/>
          </a:p>
          <a:p>
            <a:r>
              <a:rPr lang="lv-LV" sz="1200" b="1" dirty="0" smtClean="0">
                <a:solidFill>
                  <a:schemeClr val="tx1"/>
                </a:solidFill>
                <a:cs typeface="Times New Roman" panose="02020603050405020304" pitchFamily="18" charset="0"/>
              </a:rPr>
              <a:t>Ja telpā ir dūmi un redzamas liesmas, </a:t>
            </a:r>
            <a:r>
              <a:rPr lang="en-US" sz="1200" b="1" dirty="0" smtClean="0">
                <a:solidFill>
                  <a:schemeClr val="tx1"/>
                </a:solidFill>
                <a:cs typeface="Times New Roman" panose="02020603050405020304" pitchFamily="18" charset="0"/>
              </a:rPr>
              <a:t>nemēģini neko dzēst, </a:t>
            </a:r>
            <a:r>
              <a:rPr lang="lv-LV" sz="1200" b="1" dirty="0" smtClean="0">
                <a:solidFill>
                  <a:schemeClr val="tx1"/>
                </a:solidFill>
                <a:cs typeface="Times New Roman" panose="02020603050405020304" pitchFamily="18" charset="0"/>
              </a:rPr>
              <a:t>nekavējoties dodies ārā un zvani 112!</a:t>
            </a:r>
            <a:endParaRPr lang="en-US" sz="1200" b="1" dirty="0" smtClean="0">
              <a:solidFill>
                <a:schemeClr val="tx1"/>
              </a:solidFill>
              <a:cs typeface="Times New Roman" panose="02020603050405020304" pitchFamily="18" charset="0"/>
            </a:endParaRPr>
          </a:p>
          <a:p>
            <a:pPr marL="285750" indent="-285750">
              <a:buFont typeface="Wingdings" panose="05000000000000000000" pitchFamily="2" charset="2"/>
              <a:buChar char="Ø"/>
            </a:pPr>
            <a:endParaRPr lang="lv-LV" dirty="0" smtClean="0"/>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24</a:t>
            </a:fld>
            <a:endParaRPr lang="lv-LV" dirty="0"/>
          </a:p>
        </p:txBody>
      </p:sp>
    </p:spTree>
    <p:extLst>
      <p:ext uri="{BB962C8B-B14F-4D97-AF65-F5344CB8AC3E}">
        <p14:creationId xmlns:p14="http://schemas.microsoft.com/office/powerpoint/2010/main" val="1045529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 redzi, ka ir izc</a:t>
            </a:r>
            <a:r>
              <a:rPr lang="lv-LV" dirty="0" smtClean="0"/>
              <a:t>ē</a:t>
            </a:r>
            <a:r>
              <a:rPr lang="en-US" dirty="0" smtClean="0"/>
              <a:t>lies ugunsgrēks</a:t>
            </a:r>
            <a:r>
              <a:rPr lang="en-US" baseline="0" dirty="0" smtClean="0"/>
              <a:t> vai</a:t>
            </a:r>
            <a:r>
              <a:rPr lang="en-US" dirty="0" smtClean="0"/>
              <a:t> dzirdi</a:t>
            </a:r>
            <a:r>
              <a:rPr lang="en-US" baseline="0" dirty="0" smtClean="0"/>
              <a:t> dūmu detektora ska</a:t>
            </a:r>
            <a:r>
              <a:rPr lang="lv-LV" baseline="0" dirty="0" smtClean="0"/>
              <a:t>ņ</a:t>
            </a:r>
            <a:r>
              <a:rPr lang="en-US" baseline="0" dirty="0" smtClean="0"/>
              <a:t>u, d</a:t>
            </a:r>
            <a:r>
              <a:rPr lang="lv-LV" dirty="0" smtClean="0"/>
              <a:t>odies uz izeju un pa ceļam informē mājās esošos cilvēkus, skaļi saucot.</a:t>
            </a:r>
            <a:endParaRPr lang="en-US" dirty="0" smtClean="0"/>
          </a:p>
          <a:p>
            <a:r>
              <a:rPr lang="lv-LV" dirty="0" smtClean="0"/>
              <a:t>Nekavē laiku, meklējot savus tuviniekus, un nedodies sadūmojumā, lai brīdinātu - tu vari saelpoties dūmus un vairs netikt ārpusē!</a:t>
            </a:r>
            <a:r>
              <a:rPr lang="en-US" dirty="0" smtClean="0"/>
              <a:t> </a:t>
            </a:r>
          </a:p>
          <a:p>
            <a:r>
              <a:rPr lang="en-US" dirty="0" smtClean="0"/>
              <a:t>Evakuējoties uz drošu vietu, zvani uz numuru 112, lai izsauktu ugunsdzēsējus</a:t>
            </a:r>
            <a:r>
              <a:rPr lang="en-US" baseline="0" dirty="0" smtClean="0"/>
              <a:t> glābējus. </a:t>
            </a:r>
          </a:p>
          <a:p>
            <a:r>
              <a:rPr lang="en-US" baseline="0" dirty="0" smtClean="0"/>
              <a:t>Dispečeram izstāsti kur un kas ir noticis, un atbild</a:t>
            </a:r>
            <a:r>
              <a:rPr lang="lv-LV" baseline="0" dirty="0" smtClean="0"/>
              <a:t>i</a:t>
            </a:r>
            <a:r>
              <a:rPr lang="en-US" baseline="0" dirty="0" smtClean="0"/>
              <a:t> uz visiem  dispečera jautājumiem. </a:t>
            </a:r>
            <a:r>
              <a:rPr lang="lv-LV" baseline="0" dirty="0" smtClean="0"/>
              <a:t>Ja mājās biji viens, noteikti sagaidi ugunsdzēsējus glābējus!</a:t>
            </a:r>
            <a:endParaRPr lang="en-US" baseline="0" dirty="0" smtClean="0"/>
          </a:p>
          <a:p>
            <a:r>
              <a:rPr lang="lv-LV" baseline="0" dirty="0" smtClean="0"/>
              <a:t>Informē vecākus, ka tev viss ir kārtībā vai dodies uz jūsu norunāto satikšanās vietu un tur viņus gaidi.</a:t>
            </a:r>
          </a:p>
          <a:p>
            <a:endParaRPr lang="en-US" dirty="0" smtClean="0"/>
          </a:p>
          <a:p>
            <a:endParaRPr lang="lv-LV" dirty="0" smtClean="0"/>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25</a:t>
            </a:fld>
            <a:endParaRPr lang="lv-LV" dirty="0"/>
          </a:p>
        </p:txBody>
      </p:sp>
    </p:spTree>
    <p:extLst>
      <p:ext uri="{BB962C8B-B14F-4D97-AF65-F5344CB8AC3E}">
        <p14:creationId xmlns:p14="http://schemas.microsoft.com/office/powerpoint/2010/main" val="3034448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t>
            </a:r>
            <a:r>
              <a:rPr lang="lv-LV" dirty="0" smtClean="0"/>
              <a:t>isos mājokļos ir jābūt uzstādītiem dūmu detektoriem, kas ar skaļas skaņas palīdzību brīdinās par ugunsgrēka izcelšanos</a:t>
            </a:r>
            <a:r>
              <a:rPr lang="en-US" dirty="0" smtClean="0"/>
              <a:t>. Pajautā vecākiem, vai Jūsu mājās ir uzstādīts dūmu detektors un kopā ar vecākiem </a:t>
            </a:r>
            <a:r>
              <a:rPr lang="en-US" dirty="0" err="1" smtClean="0"/>
              <a:t>pārbaudi</a:t>
            </a:r>
            <a:r>
              <a:rPr lang="en-US" dirty="0" smtClean="0"/>
              <a:t> to, nospiežot testa pogu.</a:t>
            </a:r>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26</a:t>
            </a:fld>
            <a:endParaRPr lang="lv-LV" dirty="0"/>
          </a:p>
        </p:txBody>
      </p:sp>
    </p:spTree>
    <p:extLst>
      <p:ext uri="{BB962C8B-B14F-4D97-AF65-F5344CB8AC3E}">
        <p14:creationId xmlns:p14="http://schemas.microsoft.com/office/powerpoint/2010/main" val="3611051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Vasarā</a:t>
            </a:r>
            <a:r>
              <a:rPr lang="en-US" baseline="0" dirty="0" smtClean="0"/>
              <a:t> nepieciešams atcerēties par drošību esot mājās un atpušoties arī ārā – pludmalē, pagalmā, pie ūdenstilpēm un citur!</a:t>
            </a:r>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a:t>
            </a:fld>
            <a:endParaRPr lang="lv-LV" dirty="0"/>
          </a:p>
        </p:txBody>
      </p:sp>
    </p:spTree>
    <p:extLst>
      <p:ext uri="{BB962C8B-B14F-4D97-AF65-F5344CB8AC3E}">
        <p14:creationId xmlns:p14="http://schemas.microsoft.com/office/powerpoint/2010/main" val="1002979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29</a:t>
            </a:fld>
            <a:endParaRPr lang="lv-LV" dirty="0"/>
          </a:p>
        </p:txBody>
      </p:sp>
    </p:spTree>
    <p:extLst>
      <p:ext uri="{BB962C8B-B14F-4D97-AF65-F5344CB8AC3E}">
        <p14:creationId xmlns:p14="http://schemas.microsoft.com/office/powerpoint/2010/main" val="3221109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Vasara</a:t>
            </a:r>
            <a:r>
              <a:rPr lang="en-US" baseline="0" dirty="0" smtClean="0"/>
              <a:t> nav iedomājama bez ūdens priekiem, tāpēc svarīgi atcerēties un atkārtot, kā atpūsties pie ūdens droši!</a:t>
            </a:r>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3</a:t>
            </a:fld>
            <a:endParaRPr lang="lv-LV" dirty="0"/>
          </a:p>
        </p:txBody>
      </p:sp>
    </p:spTree>
    <p:extLst>
      <p:ext uri="{BB962C8B-B14F-4D97-AF65-F5344CB8AC3E}">
        <p14:creationId xmlns:p14="http://schemas.microsoft.com/office/powerpoint/2010/main" val="420219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Nedodies peldēties viens vai</a:t>
            </a:r>
            <a:r>
              <a:rPr lang="en-US" baseline="0" dirty="0" smtClean="0"/>
              <a:t> ar draugiem! Tikai kopā ar vecākiem vai kādu pieaugušo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Ja aiziesi peldēties</a:t>
            </a:r>
            <a:r>
              <a:rPr lang="en-US" baseline="0" dirty="0" smtClean="0"/>
              <a:t> viens un </a:t>
            </a:r>
            <a:r>
              <a:rPr lang="lv-LV" dirty="0" smtClean="0"/>
              <a:t>uz ūdens radīsies problēmas, līdzās var nebūt citu cilvēku, kas spētu ekstremālā situācijā palīdzēt.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Foto: pinterest.com</a:t>
            </a:r>
          </a:p>
        </p:txBody>
      </p:sp>
      <p:sp>
        <p:nvSpPr>
          <p:cNvPr id="4" name="Slide Number Placeholder 3"/>
          <p:cNvSpPr>
            <a:spLocks noGrp="1"/>
          </p:cNvSpPr>
          <p:nvPr>
            <p:ph type="sldNum" sz="quarter" idx="10"/>
          </p:nvPr>
        </p:nvSpPr>
        <p:spPr/>
        <p:txBody>
          <a:bodyPr/>
          <a:lstStyle/>
          <a:p>
            <a:fld id="{3E0519A4-5B93-44FC-9680-CC744FE586D9}" type="slidenum">
              <a:rPr lang="lv-LV" smtClean="0"/>
              <a:t>4</a:t>
            </a:fld>
            <a:endParaRPr lang="lv-LV" dirty="0"/>
          </a:p>
        </p:txBody>
      </p:sp>
    </p:spTree>
    <p:extLst>
      <p:ext uri="{BB962C8B-B14F-4D97-AF65-F5344CB8AC3E}">
        <p14:creationId xmlns:p14="http://schemas.microsoft.com/office/powerpoint/2010/main" val="426611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smtClean="0"/>
              <a:t>Atrodoties uz matrača vai peldriņķa </a:t>
            </a:r>
            <a:r>
              <a:rPr lang="lv-LV" dirty="0" err="1" smtClean="0"/>
              <a:t>nevaj</a:t>
            </a:r>
            <a:r>
              <a:rPr lang="en-US" dirty="0" smtClean="0"/>
              <a:t>ag</a:t>
            </a:r>
            <a:r>
              <a:rPr lang="lv-LV" dirty="0" smtClean="0"/>
              <a:t> peldēt tālu no krasta, jo negaidot piepūšamais peldlīdzeklis var saplīst vai arī vējš var iepūst dziļumā, vai aiznest pa straumi.</a:t>
            </a:r>
          </a:p>
          <a:p>
            <a:endParaRPr lang="lv-LV" dirty="0"/>
          </a:p>
        </p:txBody>
      </p:sp>
      <p:sp>
        <p:nvSpPr>
          <p:cNvPr id="4" name="Slaida numura vietturis 3"/>
          <p:cNvSpPr>
            <a:spLocks noGrp="1"/>
          </p:cNvSpPr>
          <p:nvPr>
            <p:ph type="sldNum" sz="quarter" idx="10"/>
          </p:nvPr>
        </p:nvSpPr>
        <p:spPr/>
        <p:txBody>
          <a:bodyPr/>
          <a:lstStyle/>
          <a:p>
            <a:fld id="{3E0519A4-5B93-44FC-9680-CC744FE586D9}" type="slidenum">
              <a:rPr lang="lv-LV" smtClean="0"/>
              <a:t>5</a:t>
            </a:fld>
            <a:endParaRPr lang="lv-LV" dirty="0"/>
          </a:p>
        </p:txBody>
      </p:sp>
    </p:spTree>
    <p:extLst>
      <p:ext uri="{BB962C8B-B14F-4D97-AF65-F5344CB8AC3E}">
        <p14:creationId xmlns:p14="http://schemas.microsoft.com/office/powerpoint/2010/main" val="1075700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Ir svarīgi atcerēties, ka p</a:t>
            </a:r>
            <a:r>
              <a:rPr lang="lv-LV" dirty="0" smtClean="0"/>
              <a:t>eldēt nepratējiem uz ūdens palīdzēs noturēties tikai speciālās peldveste</a:t>
            </a:r>
            <a:r>
              <a:rPr lang="en-US" dirty="0" smtClean="0"/>
              <a:t>s</a:t>
            </a:r>
            <a:r>
              <a:rPr lang="lv-LV" dirty="0" smtClean="0"/>
              <a:t>. Savukārt piepūšamie peldlīdzekļi (riņķi, matracīši, bumbas u.c.) noder tikai rotaļām, turklāt - pieaugušo uzraudzībā.</a:t>
            </a:r>
            <a:endParaRPr lang="en-US" dirty="0" smtClean="0"/>
          </a:p>
        </p:txBody>
      </p:sp>
      <p:sp>
        <p:nvSpPr>
          <p:cNvPr id="4" name="Slide Number Placeholder 3"/>
          <p:cNvSpPr>
            <a:spLocks noGrp="1"/>
          </p:cNvSpPr>
          <p:nvPr>
            <p:ph type="sldNum" sz="quarter" idx="10"/>
          </p:nvPr>
        </p:nvSpPr>
        <p:spPr/>
        <p:txBody>
          <a:bodyPr/>
          <a:lstStyle/>
          <a:p>
            <a:fld id="{3E0519A4-5B93-44FC-9680-CC744FE586D9}" type="slidenum">
              <a:rPr lang="lv-LV" smtClean="0"/>
              <a:t>6</a:t>
            </a:fld>
            <a:endParaRPr lang="lv-LV" dirty="0"/>
          </a:p>
        </p:txBody>
      </p:sp>
    </p:spTree>
    <p:extLst>
      <p:ext uri="{BB962C8B-B14F-4D97-AF65-F5344CB8AC3E}">
        <p14:creationId xmlns:p14="http://schemas.microsoft.com/office/powerpoint/2010/main" val="320445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Nepārvērtē savus spēkus! Dižošanās ar to, ka vari aizpeldēt vistālāk vai pārpeldēt upi, nav tā vērta, lai riskētu ar savu dzīvību. Turklāt, ja iepriekšējā sezonā varēji pārpeldēt upi, tas vēl nenozīmē, ka fiziskā sagatavotība ir tāda, ka vari to izdarīt arī šobrīd. </a:t>
            </a:r>
            <a:endParaRPr lang="en-US" dirty="0" smtClean="0"/>
          </a:p>
          <a:p>
            <a:r>
              <a:rPr lang="lv-LV" dirty="0" smtClean="0"/>
              <a:t>Pirms ieej ūdenī, brīdini krastā palikušos par to, cik ilgi un tālu esi plānojis peldēt, vai esi paredzējies nirt zem ūdens. </a:t>
            </a:r>
            <a:endParaRPr lang="en-US" dirty="0" smtClean="0"/>
          </a:p>
          <a:p>
            <a:r>
              <a:rPr lang="lv-LV" dirty="0" smtClean="0"/>
              <a:t>Nepazīstamā vietā uzreiz nedrīkst lēkt ūdenī! Vispirms pārliecinies, vai ūdenstilpes gultnē nav kādi akmeņi, nogrimuši asi priekšmeti, pret kuriem, lecot no augstuma, vari gūt savainojumus.</a:t>
            </a:r>
            <a:endParaRPr lang="en-US" dirty="0" smtClean="0"/>
          </a:p>
          <a:p>
            <a:r>
              <a:rPr lang="lv-LV" dirty="0" smtClean="0"/>
              <a:t>Peldēties stipra vēja vai negaisa laikā ir bīstami! Nakts nav labākais peldēšanās laiks, jo aizpeldot tālāk no krasta, var apjukt un zaudēt orientēšanās spējas, lai atgrieztos atpakaļ.</a:t>
            </a:r>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7</a:t>
            </a:fld>
            <a:endParaRPr lang="lv-LV" dirty="0"/>
          </a:p>
        </p:txBody>
      </p:sp>
    </p:spTree>
    <p:extLst>
      <p:ext uri="{BB962C8B-B14F-4D97-AF65-F5344CB8AC3E}">
        <p14:creationId xmlns:p14="http://schemas.microsoft.com/office/powerpoint/2010/main" val="77200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Pirms nodarbojies ar kādu no ūdens sporta veidiem vai vienkārši vizinies ar laivu, kuteri vai kādu citu peldlīdzekli, neaizmirsti uzvilkt glābšanas vesti!</a:t>
            </a:r>
            <a:endParaRPr lang="en-US" dirty="0" smtClean="0"/>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8</a:t>
            </a:fld>
            <a:endParaRPr lang="lv-LV" dirty="0"/>
          </a:p>
        </p:txBody>
      </p:sp>
    </p:spTree>
    <p:extLst>
      <p:ext uri="{BB962C8B-B14F-4D97-AF65-F5344CB8AC3E}">
        <p14:creationId xmlns:p14="http://schemas.microsoft.com/office/powerpoint/2010/main" val="1228684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3E0519A4-5B93-44FC-9680-CC744FE586D9}" type="slidenum">
              <a:rPr lang="lv-LV" smtClean="0"/>
              <a:t>9</a:t>
            </a:fld>
            <a:endParaRPr lang="lv-LV" dirty="0"/>
          </a:p>
        </p:txBody>
      </p:sp>
    </p:spTree>
    <p:extLst>
      <p:ext uri="{BB962C8B-B14F-4D97-AF65-F5344CB8AC3E}">
        <p14:creationId xmlns:p14="http://schemas.microsoft.com/office/powerpoint/2010/main" val="1987744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lv-LV"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DE24CA1-950B-482B-A7B7-805FC4F91FD6}" type="slidenum">
              <a:rPr lang="lv-LV" smtClean="0"/>
              <a:t>‹#›</a:t>
            </a:fld>
            <a:endParaRPr lang="lv-LV" dirty="0"/>
          </a:p>
        </p:txBody>
      </p:sp>
    </p:spTree>
    <p:extLst>
      <p:ext uri="{BB962C8B-B14F-4D97-AF65-F5344CB8AC3E}">
        <p14:creationId xmlns:p14="http://schemas.microsoft.com/office/powerpoint/2010/main" val="1620869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6" name="Footer Placeholder 5"/>
          <p:cNvSpPr>
            <a:spLocks noGrp="1"/>
          </p:cNvSpPr>
          <p:nvPr>
            <p:ph type="ftr" sz="quarter" idx="11"/>
          </p:nvPr>
        </p:nvSpPr>
        <p:spPr/>
        <p:txBody>
          <a:bodyPr/>
          <a:lstStyle/>
          <a:p>
            <a:endParaRPr lang="lv-LV"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692854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3637412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1095580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1841924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8" name="Footer Placeholder 7"/>
          <p:cNvSpPr>
            <a:spLocks noGrp="1"/>
          </p:cNvSpPr>
          <p:nvPr>
            <p:ph type="ftr" sz="quarter" idx="11"/>
          </p:nvPr>
        </p:nvSpPr>
        <p:spPr/>
        <p:txBody>
          <a:bodyPr/>
          <a:lstStyle/>
          <a:p>
            <a:endParaRPr lang="lv-LV" dirty="0"/>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2093315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8" name="Footer Placeholder 7"/>
          <p:cNvSpPr>
            <a:spLocks noGrp="1"/>
          </p:cNvSpPr>
          <p:nvPr>
            <p:ph type="ftr" sz="quarter" idx="11"/>
          </p:nvPr>
        </p:nvSpPr>
        <p:spPr/>
        <p:txBody>
          <a:bodyPr/>
          <a:lstStyle/>
          <a:p>
            <a:endParaRPr lang="lv-LV" dirty="0"/>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2104416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143568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229802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2896304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3103077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6" name="Footer Placeholder 5"/>
          <p:cNvSpPr>
            <a:spLocks noGrp="1"/>
          </p:cNvSpPr>
          <p:nvPr>
            <p:ph type="ftr" sz="quarter" idx="11"/>
          </p:nvPr>
        </p:nvSpPr>
        <p:spPr/>
        <p:txBody>
          <a:bodyPr/>
          <a:lstStyle/>
          <a:p>
            <a:endParaRPr lang="lv-LV" dirty="0"/>
          </a:p>
        </p:txBody>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2175209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8" name="Footer Placeholder 7"/>
          <p:cNvSpPr>
            <a:spLocks noGrp="1"/>
          </p:cNvSpPr>
          <p:nvPr>
            <p:ph type="ftr" sz="quarter" idx="11"/>
          </p:nvPr>
        </p:nvSpPr>
        <p:spPr/>
        <p:txBody>
          <a:bodyPr/>
          <a:lstStyle/>
          <a:p>
            <a:endParaRPr lang="lv-LV" dirty="0"/>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3273933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4" name="Footer Placeholder 3"/>
          <p:cNvSpPr>
            <a:spLocks noGrp="1"/>
          </p:cNvSpPr>
          <p:nvPr>
            <p:ph type="ftr" sz="quarter" idx="11"/>
          </p:nvPr>
        </p:nvSpPr>
        <p:spPr/>
        <p:txBody>
          <a:bodyPr/>
          <a:lstStyle/>
          <a:p>
            <a:endParaRPr lang="lv-LV" dirty="0"/>
          </a:p>
        </p:txBody>
      </p:sp>
      <p:sp>
        <p:nvSpPr>
          <p:cNvPr id="5" name="Slide Number Placeholder 4"/>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3761177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3" name="Footer Placeholder 2"/>
          <p:cNvSpPr>
            <a:spLocks noGrp="1"/>
          </p:cNvSpPr>
          <p:nvPr>
            <p:ph type="ftr" sz="quarter" idx="11"/>
          </p:nvPr>
        </p:nvSpPr>
        <p:spPr/>
        <p:txBody>
          <a:bodyPr/>
          <a:lstStyle/>
          <a:p>
            <a:endParaRPr lang="lv-LV"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1288176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6" name="Footer Placeholder 5"/>
          <p:cNvSpPr>
            <a:spLocks noGrp="1"/>
          </p:cNvSpPr>
          <p:nvPr>
            <p:ph type="ftr" sz="quarter" idx="11"/>
          </p:nvPr>
        </p:nvSpPr>
        <p:spPr/>
        <p:txBody>
          <a:bodyPr/>
          <a:lstStyle/>
          <a:p>
            <a:endParaRPr lang="lv-LV"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267898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6" name="Footer Placeholder 5"/>
          <p:cNvSpPr>
            <a:spLocks noGrp="1"/>
          </p:cNvSpPr>
          <p:nvPr>
            <p:ph type="ftr" sz="quarter" idx="11"/>
          </p:nvPr>
        </p:nvSpPr>
        <p:spPr/>
        <p:txBody>
          <a:bodyPr/>
          <a:lstStyle/>
          <a:p>
            <a:endParaRPr lang="lv-LV"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978759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BD86C74F-E920-4ACD-B37B-19AC68AAA5B7}" type="datetimeFigureOut">
              <a:rPr lang="lv-LV" smtClean="0"/>
              <a:t>18.05.2021</a:t>
            </a:fld>
            <a:endParaRPr lang="lv-LV"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lv-LV"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DE24CA1-950B-482B-A7B7-805FC4F91FD6}" type="slidenum">
              <a:rPr lang="lv-LV" smtClean="0"/>
              <a:t>‹#›</a:t>
            </a:fld>
            <a:endParaRPr lang="lv-LV" dirty="0"/>
          </a:p>
        </p:txBody>
      </p:sp>
    </p:spTree>
    <p:extLst>
      <p:ext uri="{BB962C8B-B14F-4D97-AF65-F5344CB8AC3E}">
        <p14:creationId xmlns:p14="http://schemas.microsoft.com/office/powerpoint/2010/main" val="1918649088"/>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jfif"/><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fif"/><Relationship Id="rId7"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fi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ctrTitle"/>
          </p:nvPr>
        </p:nvSpPr>
        <p:spPr>
          <a:xfrm>
            <a:off x="975609" y="2204612"/>
            <a:ext cx="10050758" cy="2677648"/>
          </a:xfrm>
        </p:spPr>
        <p:txBody>
          <a:bodyPr/>
          <a:lstStyle/>
          <a:p>
            <a:pPr algn="ctr" eaLnBrk="1" hangingPunct="1"/>
            <a:r>
              <a:rPr lang="lv-LV" altLang="lv-LV" sz="6600" b="1" dirty="0" smtClean="0">
                <a:solidFill>
                  <a:srgbClr val="FFFF00"/>
                </a:solidFill>
                <a:cs typeface="Times New Roman" panose="02020603050405020304" pitchFamily="18" charset="0"/>
              </a:rPr>
              <a:t/>
            </a:r>
            <a:br>
              <a:rPr lang="lv-LV" altLang="lv-LV" sz="6600" b="1" dirty="0" smtClean="0">
                <a:solidFill>
                  <a:srgbClr val="FFFF00"/>
                </a:solidFill>
                <a:cs typeface="Times New Roman" panose="02020603050405020304" pitchFamily="18" charset="0"/>
              </a:rPr>
            </a:br>
            <a:r>
              <a:rPr lang="en-US" altLang="lv-LV" sz="8800" b="1" dirty="0" smtClean="0">
                <a:solidFill>
                  <a:srgbClr val="FFFF00"/>
                </a:solidFill>
                <a:effectLst>
                  <a:outerShdw blurRad="38100" dist="38100" dir="2700000" algn="tl">
                    <a:srgbClr val="000000">
                      <a:alpha val="43137"/>
                    </a:srgbClr>
                  </a:outerShdw>
                </a:effectLst>
                <a:cs typeface="Times New Roman" panose="02020603050405020304" pitchFamily="18" charset="0"/>
              </a:rPr>
              <a:t>DROŠĪBA VASARĀ</a:t>
            </a:r>
            <a:endParaRPr lang="en-US" altLang="lv-LV" sz="8800"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Subtitle 2"/>
          <p:cNvSpPr txBox="1">
            <a:spLocks/>
          </p:cNvSpPr>
          <p:nvPr/>
        </p:nvSpPr>
        <p:spPr bwMode="auto">
          <a:xfrm>
            <a:off x="1949947" y="5453118"/>
            <a:ext cx="8372564" cy="1139496"/>
          </a:xfrm>
          <a:prstGeom prst="rect">
            <a:avLst/>
          </a:prstGeom>
          <a:noFill/>
          <a:ln>
            <a:noFill/>
          </a:ln>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0002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4574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9146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718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Clr>
                <a:srgbClr val="0E5F93"/>
              </a:buClr>
              <a:buNone/>
            </a:pPr>
            <a:r>
              <a:rPr lang="lv-LV" sz="2000" b="1" dirty="0" smtClean="0">
                <a:solidFill>
                  <a:schemeClr val="accent2">
                    <a:lumMod val="50000"/>
                  </a:schemeClr>
                </a:solidFill>
              </a:rPr>
              <a:t>Informatīvs </a:t>
            </a:r>
            <a:r>
              <a:rPr lang="lv-LV" sz="2000" b="1" dirty="0">
                <a:solidFill>
                  <a:schemeClr val="accent2">
                    <a:lumMod val="50000"/>
                  </a:schemeClr>
                </a:solidFill>
              </a:rPr>
              <a:t>materiāls</a:t>
            </a:r>
            <a:r>
              <a:rPr lang="en-US" sz="2000" b="1" dirty="0">
                <a:solidFill>
                  <a:schemeClr val="accent2">
                    <a:lumMod val="50000"/>
                  </a:schemeClr>
                </a:solidFill>
              </a:rPr>
              <a:t> </a:t>
            </a:r>
            <a:r>
              <a:rPr lang="en-US" sz="2000" b="1" dirty="0" smtClean="0">
                <a:solidFill>
                  <a:schemeClr val="accent2">
                    <a:lumMod val="50000"/>
                  </a:schemeClr>
                </a:solidFill>
              </a:rPr>
              <a:t>1. līdz 4. klašu skolēniem</a:t>
            </a:r>
            <a:endParaRPr lang="en-US" sz="1800" dirty="0">
              <a:solidFill>
                <a:schemeClr val="accent2">
                  <a:lumMod val="50000"/>
                </a:schemeClr>
              </a:solidFill>
              <a:latin typeface="Bookman Old Style" panose="02050604050505020204" pitchFamily="18" charset="0"/>
            </a:endParaRPr>
          </a:p>
          <a:p>
            <a:pPr lvl="0" algn="ctr" defTabSz="457200">
              <a:spcBef>
                <a:spcPts val="1000"/>
              </a:spcBef>
              <a:buClr>
                <a:srgbClr val="F5A408"/>
              </a:buClr>
              <a:buSzPct val="80000"/>
              <a:buNone/>
            </a:pPr>
            <a:r>
              <a:rPr lang="lv-LV" sz="1600" b="1" cap="all" dirty="0" smtClean="0">
                <a:solidFill>
                  <a:schemeClr val="accent2">
                    <a:lumMod val="50000"/>
                  </a:schemeClr>
                </a:solidFill>
                <a:latin typeface="Century Gothic" panose="020B0502020202020204"/>
              </a:rPr>
              <a:t>© </a:t>
            </a:r>
            <a:r>
              <a:rPr lang="lv-LV" sz="1600" b="1" cap="all" dirty="0">
                <a:solidFill>
                  <a:schemeClr val="accent2">
                    <a:lumMod val="50000"/>
                  </a:schemeClr>
                </a:solidFill>
                <a:latin typeface="Century Gothic" panose="020B0502020202020204"/>
              </a:rPr>
              <a:t>Valsts ugunsdzēsības un glābšanas dienests, 2021</a:t>
            </a:r>
          </a:p>
        </p:txBody>
      </p:sp>
      <p:pic>
        <p:nvPicPr>
          <p:cNvPr id="2" name="Attēls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22511" y="5087980"/>
            <a:ext cx="1146762" cy="1140595"/>
          </a:xfrm>
          <a:prstGeom prst="rect">
            <a:avLst/>
          </a:prstGeom>
        </p:spPr>
      </p:pic>
      <p:pic>
        <p:nvPicPr>
          <p:cNvPr id="5" name="Picture 4"/>
          <p:cNvPicPr>
            <a:picLocks noChangeAspect="1"/>
          </p:cNvPicPr>
          <p:nvPr/>
        </p:nvPicPr>
        <p:blipFill>
          <a:blip r:embed="rId4"/>
          <a:stretch>
            <a:fillRect/>
          </a:stretch>
        </p:blipFill>
        <p:spPr>
          <a:xfrm>
            <a:off x="7105443" y="1003795"/>
            <a:ext cx="2243418" cy="1335368"/>
          </a:xfrm>
          <a:prstGeom prst="rect">
            <a:avLst/>
          </a:prstGeom>
        </p:spPr>
      </p:pic>
      <p:pic>
        <p:nvPicPr>
          <p:cNvPr id="3" name="Attēls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5198" y="1636598"/>
            <a:ext cx="1690886" cy="1690886"/>
          </a:xfrm>
          <a:prstGeom prst="rect">
            <a:avLst/>
          </a:prstGeom>
        </p:spPr>
      </p:pic>
      <p:pic>
        <p:nvPicPr>
          <p:cNvPr id="4" name="Attēls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21436">
            <a:off x="1194571" y="1689673"/>
            <a:ext cx="677954" cy="1581893"/>
          </a:xfrm>
          <a:prstGeom prst="rect">
            <a:avLst/>
          </a:prstGeom>
        </p:spPr>
      </p:pic>
      <p:pic>
        <p:nvPicPr>
          <p:cNvPr id="10" name="Attēls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9586" y="969038"/>
            <a:ext cx="1554701" cy="1490326"/>
          </a:xfrm>
          <a:prstGeom prst="rect">
            <a:avLst/>
          </a:prstGeom>
        </p:spPr>
      </p:pic>
      <p:pic>
        <p:nvPicPr>
          <p:cNvPr id="11" name="Attēls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6149" y="1633754"/>
            <a:ext cx="2206742" cy="1552765"/>
          </a:xfrm>
          <a:prstGeom prst="rect">
            <a:avLst/>
          </a:prstGeom>
        </p:spPr>
      </p:pic>
    </p:spTree>
    <p:extLst>
      <p:ext uri="{BB962C8B-B14F-4D97-AF65-F5344CB8AC3E}">
        <p14:creationId xmlns:p14="http://schemas.microsoft.com/office/powerpoint/2010/main" val="3487202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5128" y="4642667"/>
            <a:ext cx="2412925" cy="1809695"/>
          </a:xfrm>
          <a:prstGeom prst="rect">
            <a:avLst/>
          </a:prstGeom>
        </p:spPr>
      </p:pic>
      <p:sp>
        <p:nvSpPr>
          <p:cNvPr id="2" name="Title 1"/>
          <p:cNvSpPr>
            <a:spLocks noGrp="1"/>
          </p:cNvSpPr>
          <p:nvPr>
            <p:ph type="title"/>
          </p:nvPr>
        </p:nvSpPr>
        <p:spPr>
          <a:xfrm>
            <a:off x="1252924" y="1028146"/>
            <a:ext cx="8761413" cy="706964"/>
          </a:xfrm>
        </p:spPr>
        <p:txBody>
          <a:bodyPr/>
          <a:lstStyle/>
          <a:p>
            <a:pPr algn="ctr"/>
            <a:r>
              <a:rPr lang="lv-LV" sz="4000" b="1" dirty="0">
                <a:solidFill>
                  <a:srgbClr val="FFFF00"/>
                </a:solidFill>
              </a:rPr>
              <a:t>Drošai atpūtai pie ūdens – JĀ!</a:t>
            </a:r>
            <a:endParaRPr lang="lv-LV" sz="4000" dirty="0"/>
          </a:p>
        </p:txBody>
      </p:sp>
      <p:sp>
        <p:nvSpPr>
          <p:cNvPr id="4" name="TextBox 3"/>
          <p:cNvSpPr txBox="1"/>
          <p:nvPr/>
        </p:nvSpPr>
        <p:spPr>
          <a:xfrm>
            <a:off x="3096937" y="2327160"/>
            <a:ext cx="6169306" cy="830997"/>
          </a:xfrm>
          <a:prstGeom prst="rect">
            <a:avLst/>
          </a:prstGeom>
          <a:noFill/>
        </p:spPr>
        <p:txBody>
          <a:bodyPr wrap="square" rtlCol="0">
            <a:spAutoFit/>
          </a:bodyPr>
          <a:lstStyle/>
          <a:p>
            <a:pPr algn="ctr"/>
            <a:r>
              <a:rPr lang="en-US" sz="2400" b="1" dirty="0" smtClean="0"/>
              <a:t>D</a:t>
            </a:r>
            <a:r>
              <a:rPr lang="lv-LV" sz="2400" b="1" dirty="0" smtClean="0"/>
              <a:t>od</a:t>
            </a:r>
            <a:r>
              <a:rPr lang="en-US" sz="2400" b="1" dirty="0" smtClean="0"/>
              <a:t>oties</a:t>
            </a:r>
            <a:r>
              <a:rPr lang="lv-LV" sz="2400" b="1" dirty="0" smtClean="0"/>
              <a:t> </a:t>
            </a:r>
            <a:r>
              <a:rPr lang="lv-LV" sz="2400" b="1" dirty="0"/>
              <a:t>atpūsties pie ūdens, zini, kur tu </a:t>
            </a:r>
            <a:r>
              <a:rPr lang="lv-LV" sz="2400" b="1" dirty="0" smtClean="0"/>
              <a:t>atrod</a:t>
            </a:r>
            <a:r>
              <a:rPr lang="en-US" sz="2400" b="1" dirty="0" smtClean="0"/>
              <a:t>ie</a:t>
            </a:r>
            <a:r>
              <a:rPr lang="lv-LV" sz="2400" b="1" dirty="0" smtClean="0"/>
              <a:t>s</a:t>
            </a:r>
            <a:r>
              <a:rPr lang="lv-LV" sz="2400" b="1" dirty="0"/>
              <a:t>, ja tev jāizsauc </a:t>
            </a:r>
            <a:r>
              <a:rPr lang="lv-LV" sz="2400" b="1" dirty="0" smtClean="0"/>
              <a:t>palīdzība</a:t>
            </a:r>
            <a:r>
              <a:rPr lang="en-US" sz="2400" b="1" dirty="0" smtClean="0"/>
              <a:t>!</a:t>
            </a:r>
            <a:endParaRPr lang="lv-LV" sz="2400" b="1" dirty="0"/>
          </a:p>
        </p:txBody>
      </p:sp>
      <p:sp>
        <p:nvSpPr>
          <p:cNvPr id="6" name="Pentagon 5"/>
          <p:cNvSpPr/>
          <p:nvPr/>
        </p:nvSpPr>
        <p:spPr>
          <a:xfrm>
            <a:off x="331841" y="3820133"/>
            <a:ext cx="3611408" cy="391533"/>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1"/>
                </a:solidFill>
              </a:rPr>
              <a:t>Novads</a:t>
            </a:r>
            <a:endParaRPr lang="lv-LV" b="1" dirty="0">
              <a:solidFill>
                <a:schemeClr val="tx1"/>
              </a:solidFill>
            </a:endParaRPr>
          </a:p>
        </p:txBody>
      </p:sp>
      <p:sp>
        <p:nvSpPr>
          <p:cNvPr id="7" name="Pentagon 6"/>
          <p:cNvSpPr/>
          <p:nvPr/>
        </p:nvSpPr>
        <p:spPr>
          <a:xfrm>
            <a:off x="652681" y="4482363"/>
            <a:ext cx="3871801" cy="410725"/>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1"/>
                </a:solidFill>
              </a:rPr>
              <a:t>Pagasts</a:t>
            </a:r>
            <a:endParaRPr lang="lv-LV" b="1" dirty="0">
              <a:solidFill>
                <a:schemeClr val="tx1"/>
              </a:solidFill>
            </a:endParaRPr>
          </a:p>
        </p:txBody>
      </p:sp>
      <p:sp>
        <p:nvSpPr>
          <p:cNvPr id="12" name="Pentagon 11"/>
          <p:cNvSpPr/>
          <p:nvPr/>
        </p:nvSpPr>
        <p:spPr>
          <a:xfrm>
            <a:off x="914643" y="5163785"/>
            <a:ext cx="3844037" cy="383730"/>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1"/>
                </a:solidFill>
              </a:rPr>
              <a:t>Ciems</a:t>
            </a:r>
            <a:endParaRPr lang="lv-LV" b="1" dirty="0">
              <a:solidFill>
                <a:schemeClr val="tx1"/>
              </a:solidFill>
            </a:endParaRPr>
          </a:p>
        </p:txBody>
      </p:sp>
      <p:sp>
        <p:nvSpPr>
          <p:cNvPr id="13" name="Pentagon 12"/>
          <p:cNvSpPr/>
          <p:nvPr/>
        </p:nvSpPr>
        <p:spPr>
          <a:xfrm>
            <a:off x="1448630" y="5755429"/>
            <a:ext cx="3421474" cy="43684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1"/>
                </a:solidFill>
              </a:rPr>
              <a:t>Ūdenstilpes nosaukums</a:t>
            </a:r>
            <a:endParaRPr lang="lv-LV" b="1" dirty="0">
              <a:solidFill>
                <a:schemeClr val="tx1"/>
              </a:solidFill>
            </a:endParaRPr>
          </a:p>
        </p:txBody>
      </p:sp>
      <p:sp>
        <p:nvSpPr>
          <p:cNvPr id="15" name="TextBox 14"/>
          <p:cNvSpPr txBox="1"/>
          <p:nvPr/>
        </p:nvSpPr>
        <p:spPr>
          <a:xfrm>
            <a:off x="554207" y="3162533"/>
            <a:ext cx="3166676" cy="461665"/>
          </a:xfrm>
          <a:prstGeom prst="rect">
            <a:avLst/>
          </a:prstGeom>
          <a:noFill/>
        </p:spPr>
        <p:txBody>
          <a:bodyPr wrap="square" rtlCol="0">
            <a:spAutoFit/>
          </a:bodyPr>
          <a:lstStyle/>
          <a:p>
            <a:pPr algn="ctr"/>
            <a:r>
              <a:rPr lang="en-US" sz="2400" b="1" dirty="0">
                <a:solidFill>
                  <a:srgbClr val="C00000"/>
                </a:solidFill>
              </a:rPr>
              <a:t>ā</a:t>
            </a:r>
            <a:r>
              <a:rPr lang="en-US" sz="2400" b="1" dirty="0" smtClean="0">
                <a:solidFill>
                  <a:srgbClr val="C00000"/>
                </a:solidFill>
              </a:rPr>
              <a:t>rpus pilsētas</a:t>
            </a:r>
            <a:endParaRPr lang="lv-LV" sz="2400" b="1" dirty="0">
              <a:solidFill>
                <a:srgbClr val="C00000"/>
              </a:solidFill>
            </a:endParaRPr>
          </a:p>
        </p:txBody>
      </p:sp>
      <p:sp>
        <p:nvSpPr>
          <p:cNvPr id="16" name="Pentagon 15"/>
          <p:cNvSpPr/>
          <p:nvPr/>
        </p:nvSpPr>
        <p:spPr>
          <a:xfrm flipH="1">
            <a:off x="7774449" y="3993444"/>
            <a:ext cx="4071613" cy="378553"/>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1"/>
                </a:solidFill>
              </a:rPr>
              <a:t>Pilsēta</a:t>
            </a:r>
            <a:endParaRPr lang="lv-LV" b="1" dirty="0">
              <a:solidFill>
                <a:schemeClr val="tx1"/>
              </a:solidFill>
            </a:endParaRPr>
          </a:p>
        </p:txBody>
      </p:sp>
      <p:sp>
        <p:nvSpPr>
          <p:cNvPr id="17" name="Pentagon 16"/>
          <p:cNvSpPr/>
          <p:nvPr/>
        </p:nvSpPr>
        <p:spPr>
          <a:xfrm flipH="1">
            <a:off x="7493077" y="4793788"/>
            <a:ext cx="4230617" cy="422648"/>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1"/>
                </a:solidFill>
              </a:rPr>
              <a:t>Iela</a:t>
            </a:r>
            <a:endParaRPr lang="lv-LV" b="1" dirty="0">
              <a:solidFill>
                <a:schemeClr val="tx1"/>
              </a:solidFill>
            </a:endParaRPr>
          </a:p>
        </p:txBody>
      </p:sp>
      <p:sp>
        <p:nvSpPr>
          <p:cNvPr id="18" name="Pentagon 17"/>
          <p:cNvSpPr/>
          <p:nvPr/>
        </p:nvSpPr>
        <p:spPr>
          <a:xfrm flipH="1">
            <a:off x="7388053" y="5666632"/>
            <a:ext cx="4163938" cy="430025"/>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1"/>
                </a:solidFill>
              </a:rPr>
              <a:t>Ūdenstilpes nosaukums</a:t>
            </a:r>
            <a:endParaRPr lang="lv-LV" b="1" dirty="0">
              <a:solidFill>
                <a:schemeClr val="tx1"/>
              </a:solidFill>
            </a:endParaRPr>
          </a:p>
        </p:txBody>
      </p:sp>
      <p:sp>
        <p:nvSpPr>
          <p:cNvPr id="20" name="TextBox 19"/>
          <p:cNvSpPr txBox="1"/>
          <p:nvPr/>
        </p:nvSpPr>
        <p:spPr>
          <a:xfrm>
            <a:off x="9095395" y="3220100"/>
            <a:ext cx="1472687" cy="461665"/>
          </a:xfrm>
          <a:prstGeom prst="rect">
            <a:avLst/>
          </a:prstGeom>
          <a:noFill/>
        </p:spPr>
        <p:txBody>
          <a:bodyPr wrap="square" rtlCol="0">
            <a:spAutoFit/>
          </a:bodyPr>
          <a:lstStyle/>
          <a:p>
            <a:r>
              <a:rPr lang="en-US" sz="2400" b="1" dirty="0">
                <a:solidFill>
                  <a:srgbClr val="C00000"/>
                </a:solidFill>
              </a:rPr>
              <a:t>p</a:t>
            </a:r>
            <a:r>
              <a:rPr lang="en-US" sz="2400" b="1" dirty="0" smtClean="0">
                <a:solidFill>
                  <a:srgbClr val="C00000"/>
                </a:solidFill>
              </a:rPr>
              <a:t>ilsētā</a:t>
            </a:r>
            <a:endParaRPr lang="lv-LV" sz="2400" b="1" dirty="0">
              <a:solidFill>
                <a:srgbClr val="C00000"/>
              </a:solidFill>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461802">
            <a:off x="10158872" y="284282"/>
            <a:ext cx="1684512" cy="1708285"/>
          </a:xfrm>
          <a:prstGeom prst="rect">
            <a:avLst/>
          </a:prstGeom>
        </p:spPr>
      </p:pic>
    </p:spTree>
    <p:extLst>
      <p:ext uri="{BB962C8B-B14F-4D97-AF65-F5344CB8AC3E}">
        <p14:creationId xmlns:p14="http://schemas.microsoft.com/office/powerpoint/2010/main" val="28180763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11247">
            <a:off x="713143" y="1356953"/>
            <a:ext cx="1684512" cy="1708285"/>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61802">
            <a:off x="1946351" y="3876084"/>
            <a:ext cx="1684512" cy="1708285"/>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25675">
            <a:off x="3717469" y="3859815"/>
            <a:ext cx="1684512" cy="1708285"/>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553033">
            <a:off x="4885922" y="2475505"/>
            <a:ext cx="2393212" cy="2426987"/>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61802">
            <a:off x="8320581" y="2040779"/>
            <a:ext cx="1684512" cy="1708285"/>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61802">
            <a:off x="10633873" y="3766221"/>
            <a:ext cx="1684512" cy="1708285"/>
          </a:xfrm>
          <a:prstGeom prst="rect">
            <a:avLst/>
          </a:prstGeom>
        </p:spPr>
      </p:pic>
      <p:sp>
        <p:nvSpPr>
          <p:cNvPr id="2" name="Title 1"/>
          <p:cNvSpPr>
            <a:spLocks noGrp="1"/>
          </p:cNvSpPr>
          <p:nvPr>
            <p:ph type="title"/>
          </p:nvPr>
        </p:nvSpPr>
        <p:spPr>
          <a:xfrm>
            <a:off x="1597735" y="1027561"/>
            <a:ext cx="8761413" cy="706964"/>
          </a:xfrm>
        </p:spPr>
        <p:txBody>
          <a:bodyPr/>
          <a:lstStyle/>
          <a:p>
            <a:pPr algn="ctr"/>
            <a:r>
              <a:rPr lang="en-US" sz="4000" b="1" dirty="0" smtClean="0">
                <a:solidFill>
                  <a:srgbClr val="FFFF00"/>
                </a:solidFill>
              </a:rPr>
              <a:t>Ko darīt, ja redzi nelaimi?</a:t>
            </a:r>
            <a:endParaRPr lang="lv-LV" sz="4000" dirty="0"/>
          </a:p>
        </p:txBody>
      </p:sp>
      <p:sp>
        <p:nvSpPr>
          <p:cNvPr id="3" name="Oval 2"/>
          <p:cNvSpPr/>
          <p:nvPr/>
        </p:nvSpPr>
        <p:spPr>
          <a:xfrm>
            <a:off x="917462" y="2100387"/>
            <a:ext cx="2248186" cy="202130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4" name="TextBox 3"/>
          <p:cNvSpPr txBox="1"/>
          <p:nvPr/>
        </p:nvSpPr>
        <p:spPr>
          <a:xfrm>
            <a:off x="881437" y="2599016"/>
            <a:ext cx="2234436" cy="923330"/>
          </a:xfrm>
          <a:prstGeom prst="rect">
            <a:avLst/>
          </a:prstGeom>
          <a:noFill/>
        </p:spPr>
        <p:txBody>
          <a:bodyPr wrap="square" rtlCol="0">
            <a:spAutoFit/>
          </a:bodyPr>
          <a:lstStyle/>
          <a:p>
            <a:pPr algn="ctr"/>
            <a:r>
              <a:rPr lang="lv-LV" b="1" dirty="0" smtClean="0">
                <a:solidFill>
                  <a:schemeClr val="bg1"/>
                </a:solidFill>
              </a:rPr>
              <a:t>Sauc palīgā, nedodies palīdzēt vienatnē!</a:t>
            </a:r>
            <a:endParaRPr lang="lv-LV" b="1" dirty="0">
              <a:solidFill>
                <a:schemeClr val="bg1"/>
              </a:solidFill>
            </a:endParaRPr>
          </a:p>
        </p:txBody>
      </p:sp>
      <p:sp>
        <p:nvSpPr>
          <p:cNvPr id="5" name="Oval 4"/>
          <p:cNvSpPr/>
          <p:nvPr/>
        </p:nvSpPr>
        <p:spPr>
          <a:xfrm>
            <a:off x="1774945" y="4593770"/>
            <a:ext cx="2248186" cy="202130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6" name="TextBox 5"/>
          <p:cNvSpPr txBox="1"/>
          <p:nvPr/>
        </p:nvSpPr>
        <p:spPr>
          <a:xfrm>
            <a:off x="1988075" y="5142758"/>
            <a:ext cx="2035056" cy="923330"/>
          </a:xfrm>
          <a:prstGeom prst="rect">
            <a:avLst/>
          </a:prstGeom>
          <a:noFill/>
        </p:spPr>
        <p:txBody>
          <a:bodyPr wrap="square" rtlCol="0">
            <a:spAutoFit/>
          </a:bodyPr>
          <a:lstStyle/>
          <a:p>
            <a:r>
              <a:rPr lang="lv-LV" b="1" dirty="0" smtClean="0">
                <a:solidFill>
                  <a:schemeClr val="bg1"/>
                </a:solidFill>
              </a:rPr>
              <a:t>Lūdz kādam piezvanīt uz </a:t>
            </a:r>
            <a:r>
              <a:rPr lang="lv-LV" b="1" dirty="0" smtClean="0">
                <a:solidFill>
                  <a:srgbClr val="FF0000"/>
                </a:solidFill>
              </a:rPr>
              <a:t>112</a:t>
            </a:r>
            <a:r>
              <a:rPr lang="lv-LV" b="1" dirty="0" smtClean="0">
                <a:solidFill>
                  <a:schemeClr val="bg1"/>
                </a:solidFill>
              </a:rPr>
              <a:t> vai zvani pats!</a:t>
            </a:r>
            <a:endParaRPr lang="lv-LV" b="1" dirty="0">
              <a:solidFill>
                <a:schemeClr val="bg1"/>
              </a:solidFill>
            </a:endParaRPr>
          </a:p>
        </p:txBody>
      </p:sp>
      <p:sp>
        <p:nvSpPr>
          <p:cNvPr id="7" name="Oval 6"/>
          <p:cNvSpPr/>
          <p:nvPr/>
        </p:nvSpPr>
        <p:spPr>
          <a:xfrm>
            <a:off x="3922356" y="2846957"/>
            <a:ext cx="2248186" cy="202130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8" name="TextBox 7"/>
          <p:cNvSpPr txBox="1"/>
          <p:nvPr/>
        </p:nvSpPr>
        <p:spPr>
          <a:xfrm>
            <a:off x="4040859" y="3496003"/>
            <a:ext cx="2035056" cy="646331"/>
          </a:xfrm>
          <a:prstGeom prst="rect">
            <a:avLst/>
          </a:prstGeom>
          <a:noFill/>
        </p:spPr>
        <p:txBody>
          <a:bodyPr wrap="square" rtlCol="0">
            <a:spAutoFit/>
          </a:bodyPr>
          <a:lstStyle/>
          <a:p>
            <a:pPr algn="ctr"/>
            <a:r>
              <a:rPr lang="lv-LV" b="1" dirty="0" smtClean="0">
                <a:solidFill>
                  <a:schemeClr val="bg1"/>
                </a:solidFill>
              </a:rPr>
              <a:t>Centies saglabāt mieru!</a:t>
            </a:r>
            <a:endParaRPr lang="lv-LV" b="1" dirty="0">
              <a:solidFill>
                <a:schemeClr val="bg1"/>
              </a:solidFill>
            </a:endParaRPr>
          </a:p>
        </p:txBody>
      </p:sp>
      <p:sp>
        <p:nvSpPr>
          <p:cNvPr id="13" name="Oval 12"/>
          <p:cNvSpPr/>
          <p:nvPr/>
        </p:nvSpPr>
        <p:spPr>
          <a:xfrm>
            <a:off x="8772867" y="2271231"/>
            <a:ext cx="2922554" cy="2502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4" name="TextBox 13"/>
          <p:cNvSpPr txBox="1"/>
          <p:nvPr/>
        </p:nvSpPr>
        <p:spPr>
          <a:xfrm>
            <a:off x="9025603" y="2562445"/>
            <a:ext cx="2389330" cy="2031325"/>
          </a:xfrm>
          <a:prstGeom prst="rect">
            <a:avLst/>
          </a:prstGeom>
          <a:noFill/>
        </p:spPr>
        <p:txBody>
          <a:bodyPr wrap="square" rtlCol="0">
            <a:spAutoFit/>
          </a:bodyPr>
          <a:lstStyle/>
          <a:p>
            <a:pPr algn="ctr"/>
            <a:r>
              <a:rPr lang="lv-LV" sz="1400" b="1" dirty="0" smtClean="0"/>
              <a:t>Tam noder ne tikai specializēts inventārs – glābšanas riņķis, bet arī dažādi sadzīves priekšmeti – bumba, zars vai dvielis, aiz kā var pieķerties, vai citi peldoši objekti, kas atrodas tuvumā.</a:t>
            </a:r>
            <a:endParaRPr lang="lv-LV" sz="1400" b="1" dirty="0"/>
          </a:p>
        </p:txBody>
      </p:sp>
      <p:pic>
        <p:nvPicPr>
          <p:cNvPr id="15" name="Picture 14"/>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7834" y="2371290"/>
            <a:ext cx="1453943" cy="1453943"/>
          </a:xfrm>
          <a:prstGeom prst="rect">
            <a:avLst/>
          </a:prstGeom>
        </p:spPr>
      </p:pic>
      <p:pic>
        <p:nvPicPr>
          <p:cNvPr id="16" name="Picture 15"/>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3686957">
            <a:off x="2461646" y="3921541"/>
            <a:ext cx="1138834" cy="1138834"/>
          </a:xfrm>
          <a:prstGeom prst="rect">
            <a:avLst/>
          </a:prstGeom>
        </p:spPr>
      </p:pic>
      <p:pic>
        <p:nvPicPr>
          <p:cNvPr id="17" name="Picture 16"/>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19576" y="2397824"/>
            <a:ext cx="1325714" cy="1325714"/>
          </a:xfrm>
          <a:prstGeom prst="rect">
            <a:avLst/>
          </a:prstGeom>
        </p:spPr>
      </p:pic>
      <p:sp>
        <p:nvSpPr>
          <p:cNvPr id="9" name="Oval 8"/>
          <p:cNvSpPr/>
          <p:nvPr/>
        </p:nvSpPr>
        <p:spPr>
          <a:xfrm>
            <a:off x="6496175" y="4231745"/>
            <a:ext cx="2651479" cy="2304331"/>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0" name="TextBox 9"/>
          <p:cNvSpPr txBox="1"/>
          <p:nvPr/>
        </p:nvSpPr>
        <p:spPr>
          <a:xfrm>
            <a:off x="6594639" y="4824001"/>
            <a:ext cx="2424597" cy="1200329"/>
          </a:xfrm>
          <a:prstGeom prst="rect">
            <a:avLst/>
          </a:prstGeom>
          <a:noFill/>
        </p:spPr>
        <p:txBody>
          <a:bodyPr wrap="square" rtlCol="0">
            <a:spAutoFit/>
          </a:bodyPr>
          <a:lstStyle/>
          <a:p>
            <a:pPr algn="ctr"/>
            <a:r>
              <a:rPr lang="lv-LV" b="1" dirty="0" smtClean="0">
                <a:solidFill>
                  <a:schemeClr val="bg1"/>
                </a:solidFill>
              </a:rPr>
              <a:t>Slīkstošam cilvēkam pamet jebko</a:t>
            </a:r>
            <a:r>
              <a:rPr lang="en-US" b="1" dirty="0" smtClean="0">
                <a:solidFill>
                  <a:schemeClr val="bg1"/>
                </a:solidFill>
              </a:rPr>
              <a:t>*</a:t>
            </a:r>
            <a:r>
              <a:rPr lang="lv-LV" b="1" dirty="0" smtClean="0">
                <a:solidFill>
                  <a:schemeClr val="bg1"/>
                </a:solidFill>
              </a:rPr>
              <a:t>, kas palīdzēs noturēties virs ūdens!</a:t>
            </a:r>
            <a:endParaRPr lang="lv-LV" b="1" dirty="0">
              <a:solidFill>
                <a:schemeClr val="bg1"/>
              </a:solidFill>
            </a:endParaRPr>
          </a:p>
        </p:txBody>
      </p:sp>
      <p:pic>
        <p:nvPicPr>
          <p:cNvPr id="18" name="Picture 17"/>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12047" y="3637712"/>
            <a:ext cx="1009244" cy="1009244"/>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461802">
            <a:off x="10271846" y="230519"/>
            <a:ext cx="1404435" cy="1424255"/>
          </a:xfrm>
          <a:prstGeom prst="rect">
            <a:avLst/>
          </a:prstGeom>
        </p:spPr>
      </p:pic>
      <p:sp>
        <p:nvSpPr>
          <p:cNvPr id="20" name="Liekta augšupvērstā bultiņa 19"/>
          <p:cNvSpPr/>
          <p:nvPr/>
        </p:nvSpPr>
        <p:spPr>
          <a:xfrm rot="18996585">
            <a:off x="9518093" y="5042898"/>
            <a:ext cx="1752600" cy="1507780"/>
          </a:xfrm>
          <a:prstGeom prst="curved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lv-LV" dirty="0">
              <a:solidFill>
                <a:schemeClr val="tx1"/>
              </a:solidFill>
            </a:endParaRPr>
          </a:p>
        </p:txBody>
      </p:sp>
    </p:spTree>
    <p:extLst>
      <p:ext uri="{BB962C8B-B14F-4D97-AF65-F5344CB8AC3E}">
        <p14:creationId xmlns:p14="http://schemas.microsoft.com/office/powerpoint/2010/main" val="7276361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849" y="2129815"/>
            <a:ext cx="3671427" cy="3294361"/>
          </a:xfrm>
        </p:spPr>
        <p:txBody>
          <a:bodyPr/>
          <a:lstStyle/>
          <a:p>
            <a:r>
              <a:rPr lang="en-US" sz="3600" b="1" dirty="0" smtClean="0">
                <a:solidFill>
                  <a:srgbClr val="FFFF00"/>
                </a:solidFill>
              </a:rPr>
              <a:t>Sagaidi </a:t>
            </a:r>
            <a:r>
              <a:rPr lang="en-US" sz="3600" b="1" dirty="0" err="1" smtClean="0">
                <a:solidFill>
                  <a:srgbClr val="FFFF00"/>
                </a:solidFill>
              </a:rPr>
              <a:t>ugunsdzēsējus</a:t>
            </a:r>
            <a:r>
              <a:rPr lang="en-US" sz="3600" b="1" dirty="0" smtClean="0">
                <a:solidFill>
                  <a:srgbClr val="FFFF00"/>
                </a:solidFill>
              </a:rPr>
              <a:t> glābējus un parādi precīzu notikuma vietu!</a:t>
            </a:r>
            <a:endParaRPr lang="lv-LV" sz="3600" b="1" dirty="0">
              <a:solidFill>
                <a:srgbClr val="FFFF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22" y="179040"/>
            <a:ext cx="6435749" cy="64357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461802">
            <a:off x="2558374" y="672148"/>
            <a:ext cx="1684512" cy="1708285"/>
          </a:xfrm>
          <a:prstGeom prst="rect">
            <a:avLst/>
          </a:prstGeom>
        </p:spPr>
      </p:pic>
    </p:spTree>
    <p:extLst>
      <p:ext uri="{BB962C8B-B14F-4D97-AF65-F5344CB8AC3E}">
        <p14:creationId xmlns:p14="http://schemas.microsoft.com/office/powerpoint/2010/main" val="1221339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9319" y="3055384"/>
            <a:ext cx="10601616" cy="2677648"/>
          </a:xfrm>
        </p:spPr>
        <p:txBody>
          <a:bodyPr/>
          <a:lstStyle/>
          <a:p>
            <a:r>
              <a:rPr lang="en-US" sz="4800" b="1" dirty="0" smtClean="0">
                <a:solidFill>
                  <a:srgbClr val="FFFF00"/>
                </a:solidFill>
              </a:rPr>
              <a:t>Droša a</a:t>
            </a:r>
            <a:r>
              <a:rPr lang="lv-LV" sz="4800" b="1" dirty="0" smtClean="0">
                <a:solidFill>
                  <a:srgbClr val="FFFF00"/>
                </a:solidFill>
              </a:rPr>
              <a:t>t</a:t>
            </a:r>
            <a:r>
              <a:rPr lang="en-US" sz="4800" b="1" dirty="0" smtClean="0">
                <a:solidFill>
                  <a:srgbClr val="FFFF00"/>
                </a:solidFill>
              </a:rPr>
              <a:t>pūta</a:t>
            </a:r>
            <a:r>
              <a:rPr lang="lv-LV" sz="4800" b="1" dirty="0" smtClean="0">
                <a:solidFill>
                  <a:srgbClr val="FFFF00"/>
                </a:solidFill>
              </a:rPr>
              <a:t>,</a:t>
            </a:r>
            <a:r>
              <a:rPr lang="en-US" sz="4800" b="1" dirty="0" smtClean="0">
                <a:solidFill>
                  <a:srgbClr val="FFFF00"/>
                </a:solidFill>
              </a:rPr>
              <a:t> pastaigājoties ārā</a:t>
            </a:r>
            <a:endParaRPr lang="lv-LV" sz="4800" b="1" dirty="0">
              <a:solidFill>
                <a:srgbClr val="FFFF00"/>
              </a:solidFill>
            </a:endParaRPr>
          </a:p>
        </p:txBody>
      </p:sp>
      <p:pic>
        <p:nvPicPr>
          <p:cNvPr id="4" name="Picture 3"/>
          <p:cNvPicPr>
            <a:picLocks noChangeAspect="1"/>
          </p:cNvPicPr>
          <p:nvPr/>
        </p:nvPicPr>
        <p:blipFill>
          <a:blip r:embed="rId3"/>
          <a:stretch>
            <a:fillRect/>
          </a:stretch>
        </p:blipFill>
        <p:spPr>
          <a:xfrm>
            <a:off x="931836" y="959461"/>
            <a:ext cx="7193491" cy="3776583"/>
          </a:xfrm>
          <a:prstGeom prst="rect">
            <a:avLst/>
          </a:prstGeom>
        </p:spPr>
      </p:pic>
    </p:spTree>
    <p:extLst>
      <p:ext uri="{BB962C8B-B14F-4D97-AF65-F5344CB8AC3E}">
        <p14:creationId xmlns:p14="http://schemas.microsoft.com/office/powerpoint/2010/main" val="4209679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314" y="1022071"/>
            <a:ext cx="9481516" cy="706964"/>
          </a:xfrm>
        </p:spPr>
        <p:txBody>
          <a:bodyPr/>
          <a:lstStyle/>
          <a:p>
            <a:r>
              <a:rPr lang="lv-LV" b="1" dirty="0" smtClean="0">
                <a:solidFill>
                  <a:srgbClr val="FFFF00"/>
                </a:solidFill>
              </a:rPr>
              <a:t>Pamestām ēkām un būvlaukumiem – </a:t>
            </a:r>
            <a:r>
              <a:rPr lang="lv-LV" b="1" dirty="0" smtClean="0">
                <a:solidFill>
                  <a:srgbClr val="C00000"/>
                </a:solidFill>
              </a:rPr>
              <a:t>NĒ!</a:t>
            </a:r>
            <a:endParaRPr lang="lv-LV" b="1" dirty="0">
              <a:solidFill>
                <a:srgbClr val="C00000"/>
              </a:solidFill>
            </a:endParaRPr>
          </a:p>
        </p:txBody>
      </p:sp>
      <p:sp>
        <p:nvSpPr>
          <p:cNvPr id="3" name="Content Placeholder 2"/>
          <p:cNvSpPr>
            <a:spLocks noGrp="1"/>
          </p:cNvSpPr>
          <p:nvPr>
            <p:ph idx="1"/>
          </p:nvPr>
        </p:nvSpPr>
        <p:spPr>
          <a:xfrm>
            <a:off x="1148680" y="3311865"/>
            <a:ext cx="6053959" cy="948996"/>
          </a:xfrm>
        </p:spPr>
        <p:txBody>
          <a:bodyPr>
            <a:normAutofit/>
          </a:bodyPr>
          <a:lstStyle/>
          <a:p>
            <a:pPr marL="0" indent="0" algn="ctr">
              <a:buNone/>
            </a:pPr>
            <a:r>
              <a:rPr lang="lv-LV" sz="2100" b="1" dirty="0" smtClean="0"/>
              <a:t>Pamestas </a:t>
            </a:r>
            <a:r>
              <a:rPr lang="lv-LV" sz="2100" b="1" dirty="0"/>
              <a:t>jaunceltnes un ēkas nav pastaigu un atpūtas vietas!</a:t>
            </a:r>
          </a:p>
          <a:p>
            <a:pPr algn="ctr"/>
            <a:endParaRPr lang="lv-LV" sz="2000" dirty="0" smtClean="0"/>
          </a:p>
          <a:p>
            <a:endParaRPr lang="lv-LV" sz="2000" dirty="0"/>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601717" y="2106693"/>
            <a:ext cx="1147884" cy="983354"/>
          </a:xfrm>
          <a:prstGeom prst="rect">
            <a:avLst/>
          </a:prstGeom>
        </p:spPr>
      </p:pic>
      <p:sp>
        <p:nvSpPr>
          <p:cNvPr id="7" name="TextBox 6"/>
          <p:cNvSpPr txBox="1"/>
          <p:nvPr/>
        </p:nvSpPr>
        <p:spPr>
          <a:xfrm>
            <a:off x="919914" y="4482679"/>
            <a:ext cx="6511492" cy="1938992"/>
          </a:xfrm>
          <a:prstGeom prst="rect">
            <a:avLst/>
          </a:prstGeom>
          <a:noFill/>
        </p:spPr>
        <p:txBody>
          <a:bodyPr wrap="square" rtlCol="0">
            <a:spAutoFit/>
          </a:bodyPr>
          <a:lstStyle/>
          <a:p>
            <a:pPr algn="ctr"/>
            <a:r>
              <a:rPr lang="lv-LV" sz="2400" dirty="0"/>
              <a:t>Staigāt pa tām ir dzīvībai bīstami, jo ir iespējams nokrist no liela augstuma, iekrist bedrē ar būvgružiem, tādējādi gūstot nopietnas veselības problēmas un apdraudot savu dzīvību!</a:t>
            </a:r>
          </a:p>
        </p:txBody>
      </p:sp>
      <p:pic>
        <p:nvPicPr>
          <p:cNvPr id="5" name="Picture 4"/>
          <p:cNvPicPr>
            <a:picLocks noChangeAspect="1"/>
          </p:cNvPicPr>
          <p:nvPr/>
        </p:nvPicPr>
        <p:blipFill>
          <a:blip r:embed="rId4"/>
          <a:stretch>
            <a:fillRect/>
          </a:stretch>
        </p:blipFill>
        <p:spPr>
          <a:xfrm>
            <a:off x="8696070" y="2391289"/>
            <a:ext cx="2926334" cy="1841152"/>
          </a:xfrm>
          <a:prstGeom prst="rect">
            <a:avLst/>
          </a:prstGeom>
        </p:spPr>
      </p:pic>
      <p:pic>
        <p:nvPicPr>
          <p:cNvPr id="8" name="Picture 2" descr="Att&amp;emacr;lu rezult&amp;amacr;ti vaic&amp;amacr;jumam “pamestas &amp;emacr;ka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3257" y="4431329"/>
            <a:ext cx="2899147" cy="1913437"/>
          </a:xfrm>
          <a:prstGeom prst="rect">
            <a:avLst/>
          </a:prstGeom>
          <a:noFill/>
          <a:extLst>
            <a:ext uri="{909E8E84-426E-40DD-AFC4-6F175D3DCCD1}">
              <a14:hiddenFill xmlns:a14="http://schemas.microsoft.com/office/drawing/2010/main">
                <a:solidFill>
                  <a:srgbClr val="FFFFFF"/>
                </a:solidFill>
              </a14:hiddenFill>
            </a:ext>
          </a:extLst>
        </p:spPr>
      </p:pic>
      <p:sp>
        <p:nvSpPr>
          <p:cNvPr id="11" name="Reizināt 23"/>
          <p:cNvSpPr/>
          <p:nvPr/>
        </p:nvSpPr>
        <p:spPr>
          <a:xfrm>
            <a:off x="10950573" y="2215818"/>
            <a:ext cx="1158352" cy="100326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rgbClr val="C00000"/>
              </a:solidFill>
            </a:endParaRPr>
          </a:p>
        </p:txBody>
      </p:sp>
      <p:sp>
        <p:nvSpPr>
          <p:cNvPr id="12" name="Reizināt 23"/>
          <p:cNvSpPr/>
          <p:nvPr/>
        </p:nvSpPr>
        <p:spPr>
          <a:xfrm>
            <a:off x="10950573" y="4382976"/>
            <a:ext cx="1158352" cy="100326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rgbClr val="C00000"/>
              </a:solidFill>
            </a:endParaRPr>
          </a:p>
        </p:txBody>
      </p:sp>
    </p:spTree>
    <p:extLst>
      <p:ext uri="{BB962C8B-B14F-4D97-AF65-F5344CB8AC3E}">
        <p14:creationId xmlns:p14="http://schemas.microsoft.com/office/powerpoint/2010/main" val="3221622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tt&amp;emacr;lu rezult&amp;amacr;ti vaic&amp;amacr;jumam “s&amp;emacr;rkoci&amp;ncedil;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3067" y="4584091"/>
            <a:ext cx="2453766" cy="16313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lv-LV" sz="4000" b="1" dirty="0" smtClean="0">
                <a:solidFill>
                  <a:srgbClr val="FFFF00"/>
                </a:solidFill>
              </a:rPr>
              <a:t>Spēlēm ar uguni – </a:t>
            </a:r>
            <a:r>
              <a:rPr lang="lv-LV" sz="4000" b="1" dirty="0" smtClean="0">
                <a:solidFill>
                  <a:srgbClr val="C00000"/>
                </a:solidFill>
              </a:rPr>
              <a:t>NĒ!</a:t>
            </a:r>
            <a:endParaRPr lang="lv-LV" sz="4000" b="1" dirty="0">
              <a:solidFill>
                <a:srgbClr val="C00000"/>
              </a:solidFill>
            </a:endParaRPr>
          </a:p>
        </p:txBody>
      </p:sp>
      <p:sp>
        <p:nvSpPr>
          <p:cNvPr id="3" name="Content Placeholder 2"/>
          <p:cNvSpPr>
            <a:spLocks noGrp="1"/>
          </p:cNvSpPr>
          <p:nvPr>
            <p:ph idx="1"/>
          </p:nvPr>
        </p:nvSpPr>
        <p:spPr>
          <a:xfrm>
            <a:off x="1848238" y="3361219"/>
            <a:ext cx="6307390" cy="896445"/>
          </a:xfrm>
        </p:spPr>
        <p:txBody>
          <a:bodyPr>
            <a:normAutofit/>
          </a:bodyPr>
          <a:lstStyle/>
          <a:p>
            <a:pPr marL="0" indent="0">
              <a:buClr>
                <a:schemeClr val="accent1">
                  <a:lumMod val="50000"/>
                </a:schemeClr>
              </a:buClr>
              <a:buNone/>
            </a:pPr>
            <a:r>
              <a:rPr lang="lv-LV" sz="2400" b="1" dirty="0" smtClean="0"/>
              <a:t>Sērkociņi un šķiltavas nav spēlmantiņas!</a:t>
            </a:r>
            <a:r>
              <a:rPr lang="lv-LV" sz="2400" dirty="0" smtClean="0"/>
              <a:t> </a:t>
            </a:r>
          </a:p>
          <a:p>
            <a:endParaRPr lang="lv-LV" sz="2000" dirty="0"/>
          </a:p>
        </p:txBody>
      </p:sp>
      <p:sp>
        <p:nvSpPr>
          <p:cNvPr id="5" name="TextBox 4"/>
          <p:cNvSpPr txBox="1"/>
          <p:nvPr/>
        </p:nvSpPr>
        <p:spPr>
          <a:xfrm>
            <a:off x="1658648" y="4477056"/>
            <a:ext cx="6485673" cy="1569660"/>
          </a:xfrm>
          <a:prstGeom prst="rect">
            <a:avLst/>
          </a:prstGeom>
          <a:noFill/>
        </p:spPr>
        <p:txBody>
          <a:bodyPr wrap="square" rtlCol="0">
            <a:spAutoFit/>
          </a:bodyPr>
          <a:lstStyle/>
          <a:p>
            <a:pPr algn="ctr">
              <a:buClr>
                <a:schemeClr val="accent1">
                  <a:lumMod val="50000"/>
                </a:schemeClr>
              </a:buClr>
            </a:pPr>
            <a:r>
              <a:rPr lang="lv-LV" sz="2400" b="1" dirty="0"/>
              <a:t>Ja tomēr </a:t>
            </a:r>
            <a:r>
              <a:rPr lang="lv-LV" sz="2400" b="1" dirty="0" smtClean="0"/>
              <a:t>ir </a:t>
            </a:r>
            <a:r>
              <a:rPr lang="lv-LV" sz="2400" b="1" dirty="0"/>
              <a:t>notikusi ugunsnelaime – nekavējoties ziņo par to pieaugušajiem vai zvani 112, lai būtu iespēja ātrāk reaģēt un </a:t>
            </a:r>
            <a:r>
              <a:rPr lang="en-US" sz="2400" b="1" dirty="0" smtClean="0"/>
              <a:t>likvidēt ugunsgrēku</a:t>
            </a:r>
            <a:r>
              <a:rPr lang="lv-LV" sz="2400" b="1" dirty="0" smtClean="0"/>
              <a:t>!</a:t>
            </a:r>
            <a:endParaRPr lang="lv-LV" sz="2400" b="1"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87775" y="2268169"/>
            <a:ext cx="1147884" cy="983354"/>
          </a:xfrm>
          <a:prstGeom prst="rect">
            <a:avLst/>
          </a:prstGeom>
        </p:spPr>
      </p:pic>
      <p:sp>
        <p:nvSpPr>
          <p:cNvPr id="9" name="Reizināt 23"/>
          <p:cNvSpPr/>
          <p:nvPr/>
        </p:nvSpPr>
        <p:spPr>
          <a:xfrm>
            <a:off x="10668941" y="4082459"/>
            <a:ext cx="1158352" cy="100326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rgbClr val="C00000"/>
              </a:solidFill>
            </a:endParaRPr>
          </a:p>
        </p:txBody>
      </p:sp>
      <p:pic>
        <p:nvPicPr>
          <p:cNvPr id="10" name="Attēls 9"/>
          <p:cNvPicPr>
            <a:picLocks noChangeAspect="1"/>
          </p:cNvPicPr>
          <p:nvPr/>
        </p:nvPicPr>
        <p:blipFill>
          <a:blip r:embed="rId5"/>
          <a:stretch>
            <a:fillRect/>
          </a:stretch>
        </p:blipFill>
        <p:spPr>
          <a:xfrm>
            <a:off x="8562109" y="2887606"/>
            <a:ext cx="2043746" cy="1615058"/>
          </a:xfrm>
          <a:prstGeom prst="rect">
            <a:avLst/>
          </a:prstGeom>
        </p:spPr>
      </p:pic>
      <p:sp>
        <p:nvSpPr>
          <p:cNvPr id="11" name="Reizināt 23"/>
          <p:cNvSpPr/>
          <p:nvPr/>
        </p:nvSpPr>
        <p:spPr>
          <a:xfrm>
            <a:off x="9667455" y="2536851"/>
            <a:ext cx="1158352" cy="100326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rgbClr val="C00000"/>
              </a:solidFill>
            </a:endParaRPr>
          </a:p>
        </p:txBody>
      </p:sp>
    </p:spTree>
    <p:extLst>
      <p:ext uri="{BB962C8B-B14F-4D97-AF65-F5344CB8AC3E}">
        <p14:creationId xmlns:p14="http://schemas.microsoft.com/office/powerpoint/2010/main" val="4065319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478" y="1071180"/>
            <a:ext cx="8761413" cy="706964"/>
          </a:xfrm>
        </p:spPr>
        <p:txBody>
          <a:bodyPr/>
          <a:lstStyle/>
          <a:p>
            <a:pPr algn="ctr"/>
            <a:r>
              <a:rPr lang="lv-LV" sz="4000" b="1" dirty="0" smtClean="0">
                <a:solidFill>
                  <a:srgbClr val="FFFF00"/>
                </a:solidFill>
              </a:rPr>
              <a:t>Drošām pastaigām pa mežu – JĀ!</a:t>
            </a:r>
            <a:endParaRPr lang="lv-LV" sz="4000" b="1" dirty="0">
              <a:solidFill>
                <a:srgbClr val="FFFF00"/>
              </a:solidFill>
            </a:endParaRPr>
          </a:p>
        </p:txBody>
      </p:sp>
      <p:sp>
        <p:nvSpPr>
          <p:cNvPr id="3" name="Content Placeholder 2"/>
          <p:cNvSpPr>
            <a:spLocks noGrp="1"/>
          </p:cNvSpPr>
          <p:nvPr>
            <p:ph idx="1"/>
          </p:nvPr>
        </p:nvSpPr>
        <p:spPr>
          <a:xfrm>
            <a:off x="489272" y="4465226"/>
            <a:ext cx="7220608" cy="2111976"/>
          </a:xfrm>
        </p:spPr>
        <p:txBody>
          <a:bodyPr>
            <a:noAutofit/>
          </a:bodyPr>
          <a:lstStyle/>
          <a:p>
            <a:pPr>
              <a:buClr>
                <a:schemeClr val="accent1">
                  <a:lumMod val="50000"/>
                </a:schemeClr>
              </a:buClr>
              <a:buFont typeface="Wingdings" panose="05000000000000000000" pitchFamily="2" charset="2"/>
              <a:buChar char="ü"/>
            </a:pPr>
            <a:r>
              <a:rPr lang="en-US" sz="2100" dirty="0" smtClean="0">
                <a:solidFill>
                  <a:schemeClr val="tx1"/>
                </a:solidFill>
              </a:rPr>
              <a:t>Paņem ūdens pudeli un kaut ko ēdamu, kabatas lukturīti un svilpi;</a:t>
            </a:r>
            <a:endParaRPr lang="lv-LV" sz="2100" dirty="0" smtClean="0">
              <a:solidFill>
                <a:schemeClr val="tx1"/>
              </a:solidFill>
            </a:endParaRPr>
          </a:p>
          <a:p>
            <a:pPr>
              <a:buClr>
                <a:schemeClr val="accent1">
                  <a:lumMod val="50000"/>
                </a:schemeClr>
              </a:buClr>
              <a:buFont typeface="Wingdings" panose="05000000000000000000" pitchFamily="2" charset="2"/>
              <a:buChar char="ü"/>
            </a:pPr>
            <a:r>
              <a:rPr lang="en-US" sz="2100" dirty="0" smtClean="0">
                <a:solidFill>
                  <a:schemeClr val="tx1"/>
                </a:solidFill>
              </a:rPr>
              <a:t>Ģērbies košas krāsas drēbēs!</a:t>
            </a:r>
          </a:p>
        </p:txBody>
      </p:sp>
      <p:sp>
        <p:nvSpPr>
          <p:cNvPr id="4" name="TextBox 3"/>
          <p:cNvSpPr txBox="1"/>
          <p:nvPr/>
        </p:nvSpPr>
        <p:spPr>
          <a:xfrm>
            <a:off x="690439" y="3748099"/>
            <a:ext cx="4393324" cy="415498"/>
          </a:xfrm>
          <a:prstGeom prst="rect">
            <a:avLst/>
          </a:prstGeom>
          <a:noFill/>
        </p:spPr>
        <p:txBody>
          <a:bodyPr wrap="square" rtlCol="0">
            <a:spAutoFit/>
          </a:bodyPr>
          <a:lstStyle/>
          <a:p>
            <a:r>
              <a:rPr lang="en-US" sz="2100" b="1" dirty="0" smtClean="0"/>
              <a:t>Dodoties uz mežu</a:t>
            </a:r>
            <a:r>
              <a:rPr lang="en-US" sz="2100" dirty="0" smtClean="0"/>
              <a:t>:</a:t>
            </a:r>
            <a:endParaRPr lang="lv-LV" sz="2100" dirty="0"/>
          </a:p>
        </p:txBody>
      </p:sp>
      <p:sp>
        <p:nvSpPr>
          <p:cNvPr id="6" name="TextBox 5"/>
          <p:cNvSpPr txBox="1"/>
          <p:nvPr/>
        </p:nvSpPr>
        <p:spPr>
          <a:xfrm>
            <a:off x="1735910" y="3023526"/>
            <a:ext cx="8827819" cy="723275"/>
          </a:xfrm>
          <a:prstGeom prst="rect">
            <a:avLst/>
          </a:prstGeom>
          <a:noFill/>
        </p:spPr>
        <p:txBody>
          <a:bodyPr wrap="square" rtlCol="0">
            <a:spAutoFit/>
          </a:bodyPr>
          <a:lstStyle/>
          <a:p>
            <a:pPr algn="ctr"/>
            <a:r>
              <a:rPr lang="en-US" sz="2100" b="1" dirty="0" smtClean="0"/>
              <a:t>Neej uz mežu viens!  Dodies kopā ar pieaugušajiem!</a:t>
            </a:r>
          </a:p>
          <a:p>
            <a:endParaRPr lang="lv-LV" sz="2000" b="1" dirty="0"/>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415353" y="1869105"/>
            <a:ext cx="1147884" cy="98335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05639">
            <a:off x="10144575" y="3710151"/>
            <a:ext cx="1188580" cy="1932148"/>
          </a:xfrm>
          <a:prstGeom prst="rect">
            <a:avLst/>
          </a:prstGeom>
        </p:spPr>
      </p:pic>
      <p:sp>
        <p:nvSpPr>
          <p:cNvPr id="12" name="TextBox 11"/>
          <p:cNvSpPr txBox="1"/>
          <p:nvPr/>
        </p:nvSpPr>
        <p:spPr>
          <a:xfrm>
            <a:off x="9151223" y="5930871"/>
            <a:ext cx="2720174" cy="646331"/>
          </a:xfrm>
          <a:prstGeom prst="rect">
            <a:avLst/>
          </a:prstGeom>
          <a:noFill/>
        </p:spPr>
        <p:txBody>
          <a:bodyPr wrap="square" rtlCol="0">
            <a:spAutoFit/>
          </a:bodyPr>
          <a:lstStyle/>
          <a:p>
            <a:pPr algn="ctr"/>
            <a:r>
              <a:rPr lang="en-US" b="1" dirty="0" smtClean="0"/>
              <a:t>Pirms dodies pastaigā – uzlādē telefonu</a:t>
            </a:r>
            <a:r>
              <a:rPr lang="en-US" sz="1600" b="1" dirty="0" smtClean="0"/>
              <a:t>!</a:t>
            </a:r>
            <a:endParaRPr lang="lv-LV" sz="1600" b="1"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012" y="3632204"/>
            <a:ext cx="992635" cy="99263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60091">
            <a:off x="8224137" y="3746388"/>
            <a:ext cx="1049874" cy="104987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5143" y="5233517"/>
            <a:ext cx="1235400" cy="1235400"/>
          </a:xfrm>
          <a:prstGeom prst="rect">
            <a:avLst/>
          </a:prstGeom>
        </p:spPr>
      </p:pic>
    </p:spTree>
    <p:extLst>
      <p:ext uri="{BB962C8B-B14F-4D97-AF65-F5344CB8AC3E}">
        <p14:creationId xmlns:p14="http://schemas.microsoft.com/office/powerpoint/2010/main" val="3045788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solidFill>
                  <a:srgbClr val="FFFF00"/>
                </a:solidFill>
              </a:rPr>
              <a:t>Drošām pastaigām pa mežu – JĀ!</a:t>
            </a:r>
            <a:endParaRPr lang="lv-LV" dirty="0"/>
          </a:p>
        </p:txBody>
      </p:sp>
      <p:sp>
        <p:nvSpPr>
          <p:cNvPr id="4" name="TextBox 3"/>
          <p:cNvSpPr txBox="1"/>
          <p:nvPr/>
        </p:nvSpPr>
        <p:spPr>
          <a:xfrm>
            <a:off x="3612450" y="3099348"/>
            <a:ext cx="4393324" cy="415498"/>
          </a:xfrm>
          <a:prstGeom prst="rect">
            <a:avLst/>
          </a:prstGeom>
          <a:noFill/>
        </p:spPr>
        <p:txBody>
          <a:bodyPr wrap="square" rtlCol="0">
            <a:spAutoFit/>
          </a:bodyPr>
          <a:lstStyle/>
          <a:p>
            <a:r>
              <a:rPr lang="lv-LV" sz="2100" b="1" dirty="0" smtClean="0"/>
              <a:t>Ja</a:t>
            </a:r>
            <a:r>
              <a:rPr lang="en-US" sz="2100" b="1" dirty="0" smtClean="0"/>
              <a:t> tomēr</a:t>
            </a:r>
            <a:r>
              <a:rPr lang="lv-LV" sz="2100" b="1" dirty="0" smtClean="0"/>
              <a:t> es</a:t>
            </a:r>
            <a:r>
              <a:rPr lang="en-US" sz="2100" b="1" dirty="0" smtClean="0"/>
              <a:t>at</a:t>
            </a:r>
            <a:r>
              <a:rPr lang="lv-LV" sz="2100" b="1" dirty="0" smtClean="0"/>
              <a:t> </a:t>
            </a:r>
            <a:r>
              <a:rPr lang="en-US" sz="2100" b="1" dirty="0" smtClean="0"/>
              <a:t>apmaldījušies:</a:t>
            </a:r>
            <a:endParaRPr lang="lv-LV" sz="2100" dirty="0"/>
          </a:p>
        </p:txBody>
      </p:sp>
      <p:sp>
        <p:nvSpPr>
          <p:cNvPr id="5" name="Content Placeholder 2"/>
          <p:cNvSpPr>
            <a:spLocks noGrp="1"/>
          </p:cNvSpPr>
          <p:nvPr>
            <p:ph idx="1"/>
          </p:nvPr>
        </p:nvSpPr>
        <p:spPr>
          <a:xfrm>
            <a:off x="1066478" y="3994038"/>
            <a:ext cx="9986012" cy="2292703"/>
          </a:xfrm>
        </p:spPr>
        <p:txBody>
          <a:bodyPr>
            <a:normAutofit/>
          </a:bodyPr>
          <a:lstStyle/>
          <a:p>
            <a:pPr>
              <a:buClr>
                <a:schemeClr val="accent1">
                  <a:lumMod val="50000"/>
                </a:schemeClr>
              </a:buClr>
              <a:buFont typeface="Wingdings" panose="05000000000000000000" pitchFamily="2" charset="2"/>
              <a:buChar char="ü"/>
            </a:pPr>
            <a:r>
              <a:rPr lang="lv-LV" sz="2100" dirty="0" smtClean="0">
                <a:solidFill>
                  <a:schemeClr val="tx1"/>
                </a:solidFill>
              </a:rPr>
              <a:t>Esi mierīgs un nekrīti panikā!</a:t>
            </a:r>
          </a:p>
          <a:p>
            <a:pPr>
              <a:buClr>
                <a:schemeClr val="accent1">
                  <a:lumMod val="50000"/>
                </a:schemeClr>
              </a:buClr>
              <a:buFont typeface="Wingdings" panose="05000000000000000000" pitchFamily="2" charset="2"/>
              <a:buChar char="ü"/>
            </a:pPr>
            <a:r>
              <a:rPr lang="en-US" sz="2100" dirty="0" smtClean="0">
                <a:solidFill>
                  <a:schemeClr val="tx1"/>
                </a:solidFill>
              </a:rPr>
              <a:t>Negaidi tums</a:t>
            </a:r>
            <a:r>
              <a:rPr lang="lv-LV" sz="2100" dirty="0" smtClean="0">
                <a:solidFill>
                  <a:schemeClr val="tx1"/>
                </a:solidFill>
              </a:rPr>
              <a:t>u </a:t>
            </a:r>
            <a:r>
              <a:rPr lang="en-US" sz="2100" dirty="0" smtClean="0">
                <a:solidFill>
                  <a:schemeClr val="tx1"/>
                </a:solidFill>
              </a:rPr>
              <a:t>un laicīgi lūdz palīdzību, zvanot 112!</a:t>
            </a:r>
          </a:p>
          <a:p>
            <a:pPr>
              <a:buClr>
                <a:schemeClr val="accent1">
                  <a:lumMod val="50000"/>
                </a:schemeClr>
              </a:buClr>
              <a:buFont typeface="Wingdings" panose="05000000000000000000" pitchFamily="2" charset="2"/>
              <a:buChar char="ü"/>
            </a:pPr>
            <a:r>
              <a:rPr lang="en-US" sz="2100" dirty="0" smtClean="0">
                <a:solidFill>
                  <a:schemeClr val="tx1"/>
                </a:solidFill>
              </a:rPr>
              <a:t>Centies saklausīt, vai tuvumā neatrodas </a:t>
            </a:r>
            <a:r>
              <a:rPr lang="en-US" sz="2100" dirty="0">
                <a:solidFill>
                  <a:schemeClr val="tx1"/>
                </a:solidFill>
              </a:rPr>
              <a:t>š</a:t>
            </a:r>
            <a:r>
              <a:rPr lang="en-US" sz="2100" dirty="0" smtClean="0">
                <a:solidFill>
                  <a:schemeClr val="tx1"/>
                </a:solidFill>
              </a:rPr>
              <a:t>oseja vai kāds ceļš. </a:t>
            </a:r>
          </a:p>
          <a:p>
            <a:pPr>
              <a:buClr>
                <a:schemeClr val="accent1">
                  <a:lumMod val="50000"/>
                </a:schemeClr>
              </a:buClr>
              <a:buFont typeface="Wingdings" panose="05000000000000000000" pitchFamily="2" charset="2"/>
              <a:buChar char="ü"/>
            </a:pPr>
            <a:r>
              <a:rPr lang="en-US" sz="2100" dirty="0" smtClean="0">
                <a:solidFill>
                  <a:schemeClr val="tx1"/>
                </a:solidFill>
              </a:rPr>
              <a:t>Meklējot Tevi</a:t>
            </a:r>
            <a:r>
              <a:rPr lang="lv-LV" sz="2100" dirty="0" smtClean="0">
                <a:solidFill>
                  <a:schemeClr val="tx1"/>
                </a:solidFill>
              </a:rPr>
              <a:t>,</a:t>
            </a:r>
            <a:r>
              <a:rPr lang="en-US" sz="2100" dirty="0" smtClean="0">
                <a:solidFill>
                  <a:schemeClr val="tx1"/>
                </a:solidFill>
              </a:rPr>
              <a:t> ugunsdzēsēji glāb</a:t>
            </a:r>
            <a:r>
              <a:rPr lang="lv-LV" sz="2100" dirty="0" smtClean="0">
                <a:solidFill>
                  <a:schemeClr val="tx1"/>
                </a:solidFill>
              </a:rPr>
              <a:t>ē</a:t>
            </a:r>
            <a:r>
              <a:rPr lang="en-US" sz="2100" dirty="0" smtClean="0">
                <a:solidFill>
                  <a:schemeClr val="tx1"/>
                </a:solidFill>
              </a:rPr>
              <a:t>ji izmantos automašīnas skaņas un gaismas signālus. Centies tos saklausīt un saredzēt!</a:t>
            </a:r>
            <a:endParaRPr lang="lv-LV" sz="2100" dirty="0">
              <a:solidFill>
                <a:schemeClr val="tx1"/>
              </a:solidFill>
            </a:endParaRP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813450" y="1825277"/>
            <a:ext cx="1147884" cy="983354"/>
          </a:xfrm>
          <a:prstGeom prst="rect">
            <a:avLst/>
          </a:prstGeom>
        </p:spPr>
      </p:pic>
    </p:spTree>
    <p:extLst>
      <p:ext uri="{BB962C8B-B14F-4D97-AF65-F5344CB8AC3E}">
        <p14:creationId xmlns:p14="http://schemas.microsoft.com/office/powerpoint/2010/main" val="2239238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007" y="1006075"/>
            <a:ext cx="8761413" cy="706964"/>
          </a:xfrm>
        </p:spPr>
        <p:txBody>
          <a:bodyPr/>
          <a:lstStyle/>
          <a:p>
            <a:pPr algn="ctr"/>
            <a:r>
              <a:rPr lang="en-US" b="1" dirty="0" smtClean="0">
                <a:solidFill>
                  <a:srgbClr val="FFFF00"/>
                </a:solidFill>
              </a:rPr>
              <a:t>Drošām pastaigām – JĀ!</a:t>
            </a:r>
            <a:endParaRPr lang="lv-LV" b="1" dirty="0">
              <a:solidFill>
                <a:srgbClr val="FFFF00"/>
              </a:solidFill>
            </a:endParaRPr>
          </a:p>
        </p:txBody>
      </p:sp>
      <p:sp>
        <p:nvSpPr>
          <p:cNvPr id="3" name="Content Placeholder 2"/>
          <p:cNvSpPr>
            <a:spLocks noGrp="1"/>
          </p:cNvSpPr>
          <p:nvPr>
            <p:ph idx="1"/>
          </p:nvPr>
        </p:nvSpPr>
        <p:spPr>
          <a:xfrm>
            <a:off x="636511" y="3238894"/>
            <a:ext cx="10145277" cy="3416300"/>
          </a:xfrm>
        </p:spPr>
        <p:txBody>
          <a:bodyPr>
            <a:normAutofit/>
          </a:bodyPr>
          <a:lstStyle/>
          <a:p>
            <a:r>
              <a:rPr lang="en-US" sz="2100" dirty="0" smtClean="0">
                <a:solidFill>
                  <a:schemeClr val="tx1"/>
                </a:solidFill>
              </a:rPr>
              <a:t>Ja esi bez vecākiem – zvani viņiem!</a:t>
            </a:r>
          </a:p>
          <a:p>
            <a:r>
              <a:rPr lang="en-US" sz="2100" dirty="0">
                <a:solidFill>
                  <a:schemeClr val="tx1"/>
                </a:solidFill>
              </a:rPr>
              <a:t>M</a:t>
            </a:r>
            <a:r>
              <a:rPr lang="en-US" sz="2100" dirty="0" smtClean="0">
                <a:solidFill>
                  <a:schemeClr val="tx1"/>
                </a:solidFill>
              </a:rPr>
              <a:t>eklē patv</a:t>
            </a:r>
            <a:r>
              <a:rPr lang="lv-LV" sz="2100" dirty="0" smtClean="0">
                <a:solidFill>
                  <a:schemeClr val="tx1"/>
                </a:solidFill>
              </a:rPr>
              <a:t>ē</a:t>
            </a:r>
            <a:r>
              <a:rPr lang="en-US" sz="2100" dirty="0" smtClean="0">
                <a:solidFill>
                  <a:schemeClr val="tx1"/>
                </a:solidFill>
              </a:rPr>
              <a:t>rumu </a:t>
            </a:r>
            <a:r>
              <a:rPr lang="lv-LV" sz="2100" dirty="0" smtClean="0">
                <a:solidFill>
                  <a:schemeClr val="tx1"/>
                </a:solidFill>
              </a:rPr>
              <a:t>kād</a:t>
            </a:r>
            <a:r>
              <a:rPr lang="en-US" sz="2100" dirty="0" smtClean="0">
                <a:solidFill>
                  <a:schemeClr val="tx1"/>
                </a:solidFill>
              </a:rPr>
              <a:t>ā</a:t>
            </a:r>
            <a:r>
              <a:rPr lang="lv-LV" sz="2100" dirty="0" smtClean="0">
                <a:solidFill>
                  <a:schemeClr val="tx1"/>
                </a:solidFill>
              </a:rPr>
              <a:t> ēk</a:t>
            </a:r>
            <a:r>
              <a:rPr lang="en-US" sz="2100" dirty="0" smtClean="0">
                <a:solidFill>
                  <a:schemeClr val="tx1"/>
                </a:solidFill>
              </a:rPr>
              <a:t>ā</a:t>
            </a:r>
            <a:r>
              <a:rPr lang="lv-LV" sz="2100" dirty="0" smtClean="0">
                <a:solidFill>
                  <a:schemeClr val="tx1"/>
                </a:solidFill>
              </a:rPr>
              <a:t>, mašīn</a:t>
            </a:r>
            <a:r>
              <a:rPr lang="en-US" sz="2100" dirty="0" smtClean="0">
                <a:solidFill>
                  <a:schemeClr val="tx1"/>
                </a:solidFill>
              </a:rPr>
              <a:t>ā</a:t>
            </a:r>
            <a:r>
              <a:rPr lang="lv-LV" sz="2100" dirty="0" smtClean="0">
                <a:solidFill>
                  <a:schemeClr val="tx1"/>
                </a:solidFill>
              </a:rPr>
              <a:t> </a:t>
            </a:r>
            <a:r>
              <a:rPr lang="lv-LV" sz="2100" dirty="0">
                <a:solidFill>
                  <a:schemeClr val="tx1"/>
                </a:solidFill>
              </a:rPr>
              <a:t>vai </a:t>
            </a:r>
            <a:r>
              <a:rPr lang="lv-LV" sz="2100" dirty="0" smtClean="0">
                <a:solidFill>
                  <a:schemeClr val="tx1"/>
                </a:solidFill>
              </a:rPr>
              <a:t>autobus</a:t>
            </a:r>
            <a:r>
              <a:rPr lang="en-US" sz="2100" dirty="0" smtClean="0">
                <a:solidFill>
                  <a:schemeClr val="tx1"/>
                </a:solidFill>
              </a:rPr>
              <a:t>ā.</a:t>
            </a:r>
          </a:p>
          <a:p>
            <a:r>
              <a:rPr lang="en-US" sz="2100" dirty="0" smtClean="0">
                <a:solidFill>
                  <a:schemeClr val="tx1"/>
                </a:solidFill>
              </a:rPr>
              <a:t>Neizmanto par patvēruma vietu </a:t>
            </a:r>
            <a:r>
              <a:rPr lang="lv-LV" sz="2100" dirty="0" smtClean="0">
                <a:solidFill>
                  <a:schemeClr val="tx1"/>
                </a:solidFill>
              </a:rPr>
              <a:t>telt</a:t>
            </a:r>
            <a:r>
              <a:rPr lang="en-US" sz="2100" dirty="0" smtClean="0">
                <a:solidFill>
                  <a:schemeClr val="tx1"/>
                </a:solidFill>
              </a:rPr>
              <a:t>i</a:t>
            </a:r>
            <a:r>
              <a:rPr lang="lv-LV" sz="2100" dirty="0" smtClean="0">
                <a:solidFill>
                  <a:schemeClr val="tx1"/>
                </a:solidFill>
              </a:rPr>
              <a:t>, </a:t>
            </a:r>
            <a:r>
              <a:rPr lang="en-US" sz="2100" dirty="0" smtClean="0">
                <a:solidFill>
                  <a:schemeClr val="tx1"/>
                </a:solidFill>
              </a:rPr>
              <a:t>neslēpies </a:t>
            </a:r>
            <a:r>
              <a:rPr lang="lv-LV" sz="2100" dirty="0" smtClean="0">
                <a:solidFill>
                  <a:schemeClr val="tx1"/>
                </a:solidFill>
              </a:rPr>
              <a:t>zem </a:t>
            </a:r>
            <a:r>
              <a:rPr lang="lv-LV" sz="2100" dirty="0">
                <a:solidFill>
                  <a:schemeClr val="tx1"/>
                </a:solidFill>
              </a:rPr>
              <a:t>saulessarga, lietussarga </a:t>
            </a:r>
            <a:r>
              <a:rPr lang="lv-LV" sz="2100" dirty="0" smtClean="0">
                <a:solidFill>
                  <a:schemeClr val="tx1"/>
                </a:solidFill>
              </a:rPr>
              <a:t>vai koka</a:t>
            </a:r>
            <a:r>
              <a:rPr lang="en-US" sz="2100" dirty="0" smtClean="0">
                <a:solidFill>
                  <a:schemeClr val="tx1"/>
                </a:solidFill>
              </a:rPr>
              <a:t>.</a:t>
            </a:r>
            <a:r>
              <a:rPr lang="lv-LV" sz="2100" dirty="0" smtClean="0">
                <a:solidFill>
                  <a:schemeClr val="tx1"/>
                </a:solidFill>
              </a:rPr>
              <a:t> </a:t>
            </a:r>
            <a:endParaRPr lang="en-US" sz="2100" dirty="0" smtClean="0">
              <a:solidFill>
                <a:schemeClr val="tx1"/>
              </a:solidFill>
            </a:endParaRPr>
          </a:p>
          <a:p>
            <a:r>
              <a:rPr lang="fi-FI" sz="2100" dirty="0" smtClean="0">
                <a:solidFill>
                  <a:schemeClr val="tx1"/>
                </a:solidFill>
              </a:rPr>
              <a:t>Ja </a:t>
            </a:r>
            <a:r>
              <a:rPr lang="fi-FI" sz="2100" dirty="0">
                <a:solidFill>
                  <a:schemeClr val="tx1"/>
                </a:solidFill>
              </a:rPr>
              <a:t>negaiss </a:t>
            </a:r>
            <a:r>
              <a:rPr lang="lv-LV" sz="2100" dirty="0" smtClean="0">
                <a:solidFill>
                  <a:schemeClr val="tx1"/>
                </a:solidFill>
              </a:rPr>
              <a:t>T</a:t>
            </a:r>
            <a:r>
              <a:rPr lang="fi-FI" sz="2100" dirty="0" smtClean="0">
                <a:solidFill>
                  <a:schemeClr val="tx1"/>
                </a:solidFill>
              </a:rPr>
              <a:t>evi pārsteidz </a:t>
            </a:r>
            <a:r>
              <a:rPr lang="fi-FI" sz="2100" dirty="0">
                <a:solidFill>
                  <a:schemeClr val="tx1"/>
                </a:solidFill>
              </a:rPr>
              <a:t>klajā </a:t>
            </a:r>
            <a:r>
              <a:rPr lang="fi-FI" sz="2100" dirty="0" smtClean="0">
                <a:solidFill>
                  <a:schemeClr val="tx1"/>
                </a:solidFill>
              </a:rPr>
              <a:t>laukā un </a:t>
            </a:r>
            <a:r>
              <a:rPr lang="fi-FI" sz="2100" dirty="0">
                <a:solidFill>
                  <a:schemeClr val="tx1"/>
                </a:solidFill>
              </a:rPr>
              <a:t>nav kur patverties, tad </a:t>
            </a:r>
            <a:r>
              <a:rPr lang="fi-FI" sz="2100" dirty="0" smtClean="0">
                <a:solidFill>
                  <a:schemeClr val="tx1"/>
                </a:solidFill>
              </a:rPr>
              <a:t>nogulies zemē, ir labi, ja tā būtu saus</a:t>
            </a:r>
            <a:r>
              <a:rPr lang="lv-LV" sz="2100" dirty="0" smtClean="0">
                <a:solidFill>
                  <a:schemeClr val="tx1"/>
                </a:solidFill>
              </a:rPr>
              <a:t>a </a:t>
            </a:r>
            <a:r>
              <a:rPr lang="fi-FI" sz="2100" dirty="0" smtClean="0">
                <a:solidFill>
                  <a:schemeClr val="tx1"/>
                </a:solidFill>
              </a:rPr>
              <a:t>vieta </a:t>
            </a:r>
            <a:r>
              <a:rPr lang="fi-FI" sz="2100" dirty="0">
                <a:solidFill>
                  <a:schemeClr val="tx1"/>
                </a:solidFill>
              </a:rPr>
              <a:t>ar smilšainu grunti, kas atrodas pēc iespējas tālāk no </a:t>
            </a:r>
            <a:r>
              <a:rPr lang="fi-FI" sz="2100" dirty="0" smtClean="0">
                <a:solidFill>
                  <a:schemeClr val="tx1"/>
                </a:solidFill>
              </a:rPr>
              <a:t>ūdenskrātuvēm.</a:t>
            </a:r>
          </a:p>
        </p:txBody>
      </p:sp>
      <p:sp>
        <p:nvSpPr>
          <p:cNvPr id="4" name="TextBox 3"/>
          <p:cNvSpPr txBox="1"/>
          <p:nvPr/>
        </p:nvSpPr>
        <p:spPr>
          <a:xfrm>
            <a:off x="839641" y="2482101"/>
            <a:ext cx="9586619" cy="415498"/>
          </a:xfrm>
          <a:prstGeom prst="rect">
            <a:avLst/>
          </a:prstGeom>
          <a:noFill/>
        </p:spPr>
        <p:txBody>
          <a:bodyPr wrap="square" rtlCol="0">
            <a:spAutoFit/>
          </a:bodyPr>
          <a:lstStyle/>
          <a:p>
            <a:r>
              <a:rPr lang="en-US" sz="2100" b="1" dirty="0"/>
              <a:t>Ja </a:t>
            </a:r>
            <a:r>
              <a:rPr lang="lv-LV" sz="2100" b="1" dirty="0"/>
              <a:t>Tavas pastaigas laikā, pēkšņi ir sācies negaiss</a:t>
            </a:r>
            <a:r>
              <a:rPr lang="en-US" sz="2100" b="1" dirty="0"/>
              <a:t>:</a:t>
            </a:r>
            <a:endParaRPr lang="lv-LV" sz="21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3889" y="634983"/>
            <a:ext cx="3237186" cy="3237186"/>
          </a:xfrm>
          <a:prstGeom prst="rect">
            <a:avLst/>
          </a:prstGeom>
        </p:spPr>
      </p:pic>
    </p:spTree>
    <p:extLst>
      <p:ext uri="{BB962C8B-B14F-4D97-AF65-F5344CB8AC3E}">
        <p14:creationId xmlns:p14="http://schemas.microsoft.com/office/powerpoint/2010/main" val="11843103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895" y="910606"/>
            <a:ext cx="8761413" cy="706964"/>
          </a:xfrm>
        </p:spPr>
        <p:txBody>
          <a:bodyPr/>
          <a:lstStyle/>
          <a:p>
            <a:pPr algn="ctr"/>
            <a:r>
              <a:rPr lang="en-US" sz="4000" b="1" dirty="0">
                <a:solidFill>
                  <a:srgbClr val="FFFF00"/>
                </a:solidFill>
              </a:rPr>
              <a:t>Drošām pastaigām – JĀ!</a:t>
            </a:r>
            <a:endParaRPr lang="lv-LV" sz="4000" dirty="0"/>
          </a:p>
        </p:txBody>
      </p:sp>
      <p:sp>
        <p:nvSpPr>
          <p:cNvPr id="3" name="Content Placeholder 2"/>
          <p:cNvSpPr>
            <a:spLocks noGrp="1"/>
          </p:cNvSpPr>
          <p:nvPr>
            <p:ph idx="1"/>
          </p:nvPr>
        </p:nvSpPr>
        <p:spPr>
          <a:xfrm>
            <a:off x="504438" y="3095361"/>
            <a:ext cx="8541591" cy="3039152"/>
          </a:xfrm>
        </p:spPr>
        <p:txBody>
          <a:bodyPr>
            <a:noAutofit/>
          </a:bodyPr>
          <a:lstStyle/>
          <a:p>
            <a:r>
              <a:rPr lang="en-US" sz="2100" dirty="0" smtClean="0">
                <a:solidFill>
                  <a:schemeClr val="tx1"/>
                </a:solidFill>
              </a:rPr>
              <a:t>N</a:t>
            </a:r>
            <a:r>
              <a:rPr lang="lv-LV" sz="2100" dirty="0" smtClean="0">
                <a:solidFill>
                  <a:schemeClr val="tx1"/>
                </a:solidFill>
              </a:rPr>
              <a:t>euzturies</a:t>
            </a:r>
            <a:r>
              <a:rPr lang="en-US" sz="2100" dirty="0" smtClean="0">
                <a:solidFill>
                  <a:schemeClr val="tx1"/>
                </a:solidFill>
              </a:rPr>
              <a:t> </a:t>
            </a:r>
            <a:r>
              <a:rPr lang="lv-LV" sz="2100" dirty="0" smtClean="0">
                <a:solidFill>
                  <a:schemeClr val="tx1"/>
                </a:solidFill>
              </a:rPr>
              <a:t>zem </a:t>
            </a:r>
            <a:r>
              <a:rPr lang="lv-LV" sz="2100" dirty="0">
                <a:solidFill>
                  <a:schemeClr val="tx1"/>
                </a:solidFill>
              </a:rPr>
              <a:t>vientuļiem kokiem, celtniecības sastatnēm, reklāmas stendiem, elektropārvades </a:t>
            </a:r>
            <a:r>
              <a:rPr lang="lv-LV" sz="2100" dirty="0" smtClean="0">
                <a:solidFill>
                  <a:schemeClr val="tx1"/>
                </a:solidFill>
              </a:rPr>
              <a:t>līnijām</a:t>
            </a:r>
            <a:r>
              <a:rPr lang="en-US" sz="2100" dirty="0" smtClean="0">
                <a:solidFill>
                  <a:schemeClr val="tx1"/>
                </a:solidFill>
              </a:rPr>
              <a:t>.</a:t>
            </a:r>
          </a:p>
          <a:p>
            <a:r>
              <a:rPr lang="en-US" sz="2100" dirty="0" smtClean="0">
                <a:solidFill>
                  <a:schemeClr val="tx1"/>
                </a:solidFill>
              </a:rPr>
              <a:t>N</a:t>
            </a:r>
            <a:r>
              <a:rPr lang="lv-LV" sz="2100" dirty="0" smtClean="0">
                <a:solidFill>
                  <a:schemeClr val="tx1"/>
                </a:solidFill>
              </a:rPr>
              <a:t>elieto </a:t>
            </a:r>
            <a:r>
              <a:rPr lang="lv-LV" sz="2100" dirty="0">
                <a:solidFill>
                  <a:schemeClr val="tx1"/>
                </a:solidFill>
              </a:rPr>
              <a:t>lietussargus: tie apgrūtina redzamību, pastiprināti uztver vēja brāzmas un var savainot citus </a:t>
            </a:r>
            <a:r>
              <a:rPr lang="lv-LV" sz="2100" dirty="0" smtClean="0">
                <a:solidFill>
                  <a:schemeClr val="tx1"/>
                </a:solidFill>
              </a:rPr>
              <a:t>cilvēkus</a:t>
            </a:r>
            <a:r>
              <a:rPr lang="en-US" sz="2100" dirty="0" smtClean="0">
                <a:solidFill>
                  <a:schemeClr val="tx1"/>
                </a:solidFill>
              </a:rPr>
              <a:t>.</a:t>
            </a:r>
          </a:p>
          <a:p>
            <a:r>
              <a:rPr lang="en-US" sz="2100" dirty="0">
                <a:solidFill>
                  <a:schemeClr val="tx1"/>
                </a:solidFill>
              </a:rPr>
              <a:t>N</a:t>
            </a:r>
            <a:r>
              <a:rPr lang="lv-LV" sz="2100" dirty="0" smtClean="0">
                <a:solidFill>
                  <a:schemeClr val="tx1"/>
                </a:solidFill>
              </a:rPr>
              <a:t>ešķērso </a:t>
            </a:r>
            <a:r>
              <a:rPr lang="lv-LV" sz="2100" dirty="0">
                <a:solidFill>
                  <a:schemeClr val="tx1"/>
                </a:solidFill>
              </a:rPr>
              <a:t>tiltus. Nepieciešamības gadījumā var zem tiem paslēpties un nogaidīt, līdz pāriet stiprās vēja brāzmas</a:t>
            </a:r>
            <a:r>
              <a:rPr lang="lv-LV" sz="2100" dirty="0"/>
              <a:t>.</a:t>
            </a:r>
          </a:p>
        </p:txBody>
      </p:sp>
      <p:sp>
        <p:nvSpPr>
          <p:cNvPr id="4" name="TextBox 3"/>
          <p:cNvSpPr txBox="1"/>
          <p:nvPr/>
        </p:nvSpPr>
        <p:spPr>
          <a:xfrm>
            <a:off x="784982" y="2367640"/>
            <a:ext cx="8135007" cy="400110"/>
          </a:xfrm>
          <a:prstGeom prst="rect">
            <a:avLst/>
          </a:prstGeom>
          <a:noFill/>
        </p:spPr>
        <p:txBody>
          <a:bodyPr wrap="square" rtlCol="0">
            <a:spAutoFit/>
          </a:bodyPr>
          <a:lstStyle/>
          <a:p>
            <a:r>
              <a:rPr lang="en-US" sz="2000" b="1" dirty="0"/>
              <a:t>Ja </a:t>
            </a:r>
            <a:r>
              <a:rPr lang="lv-LV" sz="2000" b="1" dirty="0"/>
              <a:t>Tavas pastaigas laikā, pēkšņi ir sākusies vētra</a:t>
            </a:r>
            <a:r>
              <a:rPr lang="en-US" sz="2000" b="1" dirty="0"/>
              <a:t> </a:t>
            </a:r>
            <a:r>
              <a:rPr lang="en-US" sz="2000" b="1" dirty="0" smtClean="0"/>
              <a:t>:</a:t>
            </a:r>
            <a:endParaRPr lang="lv-LV" sz="20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3231" y="3237013"/>
            <a:ext cx="3388769" cy="3388769"/>
          </a:xfrm>
          <a:prstGeom prst="rect">
            <a:avLst/>
          </a:prstGeom>
        </p:spPr>
      </p:pic>
    </p:spTree>
    <p:extLst>
      <p:ext uri="{BB962C8B-B14F-4D97-AF65-F5344CB8AC3E}">
        <p14:creationId xmlns:p14="http://schemas.microsoft.com/office/powerpoint/2010/main" val="2679759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549" y="2433560"/>
            <a:ext cx="4471389" cy="2519853"/>
          </a:xfrm>
        </p:spPr>
        <p:txBody>
          <a:bodyPr>
            <a:noAutofit/>
          </a:bodyPr>
          <a:lstStyle/>
          <a:p>
            <a:r>
              <a:rPr lang="lv-LV" b="1" dirty="0">
                <a:solidFill>
                  <a:srgbClr val="FFFF00"/>
                </a:solidFill>
              </a:rPr>
              <a:t>Vasarā jāatceras par </a:t>
            </a:r>
            <a:r>
              <a:rPr lang="lv-LV" sz="4800" b="1" dirty="0" smtClean="0">
                <a:solidFill>
                  <a:srgbClr val="FFFF00"/>
                </a:solidFill>
                <a:effectLst>
                  <a:outerShdw blurRad="38100" dist="38100" dir="2700000" algn="tl">
                    <a:srgbClr val="000000">
                      <a:alpha val="43137"/>
                    </a:srgbClr>
                  </a:outerShdw>
                </a:effectLst>
              </a:rPr>
              <a:t>drošību,</a:t>
            </a:r>
            <a:r>
              <a:rPr lang="lv-LV" b="1" dirty="0" smtClean="0">
                <a:solidFill>
                  <a:srgbClr val="FFFF00"/>
                </a:solidFill>
              </a:rPr>
              <a:t> </a:t>
            </a:r>
            <a:r>
              <a:rPr lang="en-US" b="1" dirty="0" smtClean="0">
                <a:solidFill>
                  <a:srgbClr val="FFFF00"/>
                </a:solidFill>
              </a:rPr>
              <a:t>ne tikai </a:t>
            </a:r>
            <a:r>
              <a:rPr lang="lv-LV" b="1" dirty="0" smtClean="0">
                <a:solidFill>
                  <a:srgbClr val="FFFF00"/>
                </a:solidFill>
              </a:rPr>
              <a:t>atrodoties mājas</a:t>
            </a:r>
            <a:r>
              <a:rPr lang="en-US" b="1" dirty="0" smtClean="0">
                <a:solidFill>
                  <a:srgbClr val="FFFF00"/>
                </a:solidFill>
              </a:rPr>
              <a:t>, bet arī</a:t>
            </a:r>
            <a:r>
              <a:rPr lang="lv-LV" b="1" dirty="0" smtClean="0">
                <a:solidFill>
                  <a:srgbClr val="FFFF00"/>
                </a:solidFill>
              </a:rPr>
              <a:t> </a:t>
            </a:r>
            <a:r>
              <a:rPr lang="lv-LV" b="1" dirty="0">
                <a:solidFill>
                  <a:srgbClr val="FFFF00"/>
                </a:solidFill>
              </a:rPr>
              <a:t>atpūšoties </a:t>
            </a:r>
            <a:r>
              <a:rPr lang="en-US" b="1" dirty="0" smtClean="0">
                <a:solidFill>
                  <a:srgbClr val="FFFF00"/>
                </a:solidFill>
              </a:rPr>
              <a:t>ārā</a:t>
            </a:r>
            <a:r>
              <a:rPr lang="lv-LV" b="1" dirty="0" smtClean="0">
                <a:solidFill>
                  <a:srgbClr val="FFFF00"/>
                </a:solidFill>
              </a:rPr>
              <a:t>!</a:t>
            </a:r>
            <a:endParaRPr lang="lv-LV" b="1" dirty="0">
              <a:solidFill>
                <a:srgbClr val="FFFF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33" y="532435"/>
            <a:ext cx="5793129" cy="5793129"/>
          </a:xfrm>
          <a:prstGeom prst="rect">
            <a:avLst/>
          </a:prstGeom>
        </p:spPr>
      </p:pic>
      <p:pic>
        <p:nvPicPr>
          <p:cNvPr id="4" name="Picture 4"/>
          <p:cNvPicPr>
            <a:picLocks noChangeAspect="1"/>
          </p:cNvPicPr>
          <p:nvPr/>
        </p:nvPicPr>
        <p:blipFill>
          <a:blip r:embed="rId4"/>
          <a:stretch>
            <a:fillRect/>
          </a:stretch>
        </p:blipFill>
        <p:spPr>
          <a:xfrm>
            <a:off x="8378163" y="609600"/>
            <a:ext cx="3423684" cy="2037907"/>
          </a:xfrm>
          <a:prstGeom prst="rect">
            <a:avLst/>
          </a:prstGeom>
        </p:spPr>
      </p:pic>
    </p:spTree>
    <p:extLst>
      <p:ext uri="{BB962C8B-B14F-4D97-AF65-F5344CB8AC3E}">
        <p14:creationId xmlns:p14="http://schemas.microsoft.com/office/powerpoint/2010/main" val="205653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338" y="1018606"/>
            <a:ext cx="5046650" cy="1659038"/>
          </a:xfrm>
        </p:spPr>
        <p:txBody>
          <a:bodyPr/>
          <a:lstStyle/>
          <a:p>
            <a:r>
              <a:rPr lang="lv-LV" sz="3200" b="1" dirty="0">
                <a:solidFill>
                  <a:srgbClr val="FFFF00"/>
                </a:solidFill>
              </a:rPr>
              <a:t>Pirms dodies ārpus mājas viens vai ar draugiem, </a:t>
            </a:r>
            <a:r>
              <a:rPr lang="en-US" sz="3200" b="1" dirty="0" smtClean="0">
                <a:solidFill>
                  <a:srgbClr val="FFFF00"/>
                </a:solidFill>
              </a:rPr>
              <a:t>katru reizi informē </a:t>
            </a:r>
            <a:r>
              <a:rPr lang="lv-LV" sz="3200" b="1" dirty="0" smtClean="0">
                <a:solidFill>
                  <a:srgbClr val="FFFF00"/>
                </a:solidFill>
              </a:rPr>
              <a:t>vecāk</a:t>
            </a:r>
            <a:r>
              <a:rPr lang="en-US" sz="3200" b="1" dirty="0" smtClean="0">
                <a:solidFill>
                  <a:srgbClr val="FFFF00"/>
                </a:solidFill>
              </a:rPr>
              <a:t>us par to</a:t>
            </a:r>
            <a:r>
              <a:rPr lang="lv-LV" sz="3200" b="1" dirty="0" smtClean="0">
                <a:solidFill>
                  <a:srgbClr val="FFFF00"/>
                </a:solidFill>
              </a:rPr>
              <a:t>:</a:t>
            </a:r>
            <a:endParaRPr lang="lv-LV" sz="3200" b="1" dirty="0">
              <a:solidFill>
                <a:srgbClr val="FFFF00"/>
              </a:solidFill>
            </a:endParaRPr>
          </a:p>
        </p:txBody>
      </p:sp>
      <p:sp>
        <p:nvSpPr>
          <p:cNvPr id="4" name="TextBox 3"/>
          <p:cNvSpPr txBox="1"/>
          <p:nvPr/>
        </p:nvSpPr>
        <p:spPr>
          <a:xfrm>
            <a:off x="851338" y="3468414"/>
            <a:ext cx="4331445" cy="1815882"/>
          </a:xfrm>
          <a:prstGeom prst="rect">
            <a:avLst/>
          </a:prstGeom>
          <a:noFill/>
        </p:spPr>
        <p:txBody>
          <a:bodyPr wrap="square" rtlCol="0">
            <a:spAutoFit/>
          </a:bodyPr>
          <a:lstStyle/>
          <a:p>
            <a:pPr marL="457200" indent="-457200">
              <a:buClr>
                <a:schemeClr val="bg1"/>
              </a:buClr>
              <a:buFont typeface="Wingdings" panose="05000000000000000000" pitchFamily="2" charset="2"/>
              <a:buChar char="ü"/>
            </a:pPr>
            <a:r>
              <a:rPr lang="en-US" sz="2800" b="1" dirty="0" smtClean="0"/>
              <a:t> </a:t>
            </a:r>
            <a:r>
              <a:rPr lang="lv-LV" sz="2800" b="1" dirty="0" smtClean="0"/>
              <a:t>kur iesi</a:t>
            </a:r>
            <a:r>
              <a:rPr lang="en-US" sz="2800" b="1" dirty="0" smtClean="0"/>
              <a:t>!</a:t>
            </a:r>
          </a:p>
          <a:p>
            <a:pPr marL="457200" indent="-457200">
              <a:buClr>
                <a:schemeClr val="bg1"/>
              </a:buClr>
              <a:buFont typeface="Wingdings" panose="05000000000000000000" pitchFamily="2" charset="2"/>
              <a:buChar char="ü"/>
            </a:pPr>
            <a:r>
              <a:rPr lang="en-US" sz="2800" b="1" dirty="0" smtClean="0"/>
              <a:t> </a:t>
            </a:r>
            <a:r>
              <a:rPr lang="lv-LV" sz="2800" b="1" dirty="0" smtClean="0"/>
              <a:t>ar </a:t>
            </a:r>
            <a:r>
              <a:rPr lang="lv-LV" sz="2800" b="1" dirty="0"/>
              <a:t>ko būsi </a:t>
            </a:r>
            <a:r>
              <a:rPr lang="lv-LV" sz="2800" b="1" dirty="0" smtClean="0"/>
              <a:t>kopā</a:t>
            </a:r>
            <a:r>
              <a:rPr lang="en-US" sz="2800" b="1" dirty="0" smtClean="0"/>
              <a:t>!</a:t>
            </a:r>
          </a:p>
          <a:p>
            <a:pPr marL="457200" indent="-457200">
              <a:buClr>
                <a:schemeClr val="bg1"/>
              </a:buClr>
              <a:buFont typeface="Wingdings" panose="05000000000000000000" pitchFamily="2" charset="2"/>
              <a:buChar char="ü"/>
            </a:pPr>
            <a:r>
              <a:rPr lang="en-US" sz="2800" b="1" dirty="0" smtClean="0"/>
              <a:t> </a:t>
            </a:r>
            <a:r>
              <a:rPr lang="lv-LV" sz="2800" b="1" dirty="0" smtClean="0"/>
              <a:t>cik </a:t>
            </a:r>
            <a:r>
              <a:rPr lang="lv-LV" sz="2800" b="1" dirty="0"/>
              <a:t>ilgi būsi </a:t>
            </a:r>
            <a:r>
              <a:rPr lang="lv-LV" sz="2800" b="1" dirty="0" smtClean="0"/>
              <a:t>prom</a:t>
            </a:r>
            <a:r>
              <a:rPr lang="en-US" sz="2800" b="1" dirty="0" smtClean="0"/>
              <a:t>!</a:t>
            </a:r>
            <a:r>
              <a:rPr lang="en-US" sz="2800" b="1" dirty="0">
                <a:solidFill>
                  <a:schemeClr val="accent3">
                    <a:lumMod val="50000"/>
                  </a:schemeClr>
                </a:solidFill>
              </a:rPr>
              <a:t/>
            </a:r>
            <a:br>
              <a:rPr lang="en-US" sz="2800" b="1" dirty="0">
                <a:solidFill>
                  <a:schemeClr val="accent3">
                    <a:lumMod val="50000"/>
                  </a:schemeClr>
                </a:solidFill>
              </a:rPr>
            </a:br>
            <a:endParaRPr lang="lv-LV" sz="2800" b="1" dirty="0">
              <a:solidFill>
                <a:schemeClr val="accent3">
                  <a:lumMod val="50000"/>
                </a:schemeClr>
              </a:solidFill>
            </a:endParaRPr>
          </a:p>
        </p:txBody>
      </p:sp>
      <p:pic>
        <p:nvPicPr>
          <p:cNvPr id="7" name="Picture 6"/>
          <p:cNvPicPr>
            <a:picLocks noChangeAspect="1"/>
          </p:cNvPicPr>
          <p:nvPr/>
        </p:nvPicPr>
        <p:blipFill rotWithShape="1">
          <a:blip r:embed="rId2"/>
          <a:srcRect b="16897"/>
          <a:stretch/>
        </p:blipFill>
        <p:spPr>
          <a:xfrm>
            <a:off x="6736503" y="650612"/>
            <a:ext cx="5010935" cy="4683388"/>
          </a:xfrm>
          <a:prstGeom prst="rect">
            <a:avLst/>
          </a:prstGeom>
        </p:spPr>
      </p:pic>
      <p:sp>
        <p:nvSpPr>
          <p:cNvPr id="8" name="TextBox 7"/>
          <p:cNvSpPr txBox="1"/>
          <p:nvPr/>
        </p:nvSpPr>
        <p:spPr>
          <a:xfrm>
            <a:off x="7636827" y="1511564"/>
            <a:ext cx="2837793" cy="1015663"/>
          </a:xfrm>
          <a:prstGeom prst="rect">
            <a:avLst/>
          </a:prstGeom>
          <a:noFill/>
        </p:spPr>
        <p:txBody>
          <a:bodyPr wrap="square" rtlCol="0">
            <a:spAutoFit/>
          </a:bodyPr>
          <a:lstStyle/>
          <a:p>
            <a:pPr algn="ctr"/>
            <a:r>
              <a:rPr lang="en-US" sz="2000" b="1" dirty="0" smtClean="0"/>
              <a:t>Mammu, mēs ar Kati dosimies uz </a:t>
            </a:r>
            <a:r>
              <a:rPr lang="en-US" sz="2000" b="1" dirty="0" err="1" smtClean="0"/>
              <a:t>parku</a:t>
            </a:r>
            <a:r>
              <a:rPr lang="en-US" sz="2000" b="1" dirty="0" smtClean="0"/>
              <a:t>, </a:t>
            </a:r>
            <a:r>
              <a:rPr lang="en-US" sz="2000" b="1" dirty="0" err="1" smtClean="0"/>
              <a:t>piecos</a:t>
            </a:r>
            <a:r>
              <a:rPr lang="en-US" sz="2000" b="1" dirty="0" smtClean="0"/>
              <a:t> būšu mājās!</a:t>
            </a:r>
            <a:endParaRPr lang="lv-LV" sz="2000" b="1" dirty="0"/>
          </a:p>
        </p:txBody>
      </p:sp>
      <p:sp>
        <p:nvSpPr>
          <p:cNvPr id="9" name="TextBox 8"/>
          <p:cNvSpPr txBox="1"/>
          <p:nvPr/>
        </p:nvSpPr>
        <p:spPr>
          <a:xfrm>
            <a:off x="6291941" y="5516157"/>
            <a:ext cx="5900057" cy="1200329"/>
          </a:xfrm>
          <a:prstGeom prst="rect">
            <a:avLst/>
          </a:prstGeom>
          <a:noFill/>
        </p:spPr>
        <p:txBody>
          <a:bodyPr wrap="square" rtlCol="0">
            <a:spAutoFit/>
          </a:bodyPr>
          <a:lstStyle/>
          <a:p>
            <a:pPr algn="ctr"/>
            <a:r>
              <a:rPr lang="lv-LV" b="1" dirty="0">
                <a:solidFill>
                  <a:srgbClr val="C00000"/>
                </a:solidFill>
              </a:rPr>
              <a:t>Ja ar Tevi vai taviem draugiem notiks nelaime, vecāki šo informāciju varēs sniegt operatīvajiem dienestiem un Tu ātrāk saņemsi palīdzību!</a:t>
            </a:r>
          </a:p>
          <a:p>
            <a:pPr algn="ctr"/>
            <a:endParaRPr lang="lv-LV" b="1" dirty="0">
              <a:solidFill>
                <a:srgbClr val="C00000"/>
              </a:solidFill>
            </a:endParaRPr>
          </a:p>
        </p:txBody>
      </p:sp>
    </p:spTree>
    <p:extLst>
      <p:ext uri="{BB962C8B-B14F-4D97-AF65-F5344CB8AC3E}">
        <p14:creationId xmlns:p14="http://schemas.microsoft.com/office/powerpoint/2010/main" val="1427114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197" y="3385394"/>
            <a:ext cx="8825658" cy="2677648"/>
          </a:xfrm>
        </p:spPr>
        <p:txBody>
          <a:bodyPr/>
          <a:lstStyle/>
          <a:p>
            <a:r>
              <a:rPr lang="en-US" b="1" dirty="0" err="1" smtClean="0">
                <a:solidFill>
                  <a:srgbClr val="FFFF00"/>
                </a:solidFill>
              </a:rPr>
              <a:t>Drošība</a:t>
            </a:r>
            <a:r>
              <a:rPr lang="en-US" b="1" dirty="0" smtClean="0">
                <a:solidFill>
                  <a:srgbClr val="FFFF00"/>
                </a:solidFill>
              </a:rPr>
              <a:t> mājās</a:t>
            </a:r>
            <a:endParaRPr lang="lv-LV" b="1" dirty="0">
              <a:solidFill>
                <a:srgbClr val="FFFF00"/>
              </a:solidFill>
            </a:endParaRPr>
          </a:p>
        </p:txBody>
      </p:sp>
      <p:pic>
        <p:nvPicPr>
          <p:cNvPr id="6" name="Picture 5"/>
          <p:cNvPicPr>
            <a:picLocks noChangeAspect="1"/>
          </p:cNvPicPr>
          <p:nvPr/>
        </p:nvPicPr>
        <p:blipFill>
          <a:blip r:embed="rId2"/>
          <a:stretch>
            <a:fillRect/>
          </a:stretch>
        </p:blipFill>
        <p:spPr>
          <a:xfrm>
            <a:off x="866197" y="849590"/>
            <a:ext cx="6602452" cy="4150112"/>
          </a:xfrm>
          <a:prstGeom prst="rect">
            <a:avLst/>
          </a:prstGeom>
        </p:spPr>
      </p:pic>
    </p:spTree>
    <p:extLst>
      <p:ext uri="{BB962C8B-B14F-4D97-AF65-F5344CB8AC3E}">
        <p14:creationId xmlns:p14="http://schemas.microsoft.com/office/powerpoint/2010/main" val="3523814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14414" y="3397672"/>
            <a:ext cx="5761900" cy="3286157"/>
          </a:xfrm>
        </p:spPr>
        <p:txBody>
          <a:bodyPr>
            <a:normAutofit/>
          </a:bodyPr>
          <a:lstStyle/>
          <a:p>
            <a:pPr marL="800100" lvl="1" indent="-342900">
              <a:buClr>
                <a:schemeClr val="accent1">
                  <a:lumMod val="50000"/>
                </a:schemeClr>
              </a:buClr>
              <a:buFont typeface="Wingdings" panose="05000000000000000000" pitchFamily="2" charset="2"/>
              <a:buChar char="ü"/>
            </a:pPr>
            <a:r>
              <a:rPr lang="en-US" sz="2000" dirty="0" smtClean="0">
                <a:solidFill>
                  <a:schemeClr val="tx1"/>
                </a:solidFill>
                <a:cs typeface="Arial" panose="020B0604020202020204" pitchFamily="34" charset="0"/>
              </a:rPr>
              <a:t>kādu tehniku un kādas ierīces tu vari izmantot</a:t>
            </a:r>
            <a:r>
              <a:rPr lang="en-US" sz="2000" dirty="0">
                <a:solidFill>
                  <a:schemeClr val="tx1"/>
                </a:solidFill>
                <a:cs typeface="Arial" panose="020B0604020202020204" pitchFamily="34" charset="0"/>
              </a:rPr>
              <a:t>;</a:t>
            </a:r>
            <a:endParaRPr lang="en-US" sz="2000" dirty="0" smtClean="0">
              <a:solidFill>
                <a:schemeClr val="tx1"/>
              </a:solidFill>
              <a:cs typeface="Arial" panose="020B0604020202020204" pitchFamily="34" charset="0"/>
            </a:endParaRPr>
          </a:p>
          <a:p>
            <a:pPr marL="800100" lvl="1" indent="-342900">
              <a:buClr>
                <a:schemeClr val="accent1">
                  <a:lumMod val="50000"/>
                </a:schemeClr>
              </a:buClr>
              <a:buFont typeface="Wingdings" panose="05000000000000000000" pitchFamily="2" charset="2"/>
              <a:buChar char="ü"/>
            </a:pPr>
            <a:r>
              <a:rPr lang="en-US" sz="2000" dirty="0" smtClean="0">
                <a:solidFill>
                  <a:schemeClr val="tx1"/>
                </a:solidFill>
                <a:cs typeface="Arial" panose="020B0604020202020204" pitchFamily="34" charset="0"/>
              </a:rPr>
              <a:t>kā pareizi ieslēgt, izmantot un izslēgt visu tehniku un visas elektroierīces;</a:t>
            </a:r>
          </a:p>
          <a:p>
            <a:pPr marL="800100" lvl="1" indent="-342900">
              <a:buClr>
                <a:schemeClr val="accent1">
                  <a:lumMod val="50000"/>
                </a:schemeClr>
              </a:buClr>
              <a:buFont typeface="Wingdings" panose="05000000000000000000" pitchFamily="2" charset="2"/>
              <a:buChar char="ü"/>
            </a:pPr>
            <a:r>
              <a:rPr lang="en-US" sz="2000" dirty="0">
                <a:solidFill>
                  <a:schemeClr val="tx1"/>
                </a:solidFill>
                <a:cs typeface="Arial" panose="020B0604020202020204" pitchFamily="34" charset="0"/>
              </a:rPr>
              <a:t>k</a:t>
            </a:r>
            <a:r>
              <a:rPr lang="en-US" sz="2000" dirty="0" smtClean="0">
                <a:solidFill>
                  <a:schemeClr val="tx1"/>
                </a:solidFill>
                <a:cs typeface="Arial" panose="020B0604020202020204" pitchFamily="34" charset="0"/>
              </a:rPr>
              <a:t>ādā veidā tu gatavosi un sildīsi ēdienu un kād</a:t>
            </a:r>
            <a:r>
              <a:rPr lang="lv-LV" sz="2000" dirty="0" smtClean="0">
                <a:solidFill>
                  <a:schemeClr val="tx1"/>
                </a:solidFill>
                <a:cs typeface="Arial" panose="020B0604020202020204" pitchFamily="34" charset="0"/>
              </a:rPr>
              <a:t>a</a:t>
            </a:r>
            <a:r>
              <a:rPr lang="en-US" sz="2000" dirty="0" smtClean="0">
                <a:solidFill>
                  <a:schemeClr val="tx1"/>
                </a:solidFill>
                <a:cs typeface="Arial" panose="020B0604020202020204" pitchFamily="34" charset="0"/>
              </a:rPr>
              <a:t>s </a:t>
            </a:r>
            <a:r>
              <a:rPr lang="lv-LV" sz="2000" dirty="0" smtClean="0">
                <a:solidFill>
                  <a:schemeClr val="tx1"/>
                </a:solidFill>
                <a:cs typeface="Arial" panose="020B0604020202020204" pitchFamily="34" charset="0"/>
              </a:rPr>
              <a:t>ierīces </a:t>
            </a:r>
            <a:r>
              <a:rPr lang="en-US" sz="2000" dirty="0" smtClean="0">
                <a:solidFill>
                  <a:schemeClr val="tx1"/>
                </a:solidFill>
                <a:cs typeface="Arial" panose="020B0604020202020204" pitchFamily="34" charset="0"/>
              </a:rPr>
              <a:t>izmantosi tās pagatavošanai;</a:t>
            </a:r>
          </a:p>
          <a:p>
            <a:pPr marL="800100" lvl="1" indent="-342900">
              <a:buClr>
                <a:schemeClr val="accent1">
                  <a:lumMod val="50000"/>
                </a:schemeClr>
              </a:buClr>
              <a:buFont typeface="Wingdings" panose="05000000000000000000" pitchFamily="2" charset="2"/>
              <a:buChar char="ü"/>
            </a:pPr>
            <a:r>
              <a:rPr lang="lv-LV" sz="2000" dirty="0" smtClean="0">
                <a:solidFill>
                  <a:schemeClr val="tx1"/>
                </a:solidFill>
                <a:cs typeface="Arial" panose="020B0604020202020204" pitchFamily="34" charset="0"/>
              </a:rPr>
              <a:t>ko darīsi, ja kāda elektroierīce sāks degt vai dūmot.</a:t>
            </a:r>
            <a:endParaRPr lang="en-US" dirty="0" smtClean="0">
              <a:solidFill>
                <a:schemeClr val="accent3">
                  <a:lumMod val="50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ü"/>
            </a:pPr>
            <a:endParaRPr lang="lv-LV" dirty="0">
              <a:solidFill>
                <a:schemeClr val="accent3">
                  <a:lumMod val="50000"/>
                </a:schemeClr>
              </a:solidFill>
            </a:endParaRPr>
          </a:p>
        </p:txBody>
      </p:sp>
      <p:pic>
        <p:nvPicPr>
          <p:cNvPr id="2" name="Picture 1"/>
          <p:cNvPicPr>
            <a:picLocks noChangeAspect="1"/>
          </p:cNvPicPr>
          <p:nvPr/>
        </p:nvPicPr>
        <p:blipFill>
          <a:blip r:embed="rId3"/>
          <a:stretch>
            <a:fillRect/>
          </a:stretch>
        </p:blipFill>
        <p:spPr>
          <a:xfrm>
            <a:off x="1201534" y="1505639"/>
            <a:ext cx="4306581" cy="4306581"/>
          </a:xfrm>
          <a:prstGeom prst="rect">
            <a:avLst/>
          </a:prstGeom>
        </p:spPr>
      </p:pic>
      <p:sp>
        <p:nvSpPr>
          <p:cNvPr id="4" name="TextBox 3"/>
          <p:cNvSpPr txBox="1"/>
          <p:nvPr/>
        </p:nvSpPr>
        <p:spPr>
          <a:xfrm>
            <a:off x="6212385" y="1315768"/>
            <a:ext cx="5958593" cy="1631216"/>
          </a:xfrm>
          <a:prstGeom prst="rect">
            <a:avLst/>
          </a:prstGeom>
          <a:noFill/>
        </p:spPr>
        <p:txBody>
          <a:bodyPr wrap="square" rtlCol="0">
            <a:spAutoFit/>
          </a:bodyPr>
          <a:lstStyle/>
          <a:p>
            <a:pPr algn="ctr"/>
            <a:r>
              <a:rPr lang="lv-LV" sz="2000" b="1" dirty="0"/>
              <a:t>Vasarā noteikti būs </a:t>
            </a:r>
            <a:r>
              <a:rPr lang="lv-LV" sz="2000" b="1" dirty="0" smtClean="0"/>
              <a:t>dienas</a:t>
            </a:r>
            <a:r>
              <a:rPr lang="lv-LV" sz="2000" b="1" dirty="0"/>
              <a:t>, kas jāpavada </a:t>
            </a:r>
            <a:r>
              <a:rPr lang="lv-LV" sz="2000" b="1" dirty="0" smtClean="0"/>
              <a:t>mājās </a:t>
            </a:r>
            <a:r>
              <a:rPr lang="lv-LV" sz="2000" b="1" dirty="0"/>
              <a:t>bez pieaugušo klātbūtnes. </a:t>
            </a:r>
            <a:endParaRPr lang="en-US" sz="2000" b="1" dirty="0" smtClean="0"/>
          </a:p>
          <a:p>
            <a:pPr algn="ctr"/>
            <a:endParaRPr lang="en-US" sz="2000" b="1" dirty="0" smtClean="0"/>
          </a:p>
          <a:p>
            <a:pPr algn="ctr"/>
            <a:r>
              <a:rPr lang="en-US" sz="2000" b="1" dirty="0" smtClean="0">
                <a:solidFill>
                  <a:srgbClr val="C00000"/>
                </a:solidFill>
              </a:rPr>
              <a:t>Pirms palik</a:t>
            </a:r>
            <a:r>
              <a:rPr lang="en-US" sz="2000" b="1" dirty="0">
                <a:solidFill>
                  <a:srgbClr val="C00000"/>
                </a:solidFill>
              </a:rPr>
              <a:t>t</a:t>
            </a:r>
            <a:r>
              <a:rPr lang="lv-LV" sz="2000" b="1" dirty="0" smtClean="0">
                <a:solidFill>
                  <a:srgbClr val="C00000"/>
                </a:solidFill>
              </a:rPr>
              <a:t> </a:t>
            </a:r>
            <a:r>
              <a:rPr lang="lv-LV" sz="2000" b="1" dirty="0">
                <a:solidFill>
                  <a:srgbClr val="C00000"/>
                </a:solidFill>
              </a:rPr>
              <a:t>mājās </a:t>
            </a:r>
            <a:r>
              <a:rPr lang="lv-LV" sz="2000" b="1" dirty="0" smtClean="0">
                <a:solidFill>
                  <a:srgbClr val="C00000"/>
                </a:solidFill>
              </a:rPr>
              <a:t>viena</a:t>
            </a:r>
            <a:r>
              <a:rPr lang="en-US" sz="2000" b="1" dirty="0" smtClean="0">
                <a:solidFill>
                  <a:srgbClr val="C00000"/>
                </a:solidFill>
              </a:rPr>
              <a:t>m</a:t>
            </a:r>
            <a:r>
              <a:rPr lang="lv-LV" sz="2000" b="1" dirty="0" smtClean="0">
                <a:solidFill>
                  <a:srgbClr val="C00000"/>
                </a:solidFill>
              </a:rPr>
              <a:t>,</a:t>
            </a:r>
            <a:r>
              <a:rPr lang="en-US" sz="2000" b="1" dirty="0" smtClean="0">
                <a:solidFill>
                  <a:srgbClr val="C00000"/>
                </a:solidFill>
              </a:rPr>
              <a:t> izrunā ar vecākiem:</a:t>
            </a:r>
            <a:endParaRPr lang="lv-LV" sz="2000" b="1" dirty="0">
              <a:solidFill>
                <a:srgbClr val="C00000"/>
              </a:solidFill>
            </a:endParaRPr>
          </a:p>
        </p:txBody>
      </p:sp>
    </p:spTree>
    <p:extLst>
      <p:ext uri="{BB962C8B-B14F-4D97-AF65-F5344CB8AC3E}">
        <p14:creationId xmlns:p14="http://schemas.microsoft.com/office/powerpoint/2010/main" val="25077663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11" y="973668"/>
            <a:ext cx="9428684" cy="706964"/>
          </a:xfrm>
        </p:spPr>
        <p:txBody>
          <a:bodyPr/>
          <a:lstStyle/>
          <a:p>
            <a:pPr algn="ctr"/>
            <a:r>
              <a:rPr lang="lv-LV" sz="4000" b="1" dirty="0" smtClean="0">
                <a:solidFill>
                  <a:srgbClr val="FFFF00"/>
                </a:solidFill>
              </a:rPr>
              <a:t>Kā droši lietot plītis un elektroierīces?</a:t>
            </a:r>
            <a:endParaRPr lang="lv-LV" sz="4000" b="1" dirty="0">
              <a:solidFill>
                <a:srgbClr val="FFFF00"/>
              </a:solidFill>
            </a:endParaRPr>
          </a:p>
        </p:txBody>
      </p:sp>
      <p:sp>
        <p:nvSpPr>
          <p:cNvPr id="3" name="TextBox 2"/>
          <p:cNvSpPr txBox="1"/>
          <p:nvPr/>
        </p:nvSpPr>
        <p:spPr>
          <a:xfrm>
            <a:off x="930732" y="2617926"/>
            <a:ext cx="7723411" cy="3647152"/>
          </a:xfrm>
          <a:prstGeom prst="rect">
            <a:avLst/>
          </a:prstGeom>
          <a:noFill/>
        </p:spPr>
        <p:txBody>
          <a:bodyPr wrap="square" rtlCol="0">
            <a:spAutoFit/>
          </a:bodyPr>
          <a:lstStyle/>
          <a:p>
            <a:pPr marL="342900" indent="-342900">
              <a:buClr>
                <a:schemeClr val="accent1">
                  <a:lumMod val="50000"/>
                </a:schemeClr>
              </a:buClr>
              <a:buFont typeface="Wingdings" panose="05000000000000000000" pitchFamily="2" charset="2"/>
              <a:buChar char="ü"/>
            </a:pPr>
            <a:r>
              <a:rPr lang="lv-LV" sz="2100" dirty="0" smtClean="0"/>
              <a:t>Esi uzmanīgs un neatstāj pannu vai katliņu uz ieslēgtas plīts bez uzraudzības!</a:t>
            </a:r>
            <a:endParaRPr lang="en-US" sz="2100" dirty="0" smtClean="0"/>
          </a:p>
          <a:p>
            <a:pPr>
              <a:buClr>
                <a:schemeClr val="accent1">
                  <a:lumMod val="50000"/>
                </a:schemeClr>
              </a:buClr>
            </a:pPr>
            <a:endParaRPr lang="lv-LV" sz="2100" dirty="0" smtClean="0"/>
          </a:p>
          <a:p>
            <a:pPr marL="342900" indent="-342900">
              <a:buClr>
                <a:schemeClr val="accent1">
                  <a:lumMod val="50000"/>
                </a:schemeClr>
              </a:buClr>
              <a:buFont typeface="Wingdings" panose="05000000000000000000" pitchFamily="2" charset="2"/>
              <a:buChar char="ü"/>
            </a:pPr>
            <a:r>
              <a:rPr lang="lv-LV" sz="2100" dirty="0" smtClean="0"/>
              <a:t>Kad gatavo ēdienu, neej uz citu istabu skatīties televizoru, spēlēt datorspēles vai zvanīt draugam – visu laiku novēro gatavošanas procesu</a:t>
            </a:r>
            <a:r>
              <a:rPr lang="en-US" sz="2100" dirty="0" smtClean="0"/>
              <a:t>!</a:t>
            </a:r>
          </a:p>
          <a:p>
            <a:pPr>
              <a:buClr>
                <a:schemeClr val="accent1">
                  <a:lumMod val="50000"/>
                </a:schemeClr>
              </a:buClr>
            </a:pPr>
            <a:endParaRPr lang="en-US" sz="2100" dirty="0" smtClean="0"/>
          </a:p>
          <a:p>
            <a:pPr marL="342900" indent="-342900">
              <a:buClr>
                <a:schemeClr val="accent1">
                  <a:lumMod val="50000"/>
                </a:schemeClr>
              </a:buClr>
              <a:buFont typeface="Wingdings" panose="05000000000000000000" pitchFamily="2" charset="2"/>
              <a:buChar char="ü"/>
            </a:pPr>
            <a:r>
              <a:rPr lang="lv-LV" sz="2100" dirty="0"/>
              <a:t>Ja redzi, ka kāda elektroierīce ir sabojāta – sagriezts vads, ir plaisas, rozete kustas vai kādi citi bojājumi  – nelieto tās!</a:t>
            </a:r>
          </a:p>
          <a:p>
            <a:pPr marL="342900" indent="-342900">
              <a:buClr>
                <a:schemeClr val="accent1">
                  <a:lumMod val="50000"/>
                </a:schemeClr>
              </a:buClr>
              <a:buFont typeface="Wingdings" panose="05000000000000000000" pitchFamily="2" charset="2"/>
              <a:buChar char="ü"/>
            </a:pPr>
            <a:endParaRPr lang="lv-LV" sz="2100" dirty="0" smtClean="0"/>
          </a:p>
        </p:txBody>
      </p:sp>
      <p:pic>
        <p:nvPicPr>
          <p:cNvPr id="8" name="Attēls 18"/>
          <p:cNvPicPr>
            <a:picLocks noChangeAspect="1"/>
          </p:cNvPicPr>
          <p:nvPr/>
        </p:nvPicPr>
        <p:blipFill>
          <a:blip r:embed="rId3"/>
          <a:stretch>
            <a:fillRect/>
          </a:stretch>
        </p:blipFill>
        <p:spPr>
          <a:xfrm>
            <a:off x="9021542" y="2871260"/>
            <a:ext cx="2197934" cy="1182042"/>
          </a:xfrm>
          <a:prstGeom prst="rect">
            <a:avLst/>
          </a:prstGeom>
        </p:spPr>
      </p:pic>
      <p:sp>
        <p:nvSpPr>
          <p:cNvPr id="9" name="Reizināt 23"/>
          <p:cNvSpPr/>
          <p:nvPr/>
        </p:nvSpPr>
        <p:spPr>
          <a:xfrm>
            <a:off x="10616295" y="2369628"/>
            <a:ext cx="1158352" cy="100326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rgbClr val="C00000"/>
              </a:solidFill>
            </a:endParaRPr>
          </a:p>
        </p:txBody>
      </p:sp>
      <p:pic>
        <p:nvPicPr>
          <p:cNvPr id="10" name="Picture 2" descr="Att&amp;emacr;lu rezult&amp;amacr;ti vaic&amp;amacr;jumam “broken 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1407" y="4563519"/>
            <a:ext cx="2098204" cy="1397404"/>
          </a:xfrm>
          <a:prstGeom prst="rect">
            <a:avLst/>
          </a:prstGeom>
          <a:noFill/>
          <a:extLst>
            <a:ext uri="{909E8E84-426E-40DD-AFC4-6F175D3DCCD1}">
              <a14:hiddenFill xmlns:a14="http://schemas.microsoft.com/office/drawing/2010/main">
                <a:solidFill>
                  <a:srgbClr val="FFFFFF"/>
                </a:solidFill>
              </a14:hiddenFill>
            </a:ext>
          </a:extLst>
        </p:spPr>
      </p:pic>
      <p:sp>
        <p:nvSpPr>
          <p:cNvPr id="12" name="Reizināt 23"/>
          <p:cNvSpPr/>
          <p:nvPr/>
        </p:nvSpPr>
        <p:spPr>
          <a:xfrm>
            <a:off x="10590435" y="4240667"/>
            <a:ext cx="1158352" cy="100326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rgbClr val="C00000"/>
              </a:solidFill>
            </a:endParaRPr>
          </a:p>
        </p:txBody>
      </p:sp>
    </p:spTree>
    <p:extLst>
      <p:ext uri="{BB962C8B-B14F-4D97-AF65-F5344CB8AC3E}">
        <p14:creationId xmlns:p14="http://schemas.microsoft.com/office/powerpoint/2010/main" val="2151535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855" y="1160640"/>
            <a:ext cx="8825659" cy="1379755"/>
          </a:xfrm>
        </p:spPr>
        <p:txBody>
          <a:bodyPr/>
          <a:lstStyle/>
          <a:p>
            <a:pPr algn="ctr"/>
            <a:r>
              <a:rPr lang="lv-LV" b="1" dirty="0" smtClean="0">
                <a:solidFill>
                  <a:srgbClr val="FFFF00"/>
                </a:solidFill>
              </a:rPr>
              <a:t>Ko darīt, ja, gatavojot ēst, </a:t>
            </a:r>
            <a:r>
              <a:rPr lang="en-US" b="1" dirty="0" err="1" smtClean="0">
                <a:solidFill>
                  <a:srgbClr val="FFFF00"/>
                </a:solidFill>
              </a:rPr>
              <a:t>aizde</a:t>
            </a:r>
            <a:r>
              <a:rPr lang="lv-LV" b="1" dirty="0" smtClean="0">
                <a:solidFill>
                  <a:srgbClr val="FFFF00"/>
                </a:solidFill>
              </a:rPr>
              <a:t>ga</a:t>
            </a:r>
            <a:r>
              <a:rPr lang="en-US" b="1" dirty="0" smtClean="0">
                <a:solidFill>
                  <a:srgbClr val="FFFF00"/>
                </a:solidFill>
              </a:rPr>
              <a:t>s</a:t>
            </a:r>
            <a:r>
              <a:rPr lang="lv-LV" b="1" dirty="0" smtClean="0">
                <a:solidFill>
                  <a:srgbClr val="FFFF00"/>
                </a:solidFill>
              </a:rPr>
              <a:t> panna vai </a:t>
            </a:r>
            <a:r>
              <a:rPr lang="en-US" b="1" dirty="0" smtClean="0">
                <a:solidFill>
                  <a:srgbClr val="FFFF00"/>
                </a:solidFill>
              </a:rPr>
              <a:t>katliņš?</a:t>
            </a:r>
            <a:endParaRPr lang="lv-LV" b="1" dirty="0">
              <a:solidFill>
                <a:srgbClr val="FFFF00"/>
              </a:solidFill>
            </a:endParaRPr>
          </a:p>
        </p:txBody>
      </p:sp>
      <p:sp>
        <p:nvSpPr>
          <p:cNvPr id="3" name="Text Placeholder 2"/>
          <p:cNvSpPr>
            <a:spLocks noGrp="1"/>
          </p:cNvSpPr>
          <p:nvPr>
            <p:ph type="body" sz="half" idx="2"/>
          </p:nvPr>
        </p:nvSpPr>
        <p:spPr>
          <a:xfrm>
            <a:off x="1255665" y="3214097"/>
            <a:ext cx="7647892" cy="2501308"/>
          </a:xfrm>
        </p:spPr>
        <p:txBody>
          <a:bodyPr>
            <a:normAutofit/>
          </a:bodyPr>
          <a:lstStyle/>
          <a:p>
            <a:pPr marL="342900" indent="-342900">
              <a:buClr>
                <a:schemeClr val="accent1">
                  <a:lumMod val="50000"/>
                </a:schemeClr>
              </a:buClr>
              <a:buFont typeface="Wingdings" panose="05000000000000000000" pitchFamily="2" charset="2"/>
              <a:buChar char="ü"/>
            </a:pPr>
            <a:r>
              <a:rPr lang="en-US" sz="2000" b="1" dirty="0" smtClean="0">
                <a:solidFill>
                  <a:schemeClr val="tx1"/>
                </a:solidFill>
                <a:cs typeface="Times New Roman" panose="02020603050405020304" pitchFamily="18" charset="0"/>
              </a:rPr>
              <a:t>J</a:t>
            </a:r>
            <a:r>
              <a:rPr lang="lv-LV" sz="2000" b="1" dirty="0" smtClean="0">
                <a:solidFill>
                  <a:schemeClr val="tx1"/>
                </a:solidFill>
                <a:cs typeface="Times New Roman" panose="02020603050405020304" pitchFamily="18" charset="0"/>
              </a:rPr>
              <a:t>a </a:t>
            </a:r>
            <a:r>
              <a:rPr lang="lv-LV" sz="2000" b="1" dirty="0">
                <a:solidFill>
                  <a:schemeClr val="tx1"/>
                </a:solidFill>
                <a:cs typeface="Times New Roman" panose="02020603050405020304" pitchFamily="18" charset="0"/>
              </a:rPr>
              <a:t>vari, izslēdz plīti un uzliec pannai vāku! </a:t>
            </a:r>
            <a:endParaRPr lang="en-US" sz="2000" b="1" dirty="0" smtClean="0">
              <a:solidFill>
                <a:schemeClr val="tx1"/>
              </a:solidFill>
              <a:cs typeface="Times New Roman" panose="02020603050405020304" pitchFamily="18" charset="0"/>
            </a:endParaRPr>
          </a:p>
          <a:p>
            <a:pPr marL="342900" indent="-342900">
              <a:buClr>
                <a:schemeClr val="accent1">
                  <a:lumMod val="50000"/>
                </a:schemeClr>
              </a:buClr>
              <a:buFont typeface="Wingdings" panose="05000000000000000000" pitchFamily="2" charset="2"/>
              <a:buChar char="ü"/>
            </a:pPr>
            <a:r>
              <a:rPr lang="lv-LV" sz="2000" b="1" dirty="0" smtClean="0">
                <a:solidFill>
                  <a:schemeClr val="tx1"/>
                </a:solidFill>
                <a:cs typeface="Times New Roman" panose="02020603050405020304" pitchFamily="18" charset="0"/>
              </a:rPr>
              <a:t>Nekad </a:t>
            </a:r>
            <a:r>
              <a:rPr lang="lv-LV" sz="2000" b="1" dirty="0">
                <a:solidFill>
                  <a:schemeClr val="tx1"/>
                </a:solidFill>
                <a:cs typeface="Times New Roman" panose="02020603050405020304" pitchFamily="18" charset="0"/>
              </a:rPr>
              <a:t>nelej degošai pannai vai katlam virsū ūdeni! </a:t>
            </a:r>
            <a:endParaRPr lang="en-US" sz="2000" b="1" dirty="0" smtClean="0">
              <a:solidFill>
                <a:schemeClr val="tx1"/>
              </a:solidFill>
              <a:cs typeface="Times New Roman" panose="02020603050405020304" pitchFamily="18" charset="0"/>
            </a:endParaRPr>
          </a:p>
          <a:p>
            <a:pPr marL="342900" indent="-342900">
              <a:buClr>
                <a:schemeClr val="accent1">
                  <a:lumMod val="50000"/>
                </a:schemeClr>
              </a:buClr>
              <a:buFont typeface="Wingdings" panose="05000000000000000000" pitchFamily="2" charset="2"/>
              <a:buChar char="ü"/>
            </a:pPr>
            <a:r>
              <a:rPr lang="lv-LV" sz="2800" b="1" dirty="0" smtClean="0">
                <a:solidFill>
                  <a:schemeClr val="tx1"/>
                </a:solidFill>
                <a:cs typeface="Times New Roman" panose="02020603050405020304" pitchFamily="18" charset="0"/>
              </a:rPr>
              <a:t>Ja </a:t>
            </a:r>
            <a:r>
              <a:rPr lang="lv-LV" sz="2800" b="1" dirty="0">
                <a:solidFill>
                  <a:schemeClr val="tx1"/>
                </a:solidFill>
                <a:cs typeface="Times New Roman" panose="02020603050405020304" pitchFamily="18" charset="0"/>
              </a:rPr>
              <a:t>telpā ir dūmi un redzamas liesmas, nekavējoties dodies ārā un zvani 112!</a:t>
            </a:r>
            <a:endParaRPr lang="en-US" sz="2800" b="1" dirty="0">
              <a:solidFill>
                <a:schemeClr val="tx1"/>
              </a:solidFill>
              <a:cs typeface="Times New Roman" panose="02020603050405020304" pitchFamily="18" charset="0"/>
            </a:endParaRPr>
          </a:p>
          <a:p>
            <a:pPr marL="285750" indent="-285750">
              <a:buFont typeface="Wingdings" panose="05000000000000000000" pitchFamily="2" charset="2"/>
              <a:buChar char="Ø"/>
            </a:pPr>
            <a:endParaRPr lang="lv-LV" dirty="0"/>
          </a:p>
        </p:txBody>
      </p:sp>
      <p:pic>
        <p:nvPicPr>
          <p:cNvPr id="8" name="Picture 8" descr="Att&amp;emacr;lu rezult&amp;amacr;ti vaic&amp;amacr;jumam “p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2431" y="4301651"/>
            <a:ext cx="1156765" cy="11567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tt&amp;emacr;lu rezult&amp;amacr;ti vaic&amp;amacr;jumam “fire  anim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3692" y="4567554"/>
            <a:ext cx="480356" cy="6827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Att&amp;emacr;lu rezult&amp;amacr;ti vaic&amp;amacr;jumam “water bottle op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852113">
            <a:off x="9704303" y="3144773"/>
            <a:ext cx="1152178" cy="103696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Taisns savienotājs 17"/>
          <p:cNvCxnSpPr/>
          <p:nvPr/>
        </p:nvCxnSpPr>
        <p:spPr>
          <a:xfrm>
            <a:off x="9381330" y="3140468"/>
            <a:ext cx="1698965" cy="144606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Taisns savienotājs 17"/>
          <p:cNvCxnSpPr/>
          <p:nvPr/>
        </p:nvCxnSpPr>
        <p:spPr>
          <a:xfrm flipH="1">
            <a:off x="9395960" y="3121491"/>
            <a:ext cx="1698965" cy="144606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Virsraksts 2"/>
          <p:cNvSpPr txBox="1">
            <a:spLocks/>
          </p:cNvSpPr>
          <p:nvPr/>
        </p:nvSpPr>
        <p:spPr bwMode="auto">
          <a:xfrm>
            <a:off x="0" y="5814951"/>
            <a:ext cx="11553844" cy="10501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smtClean="0">
                <a:solidFill>
                  <a:srgbClr val="C00000"/>
                </a:solidFill>
                <a:latin typeface="+mn-lt"/>
              </a:rPr>
              <a:t>Par notikušo vienmēr informē vecākus!</a:t>
            </a:r>
            <a:r>
              <a:rPr lang="lv-LV" sz="1400" b="1" dirty="0" smtClean="0">
                <a:solidFill>
                  <a:srgbClr val="C00000"/>
                </a:solidFill>
                <a:latin typeface="Franklin Gothic Medium Cond" panose="020B0606030402020204" pitchFamily="34" charset="0"/>
              </a:rPr>
              <a:t/>
            </a:r>
            <a:br>
              <a:rPr lang="lv-LV" sz="1400" b="1" dirty="0" smtClean="0">
                <a:solidFill>
                  <a:srgbClr val="C00000"/>
                </a:solidFill>
                <a:latin typeface="Franklin Gothic Medium Cond" panose="020B0606030402020204" pitchFamily="34" charset="0"/>
              </a:rPr>
            </a:br>
            <a:r>
              <a:rPr lang="lv-LV" sz="1400" b="1" dirty="0" smtClean="0">
                <a:solidFill>
                  <a:srgbClr val="C00000"/>
                </a:solidFill>
                <a:latin typeface="Franklin Gothic Medium Cond" panose="020B0606030402020204" pitchFamily="34" charset="0"/>
              </a:rPr>
              <a:t/>
            </a:r>
            <a:br>
              <a:rPr lang="lv-LV" sz="1400" b="1" dirty="0" smtClean="0">
                <a:solidFill>
                  <a:srgbClr val="C00000"/>
                </a:solidFill>
                <a:latin typeface="Franklin Gothic Medium Cond" panose="020B0606030402020204" pitchFamily="34" charset="0"/>
              </a:rPr>
            </a:br>
            <a:r>
              <a:rPr lang="lv-LV" sz="1200" dirty="0" smtClean="0">
                <a:latin typeface="Franklin Gothic Medium Cond" panose="020B0606030402020204" pitchFamily="34" charset="0"/>
              </a:rPr>
              <a:t/>
            </a:r>
            <a:br>
              <a:rPr lang="lv-LV" sz="1200" dirty="0" smtClean="0">
                <a:latin typeface="Franklin Gothic Medium Cond" panose="020B0606030402020204" pitchFamily="34" charset="0"/>
              </a:rPr>
            </a:br>
            <a:endParaRPr lang="lv-LV" sz="1200" dirty="0">
              <a:latin typeface="Franklin Gothic Medium Cond" panose="020B0606030402020204" pitchFamily="34" charset="0"/>
            </a:endParaRPr>
          </a:p>
        </p:txBody>
      </p:sp>
    </p:spTree>
    <p:extLst>
      <p:ext uri="{BB962C8B-B14F-4D97-AF65-F5344CB8AC3E}">
        <p14:creationId xmlns:p14="http://schemas.microsoft.com/office/powerpoint/2010/main" val="17952769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1464350" y="3002464"/>
            <a:ext cx="3528698" cy="658735"/>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Evakuējies uz drošu vietu</a:t>
            </a:r>
            <a:endParaRPr lang="lv-LV" b="1" dirty="0">
              <a:solidFill>
                <a:schemeClr val="tx1"/>
              </a:solidFill>
            </a:endParaRPr>
          </a:p>
        </p:txBody>
      </p:sp>
      <p:sp>
        <p:nvSpPr>
          <p:cNvPr id="10" name="Pentagon 9"/>
          <p:cNvSpPr/>
          <p:nvPr/>
        </p:nvSpPr>
        <p:spPr>
          <a:xfrm>
            <a:off x="6161315" y="6095802"/>
            <a:ext cx="3442421" cy="631291"/>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Sagaidi ugunsdzēsējus glābējus</a:t>
            </a:r>
            <a:endParaRPr lang="lv-LV" b="1" dirty="0">
              <a:solidFill>
                <a:schemeClr val="tx1"/>
              </a:solidFill>
            </a:endParaRPr>
          </a:p>
        </p:txBody>
      </p:sp>
      <p:sp>
        <p:nvSpPr>
          <p:cNvPr id="11" name="Pentagon 10"/>
          <p:cNvSpPr/>
          <p:nvPr/>
        </p:nvSpPr>
        <p:spPr>
          <a:xfrm>
            <a:off x="4645590" y="5288453"/>
            <a:ext cx="3528698" cy="678715"/>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Atbildi uz dispečera jautājumiem</a:t>
            </a:r>
            <a:endParaRPr lang="lv-LV" b="1" dirty="0">
              <a:solidFill>
                <a:schemeClr val="tx1"/>
              </a:solidFill>
            </a:endParaRPr>
          </a:p>
        </p:txBody>
      </p:sp>
      <p:sp>
        <p:nvSpPr>
          <p:cNvPr id="7" name="Title 6"/>
          <p:cNvSpPr>
            <a:spLocks noGrp="1"/>
          </p:cNvSpPr>
          <p:nvPr>
            <p:ph type="title"/>
          </p:nvPr>
        </p:nvSpPr>
        <p:spPr>
          <a:xfrm>
            <a:off x="897962" y="902414"/>
            <a:ext cx="10526705" cy="706964"/>
          </a:xfrm>
        </p:spPr>
        <p:txBody>
          <a:bodyPr/>
          <a:lstStyle/>
          <a:p>
            <a:r>
              <a:rPr lang="lv-LV" sz="4000" b="1" dirty="0" smtClean="0">
                <a:solidFill>
                  <a:srgbClr val="FFFF00"/>
                </a:solidFill>
              </a:rPr>
              <a:t>Kā</a:t>
            </a:r>
            <a:r>
              <a:rPr lang="en-US" sz="4000" b="1" dirty="0" smtClean="0">
                <a:solidFill>
                  <a:srgbClr val="FFFF00"/>
                </a:solidFill>
              </a:rPr>
              <a:t> </a:t>
            </a:r>
            <a:r>
              <a:rPr lang="lv-LV" sz="4000" b="1" dirty="0" smtClean="0">
                <a:solidFill>
                  <a:srgbClr val="FFFF00"/>
                </a:solidFill>
              </a:rPr>
              <a:t>pareizi</a:t>
            </a:r>
            <a:r>
              <a:rPr lang="en-US" sz="4000" b="1" dirty="0" smtClean="0">
                <a:solidFill>
                  <a:srgbClr val="FFFF00"/>
                </a:solidFill>
              </a:rPr>
              <a:t> </a:t>
            </a:r>
            <a:r>
              <a:rPr lang="lv-LV" sz="4000" b="1" dirty="0" smtClean="0">
                <a:solidFill>
                  <a:srgbClr val="FFFF00"/>
                </a:solidFill>
              </a:rPr>
              <a:t> rīko</a:t>
            </a:r>
            <a:r>
              <a:rPr lang="en-US" sz="4000" b="1" dirty="0" smtClean="0">
                <a:solidFill>
                  <a:srgbClr val="FFFF00"/>
                </a:solidFill>
              </a:rPr>
              <a:t>t</a:t>
            </a:r>
            <a:r>
              <a:rPr lang="lv-LV" sz="4000" b="1" dirty="0" smtClean="0">
                <a:solidFill>
                  <a:srgbClr val="FFFF00"/>
                </a:solidFill>
              </a:rPr>
              <a:t>ies, ja mājoklī </a:t>
            </a:r>
            <a:r>
              <a:rPr lang="en-US" sz="4000" b="1" dirty="0" smtClean="0">
                <a:solidFill>
                  <a:srgbClr val="FFFF00"/>
                </a:solidFill>
              </a:rPr>
              <a:t/>
            </a:r>
            <a:br>
              <a:rPr lang="en-US" sz="4000" b="1" dirty="0" smtClean="0">
                <a:solidFill>
                  <a:srgbClr val="FFFF00"/>
                </a:solidFill>
              </a:rPr>
            </a:br>
            <a:r>
              <a:rPr lang="lv-LV" sz="4000" b="1" dirty="0" smtClean="0">
                <a:solidFill>
                  <a:srgbClr val="FFFF00"/>
                </a:solidFill>
              </a:rPr>
              <a:t>izcēl</a:t>
            </a:r>
            <a:r>
              <a:rPr lang="en-US" sz="4000" b="1" dirty="0" smtClean="0">
                <a:solidFill>
                  <a:srgbClr val="FFFF00"/>
                </a:solidFill>
              </a:rPr>
              <a:t>ie</a:t>
            </a:r>
            <a:r>
              <a:rPr lang="lv-LV" sz="4000" b="1" dirty="0" smtClean="0">
                <a:solidFill>
                  <a:srgbClr val="FFFF00"/>
                </a:solidFill>
              </a:rPr>
              <a:t>s ugunsgrēks?</a:t>
            </a:r>
            <a:endParaRPr lang="lv-LV" sz="4000" b="1" dirty="0">
              <a:solidFill>
                <a:srgbClr val="FFFF00"/>
              </a:solidFill>
            </a:endParaRPr>
          </a:p>
        </p:txBody>
      </p:sp>
      <p:sp>
        <p:nvSpPr>
          <p:cNvPr id="4" name="Pentagon 3"/>
          <p:cNvSpPr/>
          <p:nvPr/>
        </p:nvSpPr>
        <p:spPr>
          <a:xfrm>
            <a:off x="546457" y="2253438"/>
            <a:ext cx="3649185" cy="620392"/>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Redzi dūmus, liesmas, dzirdi dūmu detektora skaņu</a:t>
            </a:r>
            <a:endParaRPr lang="lv-LV" b="1" dirty="0">
              <a:solidFill>
                <a:schemeClr val="tx1"/>
              </a:solidFill>
            </a:endParaRPr>
          </a:p>
        </p:txBody>
      </p:sp>
      <p:sp>
        <p:nvSpPr>
          <p:cNvPr id="13" name="Pentagon 4"/>
          <p:cNvSpPr/>
          <p:nvPr/>
        </p:nvSpPr>
        <p:spPr>
          <a:xfrm>
            <a:off x="2586309" y="3789833"/>
            <a:ext cx="3528698" cy="605804"/>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1"/>
                </a:solidFill>
              </a:rPr>
              <a:t>Zvani 112</a:t>
            </a:r>
            <a:endParaRPr lang="lv-LV" b="1" dirty="0">
              <a:solidFill>
                <a:schemeClr val="tx1"/>
              </a:solidFill>
            </a:endParaRPr>
          </a:p>
        </p:txBody>
      </p:sp>
      <p:sp>
        <p:nvSpPr>
          <p:cNvPr id="14" name="Pentagon 4"/>
          <p:cNvSpPr/>
          <p:nvPr/>
        </p:nvSpPr>
        <p:spPr>
          <a:xfrm>
            <a:off x="3664563" y="4524271"/>
            <a:ext cx="3528698" cy="635548"/>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a:solidFill>
                  <a:schemeClr val="tx1"/>
                </a:solidFill>
              </a:rPr>
              <a:t>Izstāsti dispečeram KUR un KAS ir noticis</a:t>
            </a:r>
          </a:p>
        </p:txBody>
      </p:sp>
      <p:pic>
        <p:nvPicPr>
          <p:cNvPr id="6" name="Attēls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4288" y="2502281"/>
            <a:ext cx="3891747" cy="3368794"/>
          </a:xfrm>
          <a:prstGeom prst="rect">
            <a:avLst/>
          </a:prstGeom>
        </p:spPr>
      </p:pic>
      <p:pic>
        <p:nvPicPr>
          <p:cNvPr id="15" name="Attēls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0463" y="3988721"/>
            <a:ext cx="833528" cy="1252902"/>
          </a:xfrm>
          <a:prstGeom prst="rect">
            <a:avLst/>
          </a:prstGeom>
        </p:spPr>
      </p:pic>
    </p:spTree>
    <p:extLst>
      <p:ext uri="{BB962C8B-B14F-4D97-AF65-F5344CB8AC3E}">
        <p14:creationId xmlns:p14="http://schemas.microsoft.com/office/powerpoint/2010/main" val="2580425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580" y="1229661"/>
            <a:ext cx="4351023" cy="2283824"/>
          </a:xfrm>
        </p:spPr>
        <p:txBody>
          <a:bodyPr/>
          <a:lstStyle/>
          <a:p>
            <a:r>
              <a:rPr lang="lv-LV" sz="5400" b="1" dirty="0" smtClean="0">
                <a:solidFill>
                  <a:srgbClr val="FFFF00"/>
                </a:solidFill>
              </a:rPr>
              <a:t>Atceries!</a:t>
            </a:r>
            <a:endParaRPr lang="lv-LV" sz="5400" b="1" dirty="0">
              <a:solidFill>
                <a:srgbClr val="FFFF00"/>
              </a:solidFill>
            </a:endParaRPr>
          </a:p>
        </p:txBody>
      </p:sp>
      <p:sp>
        <p:nvSpPr>
          <p:cNvPr id="3" name="Text Placeholder 2"/>
          <p:cNvSpPr>
            <a:spLocks noGrp="1"/>
          </p:cNvSpPr>
          <p:nvPr>
            <p:ph type="body" idx="1"/>
          </p:nvPr>
        </p:nvSpPr>
        <p:spPr>
          <a:xfrm>
            <a:off x="820580" y="3341153"/>
            <a:ext cx="5272417" cy="1289744"/>
          </a:xfrm>
        </p:spPr>
        <p:txBody>
          <a:bodyPr>
            <a:noAutofit/>
          </a:bodyPr>
          <a:lstStyle/>
          <a:p>
            <a:r>
              <a:rPr lang="lv-LV" sz="2400" b="1" dirty="0" smtClean="0">
                <a:solidFill>
                  <a:schemeClr val="tx1"/>
                </a:solidFill>
              </a:rPr>
              <a:t>Dūmu detektors brīdinās tevi par izveidojušos sadūmojumu un dos iespēju pamest telpas daudz ātrāk!</a:t>
            </a:r>
            <a:endParaRPr lang="lv-LV" sz="2400" b="1"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99687">
            <a:off x="6746797" y="625672"/>
            <a:ext cx="4137530" cy="2460524"/>
          </a:xfrm>
          <a:prstGeom prst="rect">
            <a:avLst/>
          </a:prstGeom>
        </p:spPr>
      </p:pic>
      <p:sp>
        <p:nvSpPr>
          <p:cNvPr id="5" name="TextBox 4"/>
          <p:cNvSpPr txBox="1"/>
          <p:nvPr/>
        </p:nvSpPr>
        <p:spPr>
          <a:xfrm>
            <a:off x="6564515" y="3341153"/>
            <a:ext cx="5355342" cy="3323987"/>
          </a:xfrm>
          <a:prstGeom prst="rect">
            <a:avLst/>
          </a:prstGeom>
          <a:noFill/>
        </p:spPr>
        <p:txBody>
          <a:bodyPr wrap="square" rtlCol="0">
            <a:spAutoFit/>
          </a:bodyPr>
          <a:lstStyle/>
          <a:p>
            <a:pPr marL="342900" indent="-342900">
              <a:buClr>
                <a:schemeClr val="accent1">
                  <a:lumMod val="50000"/>
                </a:schemeClr>
              </a:buClr>
              <a:buFont typeface="Wingdings" panose="05000000000000000000" pitchFamily="2" charset="2"/>
              <a:buChar char="ü"/>
            </a:pPr>
            <a:r>
              <a:rPr lang="lv-LV" sz="2400" dirty="0" smtClean="0"/>
              <a:t>Pajautā vecākiem, vai Jūsu mājās ir uzstādīts dūmu detektors!</a:t>
            </a:r>
          </a:p>
          <a:p>
            <a:pPr marL="342900" indent="-342900">
              <a:buClr>
                <a:schemeClr val="accent1">
                  <a:lumMod val="50000"/>
                </a:schemeClr>
              </a:buClr>
              <a:buFont typeface="Wingdings" panose="05000000000000000000" pitchFamily="2" charset="2"/>
              <a:buChar char="ü"/>
            </a:pPr>
            <a:endParaRPr lang="lv-LV" sz="2400" dirty="0"/>
          </a:p>
          <a:p>
            <a:pPr marL="342900" indent="-342900">
              <a:buClr>
                <a:schemeClr val="accent1">
                  <a:lumMod val="50000"/>
                </a:schemeClr>
              </a:buClr>
              <a:buFont typeface="Wingdings" panose="05000000000000000000" pitchFamily="2" charset="2"/>
              <a:buChar char="ü"/>
            </a:pPr>
            <a:r>
              <a:rPr lang="en-US" sz="2400" dirty="0" smtClean="0"/>
              <a:t>Kopā n</a:t>
            </a:r>
            <a:r>
              <a:rPr lang="lv-LV" sz="2400" dirty="0" smtClean="0"/>
              <a:t>ospied</a:t>
            </a:r>
            <a:r>
              <a:rPr lang="en-US" sz="2400" dirty="0" smtClean="0"/>
              <a:t>iet</a:t>
            </a:r>
            <a:r>
              <a:rPr lang="lv-LV" sz="2400" dirty="0" smtClean="0"/>
              <a:t> testa pogu un</a:t>
            </a:r>
            <a:r>
              <a:rPr lang="en-US" sz="2400" dirty="0" smtClean="0"/>
              <a:t> p</a:t>
            </a:r>
            <a:r>
              <a:rPr lang="lv-LV" sz="2400" dirty="0" smtClean="0"/>
              <a:t>ārbaudi</a:t>
            </a:r>
            <a:r>
              <a:rPr lang="en-US" sz="2400" dirty="0" smtClean="0"/>
              <a:t>et,</a:t>
            </a:r>
            <a:r>
              <a:rPr lang="lv-LV" sz="2400" dirty="0" smtClean="0"/>
              <a:t> vai dūmu detektors darbojas</a:t>
            </a:r>
            <a:r>
              <a:rPr lang="en-US" sz="2400" dirty="0" smtClean="0"/>
              <a:t> un u</a:t>
            </a:r>
            <a:r>
              <a:rPr lang="lv-LV" sz="2400" dirty="0" smtClean="0"/>
              <a:t>zzini</a:t>
            </a:r>
            <a:r>
              <a:rPr lang="en-US" sz="2400" dirty="0" smtClean="0"/>
              <a:t>et</a:t>
            </a:r>
            <a:r>
              <a:rPr lang="lv-LV" sz="2400" dirty="0" smtClean="0"/>
              <a:t>, kāds ir tā signāls!</a:t>
            </a:r>
          </a:p>
          <a:p>
            <a:pPr lvl="1"/>
            <a:endParaRPr lang="lv-LV" dirty="0"/>
          </a:p>
        </p:txBody>
      </p:sp>
    </p:spTree>
    <p:extLst>
      <p:ext uri="{BB962C8B-B14F-4D97-AF65-F5344CB8AC3E}">
        <p14:creationId xmlns:p14="http://schemas.microsoft.com/office/powerpoint/2010/main" val="41145846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77367" y="1760304"/>
            <a:ext cx="5900198" cy="3318861"/>
          </a:xfrm>
          <a:prstGeom prst="rect">
            <a:avLst/>
          </a:prstGeom>
        </p:spPr>
      </p:pic>
      <p:sp>
        <p:nvSpPr>
          <p:cNvPr id="2" name="Title 1"/>
          <p:cNvSpPr>
            <a:spLocks noGrp="1"/>
          </p:cNvSpPr>
          <p:nvPr>
            <p:ph type="title"/>
          </p:nvPr>
        </p:nvSpPr>
        <p:spPr>
          <a:xfrm>
            <a:off x="4697706" y="-1974124"/>
            <a:ext cx="5136086" cy="2814095"/>
          </a:xfrm>
        </p:spPr>
        <p:txBody>
          <a:bodyPr/>
          <a:lstStyle/>
          <a:p>
            <a:pPr algn="ctr"/>
            <a:r>
              <a:rPr lang="en-US" b="1" dirty="0" smtClean="0">
                <a:solidFill>
                  <a:schemeClr val="tx1"/>
                </a:solidFill>
              </a:rPr>
              <a:t>Zvani </a:t>
            </a:r>
            <a:r>
              <a:rPr lang="en-US" sz="4000" b="1" dirty="0" smtClean="0">
                <a:solidFill>
                  <a:srgbClr val="C00000"/>
                </a:solidFill>
              </a:rPr>
              <a:t>112</a:t>
            </a:r>
            <a:r>
              <a:rPr lang="en-US" b="1" dirty="0" smtClean="0">
                <a:solidFill>
                  <a:schemeClr val="tx1"/>
                </a:solidFill>
              </a:rPr>
              <a:t>, ja ir:</a:t>
            </a:r>
            <a:endParaRPr lang="lv-LV" b="1" dirty="0">
              <a:solidFill>
                <a:schemeClr val="tx1"/>
              </a:solidFill>
            </a:endParaRPr>
          </a:p>
        </p:txBody>
      </p:sp>
      <p:sp>
        <p:nvSpPr>
          <p:cNvPr id="3" name="Content Placeholder 2"/>
          <p:cNvSpPr>
            <a:spLocks noGrp="1"/>
          </p:cNvSpPr>
          <p:nvPr>
            <p:ph idx="1"/>
          </p:nvPr>
        </p:nvSpPr>
        <p:spPr>
          <a:xfrm>
            <a:off x="5335659" y="1321676"/>
            <a:ext cx="6242753" cy="5536324"/>
          </a:xfrm>
        </p:spPr>
        <p:txBody>
          <a:bodyPr>
            <a:noAutofit/>
          </a:bodyPr>
          <a:lstStyle/>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izcēlies ugunsgrēks;</a:t>
            </a:r>
          </a:p>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nepieciešama medicīniskā palīdzība;</a:t>
            </a:r>
          </a:p>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nepieciešama policija;</a:t>
            </a:r>
          </a:p>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jūtama gāzes smaka;</a:t>
            </a:r>
          </a:p>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noticis ēkas nogruvums;</a:t>
            </a:r>
          </a:p>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noticis zemes nogruvums;</a:t>
            </a:r>
          </a:p>
          <a:p>
            <a:pPr lvl="1" algn="just">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noticis ceļu satiksmes negadījums;</a:t>
            </a:r>
          </a:p>
          <a:p>
            <a:pPr lvl="1">
              <a:lnSpc>
                <a:spcPct val="100000"/>
              </a:lnSpc>
              <a:spcBef>
                <a:spcPts val="0"/>
              </a:spcBef>
              <a:spcAft>
                <a:spcPts val="600"/>
              </a:spcAft>
              <a:buClr>
                <a:schemeClr val="accent1">
                  <a:lumMod val="50000"/>
                </a:schemeClr>
              </a:buClr>
              <a:buFont typeface="Wingdings" panose="05000000000000000000" pitchFamily="2" charset="2"/>
              <a:buChar char="ü"/>
            </a:pPr>
            <a:r>
              <a:rPr lang="lv-LV" sz="2100" b="1" dirty="0">
                <a:solidFill>
                  <a:schemeClr val="tx1"/>
                </a:solidFill>
              </a:rPr>
              <a:t>noticis negadījums uz ūdens;</a:t>
            </a:r>
          </a:p>
          <a:p>
            <a:pPr lvl="1">
              <a:lnSpc>
                <a:spcPct val="100000"/>
              </a:lnSpc>
              <a:spcBef>
                <a:spcPts val="0"/>
              </a:spcBef>
              <a:spcAft>
                <a:spcPts val="600"/>
              </a:spcAft>
              <a:buClr>
                <a:schemeClr val="accent1">
                  <a:lumMod val="50000"/>
                </a:schemeClr>
              </a:buClr>
              <a:buFont typeface="Wingdings" panose="05000000000000000000" pitchFamily="2" charset="2"/>
              <a:buChar char="ü"/>
            </a:pPr>
            <a:r>
              <a:rPr lang="lv-LV" sz="2100" b="1" dirty="0">
                <a:solidFill>
                  <a:schemeClr val="tx1"/>
                </a:solidFill>
              </a:rPr>
              <a:t>noticis negadījums uz dzelzceļa;</a:t>
            </a:r>
          </a:p>
          <a:p>
            <a:pPr lvl="1">
              <a:lnSpc>
                <a:spcPct val="100000"/>
              </a:lnSpc>
              <a:spcBef>
                <a:spcPts val="0"/>
              </a:spcBef>
              <a:spcAft>
                <a:spcPts val="600"/>
              </a:spcAft>
              <a:buClr>
                <a:schemeClr val="accent1">
                  <a:lumMod val="50000"/>
                </a:schemeClr>
              </a:buClr>
              <a:buFont typeface="Wingdings" panose="05000000000000000000" pitchFamily="2" charset="2"/>
              <a:buChar char="ü"/>
            </a:pPr>
            <a:r>
              <a:rPr lang="lv-LV" sz="2100" b="1" dirty="0">
                <a:solidFill>
                  <a:schemeClr val="tx1"/>
                </a:solidFill>
              </a:rPr>
              <a:t>radies vides piesārņojums;</a:t>
            </a:r>
          </a:p>
          <a:p>
            <a:pPr lvl="1">
              <a:lnSpc>
                <a:spcPct val="100000"/>
              </a:lnSpc>
              <a:spcBef>
                <a:spcPts val="0"/>
              </a:spcBef>
              <a:spcAft>
                <a:spcPts val="600"/>
              </a:spcAft>
              <a:buClr>
                <a:schemeClr val="accent1">
                  <a:lumMod val="50000"/>
                </a:schemeClr>
              </a:buClr>
              <a:buFont typeface="Wingdings" panose="05000000000000000000" pitchFamily="2" charset="2"/>
              <a:buChar char="ü"/>
            </a:pPr>
            <a:r>
              <a:rPr lang="en-US" sz="2100" b="1" dirty="0" smtClean="0">
                <a:solidFill>
                  <a:schemeClr val="tx1"/>
                </a:solidFill>
              </a:rPr>
              <a:t>nepieciešam</a:t>
            </a:r>
            <a:r>
              <a:rPr lang="lv-LV" sz="2100" b="1" dirty="0" smtClean="0">
                <a:solidFill>
                  <a:schemeClr val="tx1"/>
                </a:solidFill>
              </a:rPr>
              <a:t>a</a:t>
            </a:r>
            <a:r>
              <a:rPr lang="en-US" sz="2100" b="1" dirty="0" smtClean="0">
                <a:solidFill>
                  <a:schemeClr val="tx1"/>
                </a:solidFill>
              </a:rPr>
              <a:t> palīdzība </a:t>
            </a:r>
            <a:r>
              <a:rPr lang="lv-LV" sz="2100" b="1" dirty="0" smtClean="0">
                <a:solidFill>
                  <a:schemeClr val="tx1"/>
                </a:solidFill>
              </a:rPr>
              <a:t>bezpalīdzīgā stāvoklī</a:t>
            </a:r>
            <a:r>
              <a:rPr lang="en-US" sz="2100" b="1" dirty="0" smtClean="0">
                <a:solidFill>
                  <a:schemeClr val="tx1"/>
                </a:solidFill>
              </a:rPr>
              <a:t> nonākušam dzīvniekam</a:t>
            </a:r>
            <a:r>
              <a:rPr lang="lv-LV" sz="2100" b="1" dirty="0" smtClean="0">
                <a:solidFill>
                  <a:schemeClr val="tx1"/>
                </a:solidFill>
              </a:rPr>
              <a:t>;</a:t>
            </a:r>
            <a:endParaRPr lang="lv-LV" sz="2100" b="1" dirty="0">
              <a:solidFill>
                <a:schemeClr val="tx1"/>
              </a:solidFill>
            </a:endParaRPr>
          </a:p>
          <a:p>
            <a:pPr lvl="1">
              <a:lnSpc>
                <a:spcPct val="100000"/>
              </a:lnSpc>
              <a:spcBef>
                <a:spcPts val="0"/>
              </a:spcBef>
              <a:spcAft>
                <a:spcPts val="600"/>
              </a:spcAft>
              <a:buClr>
                <a:schemeClr val="accent1">
                  <a:lumMod val="50000"/>
                </a:schemeClr>
              </a:buClr>
              <a:buFont typeface="Wingdings" panose="05000000000000000000" pitchFamily="2" charset="2"/>
              <a:buChar char="ü"/>
            </a:pPr>
            <a:r>
              <a:rPr lang="lv-LV" sz="2100" b="1" dirty="0">
                <a:solidFill>
                  <a:schemeClr val="tx1"/>
                </a:solidFill>
              </a:rPr>
              <a:t>atrasta ķīmiska viela;</a:t>
            </a:r>
          </a:p>
          <a:p>
            <a:pPr lvl="1">
              <a:lnSpc>
                <a:spcPct val="100000"/>
              </a:lnSpc>
              <a:spcBef>
                <a:spcPts val="0"/>
              </a:spcBef>
              <a:spcAft>
                <a:spcPts val="600"/>
              </a:spcAft>
              <a:buClr>
                <a:schemeClr val="accent1">
                  <a:lumMod val="50000"/>
                </a:schemeClr>
              </a:buClr>
              <a:buFont typeface="Wingdings" panose="05000000000000000000" pitchFamily="2" charset="2"/>
              <a:buChar char="ü"/>
            </a:pPr>
            <a:r>
              <a:rPr lang="lv-LV" sz="2100" b="1" dirty="0">
                <a:solidFill>
                  <a:schemeClr val="tx1"/>
                </a:solidFill>
              </a:rPr>
              <a:t>atrasts aizdomīgs priekšmets.</a:t>
            </a:r>
          </a:p>
          <a:p>
            <a:endParaRPr lang="lv-LV" sz="2100" dirty="0"/>
          </a:p>
        </p:txBody>
      </p:sp>
    </p:spTree>
    <p:extLst>
      <p:ext uri="{BB962C8B-B14F-4D97-AF65-F5344CB8AC3E}">
        <p14:creationId xmlns:p14="http://schemas.microsoft.com/office/powerpoint/2010/main" val="6014266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965" y="5234806"/>
            <a:ext cx="8825657" cy="566738"/>
          </a:xfrm>
        </p:spPr>
        <p:txBody>
          <a:bodyPr>
            <a:noAutofit/>
          </a:bodyPr>
          <a:lstStyle/>
          <a:p>
            <a:pPr algn="ctr"/>
            <a:r>
              <a:rPr lang="en-US" sz="3600" b="1" dirty="0" smtClean="0">
                <a:solidFill>
                  <a:srgbClr val="FFFF00"/>
                </a:solidFill>
                <a:effectLst>
                  <a:outerShdw blurRad="38100" dist="38100" dir="2700000" algn="tl">
                    <a:srgbClr val="000000">
                      <a:alpha val="43137"/>
                    </a:srgbClr>
                  </a:outerShdw>
                </a:effectLst>
              </a:rPr>
              <a:t>DROŠAI VASARAI – NOTEIKTI JĀ!</a:t>
            </a:r>
            <a:endParaRPr lang="lv-LV" sz="36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163506" y="1288139"/>
            <a:ext cx="8800240" cy="2677656"/>
          </a:xfrm>
          <a:prstGeom prst="rect">
            <a:avLst/>
          </a:prstGeom>
          <a:noFill/>
        </p:spPr>
        <p:txBody>
          <a:bodyPr wrap="square" rtlCol="0">
            <a:spAutoFit/>
          </a:bodyPr>
          <a:lstStyle/>
          <a:p>
            <a:pPr marL="457200" indent="-457200">
              <a:lnSpc>
                <a:spcPct val="150000"/>
              </a:lnSpc>
              <a:buClr>
                <a:schemeClr val="accent6">
                  <a:lumMod val="50000"/>
                </a:schemeClr>
              </a:buClr>
              <a:buSzPct val="138000"/>
              <a:buFont typeface="Wingdings" panose="05000000000000000000" pitchFamily="2" charset="2"/>
              <a:buChar char="ü"/>
            </a:pPr>
            <a:r>
              <a:rPr lang="lv-LV" sz="2800" b="1" dirty="0">
                <a:effectLst>
                  <a:outerShdw blurRad="38100" dist="38100" dir="2700000" algn="tl">
                    <a:srgbClr val="000000">
                      <a:alpha val="43137"/>
                    </a:srgbClr>
                  </a:outerShdw>
                </a:effectLst>
              </a:rPr>
              <a:t>Drošai atpūtai pie ūdens – </a:t>
            </a:r>
            <a:r>
              <a:rPr lang="lv-LV" sz="2800" b="1" dirty="0">
                <a:solidFill>
                  <a:schemeClr val="tx2">
                    <a:lumMod val="50000"/>
                  </a:schemeClr>
                </a:solidFill>
                <a:effectLst>
                  <a:outerShdw blurRad="38100" dist="38100" dir="2700000" algn="tl">
                    <a:srgbClr val="000000">
                      <a:alpha val="43137"/>
                    </a:srgbClr>
                  </a:outerShdw>
                </a:effectLst>
              </a:rPr>
              <a:t>JĀ</a:t>
            </a:r>
            <a:r>
              <a:rPr lang="lv-LV" sz="2800" b="1" dirty="0" smtClean="0">
                <a:solidFill>
                  <a:schemeClr val="tx2">
                    <a:lumMod val="50000"/>
                  </a:schemeClr>
                </a:solidFill>
                <a:effectLst>
                  <a:outerShdw blurRad="38100" dist="38100" dir="2700000" algn="tl">
                    <a:srgbClr val="000000">
                      <a:alpha val="43137"/>
                    </a:srgbClr>
                  </a:outerShdw>
                </a:effectLst>
              </a:rPr>
              <a:t>!</a:t>
            </a:r>
          </a:p>
          <a:p>
            <a:pPr marL="457200" indent="-457200">
              <a:lnSpc>
                <a:spcPct val="150000"/>
              </a:lnSpc>
              <a:buClr>
                <a:schemeClr val="accent6">
                  <a:lumMod val="50000"/>
                </a:schemeClr>
              </a:buClr>
              <a:buSzPct val="138000"/>
              <a:buFont typeface="Wingdings" panose="05000000000000000000" pitchFamily="2" charset="2"/>
              <a:buChar char="ü"/>
            </a:pPr>
            <a:r>
              <a:rPr lang="lv-LV" sz="2800" b="1" dirty="0" smtClean="0">
                <a:effectLst>
                  <a:outerShdw blurRad="38100" dist="38100" dir="2700000" algn="tl">
                    <a:srgbClr val="000000">
                      <a:alpha val="43137"/>
                    </a:srgbClr>
                  </a:outerShdw>
                </a:effectLst>
              </a:rPr>
              <a:t>Drošai uzvedībai peldvietā – </a:t>
            </a:r>
            <a:r>
              <a:rPr lang="lv-LV" sz="2800" b="1" dirty="0">
                <a:solidFill>
                  <a:schemeClr val="tx2">
                    <a:lumMod val="50000"/>
                  </a:schemeClr>
                </a:solidFill>
                <a:effectLst>
                  <a:outerShdw blurRad="38100" dist="38100" dir="2700000" algn="tl">
                    <a:srgbClr val="000000">
                      <a:alpha val="43137"/>
                    </a:srgbClr>
                  </a:outerShdw>
                </a:effectLst>
              </a:rPr>
              <a:t>JĀ!</a:t>
            </a:r>
          </a:p>
          <a:p>
            <a:pPr marL="457200" indent="-457200">
              <a:lnSpc>
                <a:spcPct val="150000"/>
              </a:lnSpc>
              <a:buClr>
                <a:schemeClr val="accent6">
                  <a:lumMod val="50000"/>
                </a:schemeClr>
              </a:buClr>
              <a:buSzPct val="138000"/>
              <a:buFont typeface="Wingdings" panose="05000000000000000000" pitchFamily="2" charset="2"/>
              <a:buChar char="ü"/>
            </a:pPr>
            <a:r>
              <a:rPr lang="en-US" sz="2800" b="1" dirty="0" smtClean="0">
                <a:effectLst>
                  <a:outerShdw blurRad="38100" dist="38100" dir="2700000" algn="tl">
                    <a:srgbClr val="000000">
                      <a:alpha val="43137"/>
                    </a:srgbClr>
                  </a:outerShdw>
                </a:effectLst>
              </a:rPr>
              <a:t>Drošām pastaigām – </a:t>
            </a:r>
            <a:r>
              <a:rPr lang="lv-LV" sz="2800" b="1" dirty="0">
                <a:solidFill>
                  <a:schemeClr val="tx2">
                    <a:lumMod val="50000"/>
                  </a:schemeClr>
                </a:solidFill>
                <a:effectLst>
                  <a:outerShdw blurRad="38100" dist="38100" dir="2700000" algn="tl">
                    <a:srgbClr val="000000">
                      <a:alpha val="43137"/>
                    </a:srgbClr>
                  </a:outerShdw>
                </a:effectLst>
              </a:rPr>
              <a:t>JĀ</a:t>
            </a:r>
            <a:r>
              <a:rPr lang="lv-LV" sz="2800" b="1" dirty="0" smtClean="0">
                <a:solidFill>
                  <a:schemeClr val="tx2">
                    <a:lumMod val="50000"/>
                  </a:schemeClr>
                </a:solidFill>
                <a:effectLst>
                  <a:outerShdw blurRad="38100" dist="38100" dir="2700000" algn="tl">
                    <a:srgbClr val="000000">
                      <a:alpha val="43137"/>
                    </a:srgbClr>
                  </a:outerShdw>
                </a:effectLst>
              </a:rPr>
              <a:t>!</a:t>
            </a:r>
            <a:endParaRPr lang="en-US" sz="2800" b="1" dirty="0" smtClean="0">
              <a:effectLst>
                <a:outerShdw blurRad="38100" dist="38100" dir="2700000" algn="tl">
                  <a:srgbClr val="000000">
                    <a:alpha val="43137"/>
                  </a:srgbClr>
                </a:outerShdw>
              </a:effectLst>
            </a:endParaRPr>
          </a:p>
          <a:p>
            <a:pPr marL="457200" indent="-457200">
              <a:lnSpc>
                <a:spcPct val="150000"/>
              </a:lnSpc>
              <a:buClr>
                <a:schemeClr val="accent6">
                  <a:lumMod val="50000"/>
                </a:schemeClr>
              </a:buClr>
              <a:buSzPct val="138000"/>
              <a:buFont typeface="Wingdings" panose="05000000000000000000" pitchFamily="2" charset="2"/>
              <a:buChar char="ü"/>
            </a:pPr>
            <a:r>
              <a:rPr lang="en-US" sz="2800" b="1" dirty="0" smtClean="0">
                <a:effectLst>
                  <a:outerShdw blurRad="38100" dist="38100" dir="2700000" algn="tl">
                    <a:srgbClr val="000000">
                      <a:alpha val="43137"/>
                    </a:srgbClr>
                  </a:outerShdw>
                </a:effectLst>
              </a:rPr>
              <a:t>Drošai</a:t>
            </a:r>
            <a:r>
              <a:rPr lang="en-US" sz="2800" b="1" dirty="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laika pavadīšanai mājās – </a:t>
            </a:r>
            <a:r>
              <a:rPr lang="lv-LV" sz="2800" b="1" dirty="0">
                <a:solidFill>
                  <a:schemeClr val="tx2">
                    <a:lumMod val="50000"/>
                  </a:schemeClr>
                </a:solidFill>
                <a:effectLst>
                  <a:outerShdw blurRad="38100" dist="38100" dir="2700000" algn="tl">
                    <a:srgbClr val="000000">
                      <a:alpha val="43137"/>
                    </a:srgbClr>
                  </a:outerShdw>
                </a:effectLst>
              </a:rPr>
              <a:t>JĀ!</a:t>
            </a:r>
          </a:p>
        </p:txBody>
      </p:sp>
      <p:pic>
        <p:nvPicPr>
          <p:cNvPr id="4" name="Picture 2"/>
          <p:cNvPicPr>
            <a:picLocks noChangeAspect="1"/>
          </p:cNvPicPr>
          <p:nvPr/>
        </p:nvPicPr>
        <p:blipFill>
          <a:blip r:embed="rId2"/>
          <a:stretch>
            <a:fillRect/>
          </a:stretch>
        </p:blipFill>
        <p:spPr>
          <a:xfrm>
            <a:off x="7372793" y="410239"/>
            <a:ext cx="2944623" cy="1755800"/>
          </a:xfrm>
          <a:prstGeom prst="rect">
            <a:avLst/>
          </a:prstGeom>
        </p:spPr>
      </p:pic>
    </p:spTree>
    <p:extLst>
      <p:ext uri="{BB962C8B-B14F-4D97-AF65-F5344CB8AC3E}">
        <p14:creationId xmlns:p14="http://schemas.microsoft.com/office/powerpoint/2010/main" val="4161882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6111" y="5992993"/>
            <a:ext cx="640135" cy="62794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1599" y="5992993"/>
            <a:ext cx="1760937" cy="628519"/>
          </a:xfrm>
          <a:prstGeom prst="rect">
            <a:avLst/>
          </a:prstGeom>
        </p:spPr>
      </p:pic>
      <p:sp>
        <p:nvSpPr>
          <p:cNvPr id="12" name="Virsraksts 2"/>
          <p:cNvSpPr txBox="1">
            <a:spLocks/>
          </p:cNvSpPr>
          <p:nvPr/>
        </p:nvSpPr>
        <p:spPr bwMode="auto">
          <a:xfrm>
            <a:off x="1297172" y="4849993"/>
            <a:ext cx="95490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lv-LV" sz="4000" b="1" dirty="0" smtClean="0">
                <a:solidFill>
                  <a:srgbClr val="FFFF00"/>
                </a:solidFill>
                <a:latin typeface="+mn-lt"/>
              </a:rPr>
              <a:t>Lai Tev DROŠA un saulaina vasara</a:t>
            </a:r>
            <a:r>
              <a:rPr lang="lv-LV" altLang="lv-LV" sz="4000" b="1" dirty="0" smtClean="0">
                <a:solidFill>
                  <a:srgbClr val="FFFF00"/>
                </a:solidFill>
                <a:latin typeface="+mn-lt"/>
              </a:rPr>
              <a:t>!</a:t>
            </a:r>
            <a:endParaRPr lang="lv-LV" altLang="lv-LV" sz="4000" dirty="0">
              <a:solidFill>
                <a:srgbClr val="FFFF00"/>
              </a:solidFill>
              <a:latin typeface="+mn-lt"/>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82897" y="115810"/>
            <a:ext cx="5774307" cy="4271608"/>
          </a:xfrm>
          <a:prstGeom prst="rect">
            <a:avLst/>
          </a:prstGeom>
        </p:spPr>
      </p:pic>
      <p:pic>
        <p:nvPicPr>
          <p:cNvPr id="3" name="Picture 2"/>
          <p:cNvPicPr>
            <a:picLocks noChangeAspect="1"/>
          </p:cNvPicPr>
          <p:nvPr/>
        </p:nvPicPr>
        <p:blipFill>
          <a:blip r:embed="rId6"/>
          <a:stretch>
            <a:fillRect/>
          </a:stretch>
        </p:blipFill>
        <p:spPr>
          <a:xfrm>
            <a:off x="7316976" y="420189"/>
            <a:ext cx="2944623" cy="1755800"/>
          </a:xfrm>
          <a:prstGeom prst="rect">
            <a:avLst/>
          </a:prstGeom>
        </p:spPr>
      </p:pic>
    </p:spTree>
    <p:extLst>
      <p:ext uri="{BB962C8B-B14F-4D97-AF65-F5344CB8AC3E}">
        <p14:creationId xmlns:p14="http://schemas.microsoft.com/office/powerpoint/2010/main" val="1560062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5574" y="3000382"/>
            <a:ext cx="8825658" cy="2677648"/>
          </a:xfrm>
        </p:spPr>
        <p:txBody>
          <a:bodyPr/>
          <a:lstStyle/>
          <a:p>
            <a:r>
              <a:rPr lang="lv-LV" b="1" dirty="0" smtClean="0">
                <a:solidFill>
                  <a:srgbClr val="FFFF00"/>
                </a:solidFill>
              </a:rPr>
              <a:t>Droša atpūta pie ūdens</a:t>
            </a:r>
            <a:endParaRPr lang="lv-LV" b="1" dirty="0">
              <a:solidFill>
                <a:srgbClr val="FFFF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61802">
            <a:off x="10128980" y="334592"/>
            <a:ext cx="1684512" cy="1708285"/>
          </a:xfrm>
          <a:prstGeom prst="rect">
            <a:avLst/>
          </a:prstGeom>
        </p:spPr>
      </p:pic>
      <p:pic>
        <p:nvPicPr>
          <p:cNvPr id="5" name="Attēls 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16188"/>
          <a:stretch/>
        </p:blipFill>
        <p:spPr>
          <a:xfrm>
            <a:off x="1061545" y="1313471"/>
            <a:ext cx="7156377" cy="3373821"/>
          </a:xfrm>
          <a:prstGeom prst="rect">
            <a:avLst/>
          </a:prstGeom>
        </p:spPr>
      </p:pic>
      <p:pic>
        <p:nvPicPr>
          <p:cNvPr id="7" name="Picture 4"/>
          <p:cNvPicPr>
            <a:picLocks noChangeAspect="1"/>
          </p:cNvPicPr>
          <p:nvPr/>
        </p:nvPicPr>
        <p:blipFill>
          <a:blip r:embed="rId6"/>
          <a:stretch>
            <a:fillRect/>
          </a:stretch>
        </p:blipFill>
        <p:spPr>
          <a:xfrm>
            <a:off x="6418735" y="653143"/>
            <a:ext cx="3229002" cy="1922025"/>
          </a:xfrm>
          <a:prstGeom prst="rect">
            <a:avLst/>
          </a:prstGeom>
        </p:spPr>
      </p:pic>
    </p:spTree>
    <p:extLst>
      <p:ext uri="{BB962C8B-B14F-4D97-AF65-F5344CB8AC3E}">
        <p14:creationId xmlns:p14="http://schemas.microsoft.com/office/powerpoint/2010/main" val="2610810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6530" y="900631"/>
            <a:ext cx="8761413" cy="706964"/>
          </a:xfrm>
        </p:spPr>
        <p:txBody>
          <a:bodyPr/>
          <a:lstStyle/>
          <a:p>
            <a:r>
              <a:rPr lang="lv-LV" sz="4000" b="1" dirty="0">
                <a:solidFill>
                  <a:srgbClr val="FFFF00"/>
                </a:solidFill>
              </a:rPr>
              <a:t>Drošai atpūtai pie ūdens – JĀ!</a:t>
            </a:r>
            <a:endParaRPr lang="lv-LV" sz="4000" dirty="0"/>
          </a:p>
        </p:txBody>
      </p:sp>
      <p:sp>
        <p:nvSpPr>
          <p:cNvPr id="5" name="TextBox 4"/>
          <p:cNvSpPr txBox="1"/>
          <p:nvPr/>
        </p:nvSpPr>
        <p:spPr>
          <a:xfrm>
            <a:off x="203561" y="4405381"/>
            <a:ext cx="5696496" cy="1938992"/>
          </a:xfrm>
          <a:prstGeom prst="rect">
            <a:avLst/>
          </a:prstGeom>
          <a:noFill/>
        </p:spPr>
        <p:txBody>
          <a:bodyPr wrap="square" rtlCol="0">
            <a:spAutoFit/>
          </a:bodyPr>
          <a:lstStyle/>
          <a:p>
            <a:pPr algn="ctr">
              <a:buClr>
                <a:schemeClr val="accent1">
                  <a:lumMod val="50000"/>
                </a:schemeClr>
              </a:buClr>
            </a:pPr>
            <a:r>
              <a:rPr lang="lv-LV" sz="2400" b="1" dirty="0" smtClean="0"/>
              <a:t>Dodies </a:t>
            </a:r>
            <a:r>
              <a:rPr lang="lv-LV" sz="2400" b="1" dirty="0"/>
              <a:t>peldēties </a:t>
            </a:r>
            <a:r>
              <a:rPr lang="en-US" sz="2400" b="1" dirty="0" smtClean="0">
                <a:solidFill>
                  <a:srgbClr val="C00000"/>
                </a:solidFill>
              </a:rPr>
              <a:t>TIKAI </a:t>
            </a:r>
            <a:r>
              <a:rPr lang="lv-LV" sz="2400" b="1" dirty="0" smtClean="0"/>
              <a:t>kopā </a:t>
            </a:r>
            <a:r>
              <a:rPr lang="lv-LV" sz="2400" b="1" dirty="0"/>
              <a:t>ar </a:t>
            </a:r>
            <a:r>
              <a:rPr lang="lv-LV" sz="2400" b="1" dirty="0" smtClean="0"/>
              <a:t>pieaugušajiem</a:t>
            </a:r>
            <a:r>
              <a:rPr lang="en-US" sz="2400" b="1" dirty="0" smtClean="0"/>
              <a:t>.</a:t>
            </a:r>
          </a:p>
          <a:p>
            <a:pPr algn="ctr">
              <a:buClr>
                <a:schemeClr val="accent1">
                  <a:lumMod val="50000"/>
                </a:schemeClr>
              </a:buClr>
            </a:pPr>
            <a:endParaRPr lang="en-US" sz="2400" b="1" dirty="0" smtClean="0"/>
          </a:p>
          <a:p>
            <a:pPr algn="ctr">
              <a:buClr>
                <a:schemeClr val="accent1">
                  <a:lumMod val="50000"/>
                </a:schemeClr>
              </a:buClr>
            </a:pPr>
            <a:r>
              <a:rPr lang="en-US" sz="2400" b="1" dirty="0" smtClean="0"/>
              <a:t>Ja draugi tevi aicina doties peldēties bez vecākiem – </a:t>
            </a:r>
            <a:r>
              <a:rPr lang="en-US" sz="2400" b="1" dirty="0" smtClean="0">
                <a:solidFill>
                  <a:srgbClr val="C00000"/>
                </a:solidFill>
              </a:rPr>
              <a:t>NEDARI TO!</a:t>
            </a:r>
            <a:endParaRPr lang="lv-LV" sz="2400" b="1" dirty="0">
              <a:solidFill>
                <a:srgbClr val="C00000"/>
              </a:solidFill>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96994" y="1994283"/>
            <a:ext cx="1274725" cy="1092015"/>
          </a:xfrm>
          <a:prstGeom prst="rect">
            <a:avLst/>
          </a:prstGeom>
        </p:spPr>
      </p:pic>
      <p:sp>
        <p:nvSpPr>
          <p:cNvPr id="7" name="TextBox 6"/>
          <p:cNvSpPr txBox="1"/>
          <p:nvPr/>
        </p:nvSpPr>
        <p:spPr>
          <a:xfrm>
            <a:off x="645414" y="3310807"/>
            <a:ext cx="4860685" cy="707886"/>
          </a:xfrm>
          <a:prstGeom prst="rect">
            <a:avLst/>
          </a:prstGeom>
          <a:noFill/>
        </p:spPr>
        <p:txBody>
          <a:bodyPr wrap="square" rtlCol="0">
            <a:spAutoFit/>
          </a:bodyPr>
          <a:lstStyle/>
          <a:p>
            <a:pPr>
              <a:buClr>
                <a:schemeClr val="accent1">
                  <a:lumMod val="50000"/>
                </a:schemeClr>
              </a:buClr>
            </a:pPr>
            <a:r>
              <a:rPr lang="en-US" sz="4000" b="1" dirty="0" smtClean="0">
                <a:solidFill>
                  <a:srgbClr val="C00000"/>
                </a:solidFill>
              </a:rPr>
              <a:t>NEPELDIES VIENS!!!</a:t>
            </a:r>
            <a:endParaRPr lang="en-US" sz="4000" b="1" dirty="0">
              <a:solidFill>
                <a:srgbClr val="C00000"/>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4052" y="2864540"/>
            <a:ext cx="5001317" cy="287575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461802">
            <a:off x="10158872" y="253476"/>
            <a:ext cx="1684512" cy="1708285"/>
          </a:xfrm>
          <a:prstGeom prst="rect">
            <a:avLst/>
          </a:prstGeom>
        </p:spPr>
      </p:pic>
    </p:spTree>
    <p:extLst>
      <p:ext uri="{BB962C8B-B14F-4D97-AF65-F5344CB8AC3E}">
        <p14:creationId xmlns:p14="http://schemas.microsoft.com/office/powerpoint/2010/main" val="1803855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gray">
          <a:xfrm>
            <a:off x="2008698" y="911959"/>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4000" b="1" dirty="0" smtClean="0">
                <a:solidFill>
                  <a:srgbClr val="FFFF00"/>
                </a:solidFill>
              </a:rPr>
              <a:t>Drošai atpūtai pie ūdens – JĀ!</a:t>
            </a:r>
            <a:endParaRPr lang="lv-LV" sz="4000" dirty="0"/>
          </a:p>
        </p:txBody>
      </p:sp>
      <p:sp>
        <p:nvSpPr>
          <p:cNvPr id="6" name="TextBox 5"/>
          <p:cNvSpPr txBox="1"/>
          <p:nvPr/>
        </p:nvSpPr>
        <p:spPr>
          <a:xfrm>
            <a:off x="666289" y="3094018"/>
            <a:ext cx="6957255" cy="2677656"/>
          </a:xfrm>
          <a:prstGeom prst="rect">
            <a:avLst/>
          </a:prstGeom>
          <a:noFill/>
        </p:spPr>
        <p:txBody>
          <a:bodyPr wrap="square" rtlCol="0">
            <a:spAutoFit/>
          </a:bodyPr>
          <a:lstStyle/>
          <a:p>
            <a:pPr marL="342900" indent="-342900">
              <a:buClr>
                <a:schemeClr val="accent1">
                  <a:lumMod val="50000"/>
                </a:schemeClr>
              </a:buClr>
              <a:buFont typeface="Wingdings" panose="05000000000000000000" pitchFamily="2" charset="2"/>
              <a:buChar char="ü"/>
            </a:pPr>
            <a:r>
              <a:rPr lang="lv-LV" sz="2400" b="1" dirty="0" smtClean="0">
                <a:solidFill>
                  <a:srgbClr val="C00000"/>
                </a:solidFill>
              </a:rPr>
              <a:t>Atceries </a:t>
            </a:r>
            <a:r>
              <a:rPr lang="lv-LV" sz="2400" b="1" dirty="0" smtClean="0"/>
              <a:t>– ūdenī ej tikai tik tālu, lai vari aizsniegt zemi! Nepeldi tur, kur ūdens tev ir pāri galvai!</a:t>
            </a:r>
          </a:p>
          <a:p>
            <a:pPr marL="342900" indent="-342900">
              <a:buClr>
                <a:schemeClr val="accent1">
                  <a:lumMod val="50000"/>
                </a:schemeClr>
              </a:buClr>
              <a:buFont typeface="Wingdings" panose="05000000000000000000" pitchFamily="2" charset="2"/>
              <a:buChar char="ü"/>
            </a:pPr>
            <a:endParaRPr lang="lv-LV" sz="2400" b="1" dirty="0" smtClean="0"/>
          </a:p>
          <a:p>
            <a:pPr marL="342900" indent="-342900">
              <a:buClr>
                <a:schemeClr val="accent1">
                  <a:lumMod val="50000"/>
                </a:schemeClr>
              </a:buClr>
              <a:buFont typeface="Wingdings" panose="05000000000000000000" pitchFamily="2" charset="2"/>
              <a:buChar char="ü"/>
            </a:pPr>
            <a:r>
              <a:rPr lang="lv-LV" sz="2400" b="1" dirty="0" smtClean="0"/>
              <a:t>Ja izmanto</a:t>
            </a:r>
            <a:r>
              <a:rPr lang="en-US" sz="2400" b="1" dirty="0" smtClean="0"/>
              <a:t> </a:t>
            </a:r>
            <a:r>
              <a:rPr lang="lv-LV" sz="2400" b="1" dirty="0" smtClean="0"/>
              <a:t>peldriņķi un piepūšamos matračus – nepaļaujies uz tiem! Vējš tevi var iepūst dziļumā!</a:t>
            </a:r>
            <a:endParaRPr lang="lv-LV" sz="2400" b="1" dirty="0"/>
          </a:p>
        </p:txBody>
      </p:sp>
      <p:pic>
        <p:nvPicPr>
          <p:cNvPr id="8" name="Attēls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803" y="3467498"/>
            <a:ext cx="3817510" cy="1930695"/>
          </a:xfrm>
          <a:prstGeom prst="rect">
            <a:avLst/>
          </a:prstGeom>
        </p:spPr>
      </p:pic>
    </p:spTree>
    <p:extLst>
      <p:ext uri="{BB962C8B-B14F-4D97-AF65-F5344CB8AC3E}">
        <p14:creationId xmlns:p14="http://schemas.microsoft.com/office/powerpoint/2010/main" val="1943783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298352" y="5006629"/>
            <a:ext cx="2447963" cy="1600968"/>
          </a:xfrm>
          <a:prstGeom prst="rect">
            <a:avLst/>
          </a:prstGeom>
        </p:spPr>
      </p:pic>
      <p:pic>
        <p:nvPicPr>
          <p:cNvPr id="8" name="Picture 7"/>
          <p:cNvPicPr>
            <a:picLocks noChangeAspect="1"/>
          </p:cNvPicPr>
          <p:nvPr/>
        </p:nvPicPr>
        <p:blipFill>
          <a:blip r:embed="rId4"/>
          <a:stretch>
            <a:fillRect/>
          </a:stretch>
        </p:blipFill>
        <p:spPr>
          <a:xfrm rot="201928">
            <a:off x="5086787" y="3308364"/>
            <a:ext cx="2322807" cy="1649193"/>
          </a:xfrm>
          <a:prstGeom prst="rect">
            <a:avLst/>
          </a:prstGeom>
        </p:spPr>
      </p:pic>
      <p:sp>
        <p:nvSpPr>
          <p:cNvPr id="2" name="Title 1"/>
          <p:cNvSpPr>
            <a:spLocks noGrp="1"/>
          </p:cNvSpPr>
          <p:nvPr>
            <p:ph type="title"/>
          </p:nvPr>
        </p:nvSpPr>
        <p:spPr>
          <a:xfrm>
            <a:off x="798881" y="2675865"/>
            <a:ext cx="3444547" cy="2348450"/>
          </a:xfrm>
        </p:spPr>
        <p:txBody>
          <a:bodyPr/>
          <a:lstStyle/>
          <a:p>
            <a:r>
              <a:rPr lang="lv-LV" sz="4400" b="1" dirty="0">
                <a:solidFill>
                  <a:srgbClr val="FFFF00"/>
                </a:solidFill>
              </a:rPr>
              <a:t>Drošai </a:t>
            </a:r>
            <a:r>
              <a:rPr lang="en-US" sz="4400" b="1" dirty="0">
                <a:solidFill>
                  <a:srgbClr val="FFFF00"/>
                </a:solidFill>
              </a:rPr>
              <a:t>uzvedībai </a:t>
            </a:r>
            <a:r>
              <a:rPr lang="en-US" sz="4400" b="1" dirty="0" smtClean="0">
                <a:solidFill>
                  <a:srgbClr val="FFFF00"/>
                </a:solidFill>
              </a:rPr>
              <a:t>peldvietā </a:t>
            </a:r>
            <a:r>
              <a:rPr lang="lv-LV" sz="4400" b="1" dirty="0" smtClean="0">
                <a:solidFill>
                  <a:srgbClr val="FFFF00"/>
                </a:solidFill>
              </a:rPr>
              <a:t>– </a:t>
            </a:r>
            <a:r>
              <a:rPr lang="lv-LV" sz="4400" b="1" dirty="0">
                <a:solidFill>
                  <a:srgbClr val="FFFF00"/>
                </a:solidFill>
              </a:rPr>
              <a:t>JĀ!</a:t>
            </a:r>
            <a:endParaRPr lang="lv-LV" sz="4400" dirty="0"/>
          </a:p>
        </p:txBody>
      </p:sp>
      <p:sp>
        <p:nvSpPr>
          <p:cNvPr id="5" name="TextBox 4"/>
          <p:cNvSpPr txBox="1"/>
          <p:nvPr/>
        </p:nvSpPr>
        <p:spPr>
          <a:xfrm>
            <a:off x="5182812" y="926722"/>
            <a:ext cx="6320591" cy="2139047"/>
          </a:xfrm>
          <a:prstGeom prst="rect">
            <a:avLst/>
          </a:prstGeom>
          <a:noFill/>
        </p:spPr>
        <p:txBody>
          <a:bodyPr wrap="square" rtlCol="0">
            <a:spAutoFit/>
          </a:bodyPr>
          <a:lstStyle/>
          <a:p>
            <a:endParaRPr lang="en-US" sz="2100" dirty="0"/>
          </a:p>
          <a:p>
            <a:pPr algn="r"/>
            <a:r>
              <a:rPr lang="en-US" sz="2100" b="1" dirty="0" smtClean="0"/>
              <a:t>Ja </a:t>
            </a:r>
            <a:r>
              <a:rPr lang="lv-LV" sz="2100" b="1" dirty="0" smtClean="0"/>
              <a:t>T</a:t>
            </a:r>
            <a:r>
              <a:rPr lang="en-US" sz="2100" b="1" dirty="0" smtClean="0"/>
              <a:t>avas peldētprasmes nav pietiekami labas, - </a:t>
            </a:r>
            <a:r>
              <a:rPr lang="en-US" sz="2800" b="1" dirty="0" smtClean="0">
                <a:solidFill>
                  <a:srgbClr val="0070C0"/>
                </a:solidFill>
              </a:rPr>
              <a:t>glābšanas veste </a:t>
            </a:r>
            <a:r>
              <a:rPr lang="en-US" sz="2100" b="1" dirty="0" smtClean="0"/>
              <a:t>ir dro</a:t>
            </a:r>
            <a:r>
              <a:rPr lang="lv-LV" sz="2100" b="1" dirty="0" smtClean="0"/>
              <a:t>š</a:t>
            </a:r>
            <a:r>
              <a:rPr lang="en-US" sz="2100" b="1" dirty="0" smtClean="0"/>
              <a:t>ības garants. </a:t>
            </a:r>
          </a:p>
          <a:p>
            <a:pPr algn="r"/>
            <a:endParaRPr lang="en-US" sz="2100" b="1" dirty="0" smtClean="0">
              <a:solidFill>
                <a:schemeClr val="accent2">
                  <a:lumMod val="50000"/>
                </a:schemeClr>
              </a:solidFill>
            </a:endParaRPr>
          </a:p>
          <a:p>
            <a:pPr algn="r"/>
            <a:r>
              <a:rPr lang="en-US" sz="2100" b="1" dirty="0" smtClean="0"/>
              <a:t>Ne piep</a:t>
            </a:r>
            <a:r>
              <a:rPr lang="lv-LV" sz="2100" b="1" dirty="0" smtClean="0"/>
              <a:t>ū</a:t>
            </a:r>
            <a:r>
              <a:rPr lang="en-US" sz="2100" b="1" dirty="0" smtClean="0"/>
              <a:t>šamie matrači, ne pleciņi, peldriņķi nav droši. Saulē tie var uzkarst un pārsprāgt!</a:t>
            </a:r>
            <a:endParaRPr lang="lv-LV" sz="2100" b="1" dirty="0"/>
          </a:p>
        </p:txBody>
      </p:sp>
      <p:pic>
        <p:nvPicPr>
          <p:cNvPr id="6" name="Picture 5"/>
          <p:cNvPicPr>
            <a:picLocks noChangeAspect="1"/>
          </p:cNvPicPr>
          <p:nvPr/>
        </p:nvPicPr>
        <p:blipFill>
          <a:blip r:embed="rId5"/>
          <a:stretch>
            <a:fillRect/>
          </a:stretch>
        </p:blipFill>
        <p:spPr>
          <a:xfrm>
            <a:off x="10635916" y="3746103"/>
            <a:ext cx="1436616" cy="1436616"/>
          </a:xfrm>
          <a:prstGeom prst="rect">
            <a:avLst/>
          </a:prstGeom>
        </p:spPr>
      </p:pic>
      <p:pic>
        <p:nvPicPr>
          <p:cNvPr id="7" name="Picture 6"/>
          <p:cNvPicPr>
            <a:picLocks noChangeAspect="1"/>
          </p:cNvPicPr>
          <p:nvPr/>
        </p:nvPicPr>
        <p:blipFill>
          <a:blip r:embed="rId6"/>
          <a:stretch>
            <a:fillRect/>
          </a:stretch>
        </p:blipFill>
        <p:spPr>
          <a:xfrm>
            <a:off x="5027537" y="4939621"/>
            <a:ext cx="1997243" cy="1997243"/>
          </a:xfrm>
          <a:prstGeom prst="rect">
            <a:avLst/>
          </a:prstGeom>
        </p:spPr>
      </p:pic>
      <p:sp>
        <p:nvSpPr>
          <p:cNvPr id="10" name="Reizināt 12"/>
          <p:cNvSpPr/>
          <p:nvPr/>
        </p:nvSpPr>
        <p:spPr>
          <a:xfrm>
            <a:off x="5866299" y="3134039"/>
            <a:ext cx="922304" cy="701813"/>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1" name="Reizināt 12"/>
          <p:cNvSpPr/>
          <p:nvPr/>
        </p:nvSpPr>
        <p:spPr>
          <a:xfrm>
            <a:off x="11368981" y="3451900"/>
            <a:ext cx="736674" cy="700156"/>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2" name="Reizināt 12"/>
          <p:cNvSpPr/>
          <p:nvPr/>
        </p:nvSpPr>
        <p:spPr>
          <a:xfrm>
            <a:off x="10889177" y="5648379"/>
            <a:ext cx="736674" cy="67953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3" name="Reizināt 12"/>
          <p:cNvSpPr/>
          <p:nvPr/>
        </p:nvSpPr>
        <p:spPr>
          <a:xfrm>
            <a:off x="4898529" y="5024315"/>
            <a:ext cx="750424" cy="61765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7687" y="3516660"/>
            <a:ext cx="3211093" cy="3211093"/>
          </a:xfrm>
          <a:prstGeom prst="rect">
            <a:avLst/>
          </a:prstGeom>
        </p:spPr>
      </p:pic>
      <p:sp>
        <p:nvSpPr>
          <p:cNvPr id="15" name="L forma 13"/>
          <p:cNvSpPr/>
          <p:nvPr/>
        </p:nvSpPr>
        <p:spPr>
          <a:xfrm rot="18900272">
            <a:off x="8710691" y="3964342"/>
            <a:ext cx="1130914" cy="725736"/>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461802">
            <a:off x="2806197" y="778993"/>
            <a:ext cx="1684512" cy="1708285"/>
          </a:xfrm>
          <a:prstGeom prst="rect">
            <a:avLst/>
          </a:prstGeom>
        </p:spPr>
      </p:pic>
    </p:spTree>
    <p:extLst>
      <p:ext uri="{BB962C8B-B14F-4D97-AF65-F5344CB8AC3E}">
        <p14:creationId xmlns:p14="http://schemas.microsoft.com/office/powerpoint/2010/main" val="1402520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993" y="2777418"/>
            <a:ext cx="8761412" cy="2689706"/>
          </a:xfrm>
        </p:spPr>
        <p:txBody>
          <a:bodyPr>
            <a:noAutofit/>
          </a:bodyPr>
          <a:lstStyle/>
          <a:p>
            <a:pPr>
              <a:buClr>
                <a:schemeClr val="accent1">
                  <a:lumMod val="50000"/>
                </a:schemeClr>
              </a:buClr>
            </a:pPr>
            <a:r>
              <a:rPr lang="en-US" sz="2100" dirty="0" smtClean="0">
                <a:solidFill>
                  <a:schemeClr val="tx1"/>
                </a:solidFill>
              </a:rPr>
              <a:t>Ne</a:t>
            </a:r>
            <a:r>
              <a:rPr lang="lv-LV" sz="2100" dirty="0" smtClean="0">
                <a:solidFill>
                  <a:schemeClr val="tx1"/>
                </a:solidFill>
              </a:rPr>
              <a:t>peldies </a:t>
            </a:r>
            <a:r>
              <a:rPr lang="lv-LV" sz="2100" dirty="0">
                <a:solidFill>
                  <a:schemeClr val="tx1"/>
                </a:solidFill>
              </a:rPr>
              <a:t>stiprā vējā, naktī vai negaisa laikā</a:t>
            </a:r>
            <a:r>
              <a:rPr lang="lv-LV" sz="2100" dirty="0" smtClean="0">
                <a:solidFill>
                  <a:schemeClr val="tx1"/>
                </a:solidFill>
              </a:rPr>
              <a:t>!</a:t>
            </a:r>
            <a:endParaRPr lang="lv-LV" sz="2100" dirty="0">
              <a:solidFill>
                <a:schemeClr val="tx1"/>
              </a:solidFill>
            </a:endParaRPr>
          </a:p>
          <a:p>
            <a:pPr>
              <a:buClr>
                <a:schemeClr val="accent1">
                  <a:lumMod val="50000"/>
                </a:schemeClr>
              </a:buClr>
            </a:pPr>
            <a:r>
              <a:rPr lang="en-US" sz="2100" dirty="0" smtClean="0">
                <a:solidFill>
                  <a:schemeClr val="tx1"/>
                </a:solidFill>
              </a:rPr>
              <a:t>Ne</a:t>
            </a:r>
            <a:r>
              <a:rPr lang="lv-LV" sz="2100" dirty="0" smtClean="0">
                <a:solidFill>
                  <a:schemeClr val="tx1"/>
                </a:solidFill>
              </a:rPr>
              <a:t>peldi </a:t>
            </a:r>
            <a:r>
              <a:rPr lang="lv-LV" sz="2100" dirty="0">
                <a:solidFill>
                  <a:schemeClr val="tx1"/>
                </a:solidFill>
              </a:rPr>
              <a:t>aiz bojām, kas ierobežo peldvietu</a:t>
            </a:r>
            <a:r>
              <a:rPr lang="lv-LV" sz="2100" dirty="0" smtClean="0">
                <a:solidFill>
                  <a:schemeClr val="tx1"/>
                </a:solidFill>
              </a:rPr>
              <a:t>!</a:t>
            </a:r>
            <a:endParaRPr lang="en-US" sz="2100" dirty="0" smtClean="0">
              <a:solidFill>
                <a:schemeClr val="tx1"/>
              </a:solidFill>
            </a:endParaRPr>
          </a:p>
          <a:p>
            <a:pPr>
              <a:buClr>
                <a:schemeClr val="accent1">
                  <a:lumMod val="50000"/>
                </a:schemeClr>
              </a:buClr>
            </a:pPr>
            <a:r>
              <a:rPr lang="lv-LV" sz="2100" dirty="0" smtClean="0">
                <a:solidFill>
                  <a:schemeClr val="tx1"/>
                </a:solidFill>
              </a:rPr>
              <a:t>Nelec ūdenī! Pat labi zināmās vietās apstā</a:t>
            </a:r>
            <a:r>
              <a:rPr lang="en-US" sz="2100" dirty="0" smtClean="0">
                <a:solidFill>
                  <a:schemeClr val="tx1"/>
                </a:solidFill>
              </a:rPr>
              <a:t>kļi var būt mainīgi un lēciens </a:t>
            </a:r>
            <a:r>
              <a:rPr lang="lv-LV" sz="2100" dirty="0" smtClean="0">
                <a:solidFill>
                  <a:schemeClr val="tx1"/>
                </a:solidFill>
              </a:rPr>
              <a:t>var </a:t>
            </a:r>
            <a:r>
              <a:rPr lang="en-US" sz="2100" dirty="0" smtClean="0">
                <a:solidFill>
                  <a:schemeClr val="tx1"/>
                </a:solidFill>
              </a:rPr>
              <a:t>beigties ar traumām vai vēl ļaunāk.</a:t>
            </a:r>
          </a:p>
          <a:p>
            <a:pPr>
              <a:buClr>
                <a:schemeClr val="accent1">
                  <a:lumMod val="50000"/>
                </a:schemeClr>
              </a:buClr>
            </a:pPr>
            <a:r>
              <a:rPr lang="en-US" sz="2100" dirty="0" smtClean="0">
                <a:solidFill>
                  <a:schemeClr val="tx1"/>
                </a:solidFill>
              </a:rPr>
              <a:t>Ja mainās laikapstākļi, p</a:t>
            </a:r>
            <a:r>
              <a:rPr lang="lv-LV" sz="2100" dirty="0" smtClean="0">
                <a:solidFill>
                  <a:schemeClr val="tx1"/>
                </a:solidFill>
              </a:rPr>
              <a:t>a</a:t>
            </a:r>
            <a:r>
              <a:rPr lang="en-US" sz="2100" dirty="0" smtClean="0">
                <a:solidFill>
                  <a:schemeClr val="tx1"/>
                </a:solidFill>
              </a:rPr>
              <a:t>rādās pirmās aukstuma pazīmes vai spēku izsīkums –</a:t>
            </a:r>
            <a:r>
              <a:rPr lang="lv-LV" sz="2100" dirty="0" smtClean="0">
                <a:solidFill>
                  <a:schemeClr val="tx1"/>
                </a:solidFill>
              </a:rPr>
              <a:t> </a:t>
            </a:r>
            <a:r>
              <a:rPr lang="en-US" sz="2100" dirty="0" smtClean="0">
                <a:solidFill>
                  <a:schemeClr val="tx1"/>
                </a:solidFill>
              </a:rPr>
              <a:t>pārtrauc</a:t>
            </a:r>
            <a:r>
              <a:rPr lang="lv-LV" sz="2100" dirty="0" smtClean="0">
                <a:solidFill>
                  <a:schemeClr val="tx1"/>
                </a:solidFill>
              </a:rPr>
              <a:t> peldēšanos</a:t>
            </a:r>
            <a:r>
              <a:rPr lang="en-US" sz="2100" dirty="0" smtClean="0">
                <a:solidFill>
                  <a:schemeClr val="tx1"/>
                </a:solidFill>
              </a:rPr>
              <a:t>!</a:t>
            </a:r>
          </a:p>
        </p:txBody>
      </p:sp>
      <p:sp>
        <p:nvSpPr>
          <p:cNvPr id="4" name="TextBox 3"/>
          <p:cNvSpPr txBox="1"/>
          <p:nvPr/>
        </p:nvSpPr>
        <p:spPr>
          <a:xfrm>
            <a:off x="2239800" y="5765221"/>
            <a:ext cx="9317791" cy="461665"/>
          </a:xfrm>
          <a:prstGeom prst="rect">
            <a:avLst/>
          </a:prstGeom>
          <a:noFill/>
        </p:spPr>
        <p:txBody>
          <a:bodyPr wrap="square" rtlCol="0">
            <a:spAutoFit/>
          </a:bodyPr>
          <a:lstStyle/>
          <a:p>
            <a:r>
              <a:rPr lang="lv-LV" sz="2400" b="1" dirty="0">
                <a:solidFill>
                  <a:srgbClr val="C00000"/>
                </a:solidFill>
              </a:rPr>
              <a:t>Nevajag</a:t>
            </a:r>
            <a:r>
              <a:rPr lang="lv-LV" sz="2400" b="1" dirty="0"/>
              <a:t> jokojoties un </a:t>
            </a:r>
            <a:r>
              <a:rPr lang="lv-LV" sz="2400" b="1" dirty="0" smtClean="0"/>
              <a:t>atrodoties ūdenī kliegt</a:t>
            </a:r>
            <a:r>
              <a:rPr lang="en-US" sz="2400" b="1" dirty="0" smtClean="0"/>
              <a:t> </a:t>
            </a:r>
            <a:r>
              <a:rPr lang="lv-LV" sz="2400" b="1" dirty="0" smtClean="0"/>
              <a:t>- </a:t>
            </a:r>
            <a:r>
              <a:rPr lang="lv-LV" sz="2400" b="1" dirty="0"/>
              <a:t>Palīgā! Slīkstu!</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81686" y="5504377"/>
            <a:ext cx="1147884" cy="98335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5230" y="2148949"/>
            <a:ext cx="3368869" cy="127596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461802">
            <a:off x="10158872" y="202716"/>
            <a:ext cx="1684512" cy="1708285"/>
          </a:xfrm>
          <a:prstGeom prst="rect">
            <a:avLst/>
          </a:prstGeom>
        </p:spPr>
      </p:pic>
      <p:sp>
        <p:nvSpPr>
          <p:cNvPr id="9" name="Title 1"/>
          <p:cNvSpPr txBox="1">
            <a:spLocks/>
          </p:cNvSpPr>
          <p:nvPr/>
        </p:nvSpPr>
        <p:spPr bwMode="gray">
          <a:xfrm>
            <a:off x="2029570" y="939455"/>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4000" b="1" dirty="0" smtClean="0">
                <a:solidFill>
                  <a:srgbClr val="FFFF00"/>
                </a:solidFill>
              </a:rPr>
              <a:t>Drošai atpūtai pie ūdens – JĀ!</a:t>
            </a:r>
            <a:endParaRPr lang="lv-LV" sz="4000" dirty="0"/>
          </a:p>
        </p:txBody>
      </p:sp>
    </p:spTree>
    <p:extLst>
      <p:ext uri="{BB962C8B-B14F-4D97-AF65-F5344CB8AC3E}">
        <p14:creationId xmlns:p14="http://schemas.microsoft.com/office/powerpoint/2010/main" val="14623468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0" y="4609550"/>
            <a:ext cx="2143125" cy="21431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246" y="3576499"/>
            <a:ext cx="1928951" cy="192895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5528" y="4175723"/>
            <a:ext cx="3723235" cy="2659454"/>
          </a:xfrm>
          <a:prstGeom prst="rect">
            <a:avLst/>
          </a:prstGeom>
        </p:spPr>
      </p:pic>
      <p:sp>
        <p:nvSpPr>
          <p:cNvPr id="2" name="Title 1"/>
          <p:cNvSpPr>
            <a:spLocks noGrp="1"/>
          </p:cNvSpPr>
          <p:nvPr>
            <p:ph type="title"/>
          </p:nvPr>
        </p:nvSpPr>
        <p:spPr>
          <a:xfrm>
            <a:off x="1751616" y="976853"/>
            <a:ext cx="8761413" cy="706964"/>
          </a:xfrm>
        </p:spPr>
        <p:txBody>
          <a:bodyPr/>
          <a:lstStyle/>
          <a:p>
            <a:pPr algn="ctr"/>
            <a:r>
              <a:rPr lang="lv-LV" sz="4000" b="1" dirty="0">
                <a:solidFill>
                  <a:srgbClr val="FFFF00"/>
                </a:solidFill>
              </a:rPr>
              <a:t>Drošai atpūtai pie ūdens – JĀ!</a:t>
            </a:r>
          </a:p>
        </p:txBody>
      </p:sp>
      <p:sp>
        <p:nvSpPr>
          <p:cNvPr id="3" name="Content Placeholder 2"/>
          <p:cNvSpPr>
            <a:spLocks noGrp="1"/>
          </p:cNvSpPr>
          <p:nvPr>
            <p:ph idx="1"/>
          </p:nvPr>
        </p:nvSpPr>
        <p:spPr>
          <a:xfrm>
            <a:off x="2468907" y="2592123"/>
            <a:ext cx="7326830" cy="1262444"/>
          </a:xfrm>
        </p:spPr>
        <p:txBody>
          <a:bodyPr>
            <a:normAutofit/>
          </a:bodyPr>
          <a:lstStyle/>
          <a:p>
            <a:pPr marL="0" indent="0" algn="ctr">
              <a:lnSpc>
                <a:spcPct val="150000"/>
              </a:lnSpc>
              <a:buNone/>
            </a:pPr>
            <a:r>
              <a:rPr lang="en-US" sz="2100" b="1" dirty="0" smtClean="0">
                <a:solidFill>
                  <a:schemeClr val="tx1"/>
                </a:solidFill>
              </a:rPr>
              <a:t>Ja tu esi laivā vai uz jahtas, brauc ar ūdensmoci </a:t>
            </a:r>
            <a:r>
              <a:rPr lang="en-US" sz="2100" b="1" dirty="0" smtClean="0">
                <a:solidFill>
                  <a:schemeClr val="tx1"/>
                </a:solidFill>
              </a:rPr>
              <a:t>-</a:t>
            </a:r>
            <a:r>
              <a:rPr lang="lv-LV" sz="2100" b="1" dirty="0" smtClean="0">
                <a:solidFill>
                  <a:schemeClr val="tx1"/>
                </a:solidFill>
              </a:rPr>
              <a:t> </a:t>
            </a:r>
            <a:r>
              <a:rPr lang="lv-LV" sz="2100" b="1" u="sng" dirty="0">
                <a:solidFill>
                  <a:schemeClr val="tx1"/>
                </a:solidFill>
              </a:rPr>
              <a:t>obligāti</a:t>
            </a:r>
            <a:r>
              <a:rPr lang="lv-LV" sz="2100" b="1" dirty="0">
                <a:solidFill>
                  <a:schemeClr val="tx1"/>
                </a:solidFill>
              </a:rPr>
              <a:t> ir jāvelk </a:t>
            </a:r>
            <a:r>
              <a:rPr lang="en-US" sz="2100" b="1" dirty="0" smtClean="0">
                <a:solidFill>
                  <a:schemeClr val="tx1"/>
                </a:solidFill>
              </a:rPr>
              <a:t>glābšanas </a:t>
            </a:r>
            <a:r>
              <a:rPr lang="lv-LV" sz="2100" b="1" dirty="0" smtClean="0">
                <a:solidFill>
                  <a:schemeClr val="tx1"/>
                </a:solidFill>
              </a:rPr>
              <a:t>veste</a:t>
            </a:r>
            <a:r>
              <a:rPr lang="en-US" sz="2100" b="1" dirty="0" smtClean="0">
                <a:solidFill>
                  <a:schemeClr val="tx1"/>
                </a:solidFill>
              </a:rPr>
              <a:t>!</a:t>
            </a:r>
          </a:p>
        </p:txBody>
      </p:sp>
      <p:pic>
        <p:nvPicPr>
          <p:cNvPr id="4" name="Picture 3"/>
          <p:cNvPicPr>
            <a:picLocks noChangeAspect="1"/>
          </p:cNvPicPr>
          <p:nvPr/>
        </p:nvPicPr>
        <p:blipFill>
          <a:blip r:embed="rId6"/>
          <a:stretch>
            <a:fillRect/>
          </a:stretch>
        </p:blipFill>
        <p:spPr>
          <a:xfrm>
            <a:off x="442386" y="2555120"/>
            <a:ext cx="934702" cy="800463"/>
          </a:xfrm>
          <a:prstGeom prst="rect">
            <a:avLst/>
          </a:prstGeom>
        </p:spPr>
      </p:pic>
      <p:sp>
        <p:nvSpPr>
          <p:cNvPr id="5" name="TextBox 4"/>
          <p:cNvSpPr txBox="1"/>
          <p:nvPr/>
        </p:nvSpPr>
        <p:spPr>
          <a:xfrm>
            <a:off x="3360963" y="4634089"/>
            <a:ext cx="5542718" cy="1485150"/>
          </a:xfrm>
          <a:prstGeom prst="rect">
            <a:avLst/>
          </a:prstGeom>
          <a:noFill/>
        </p:spPr>
        <p:txBody>
          <a:bodyPr wrap="square" rtlCol="0">
            <a:spAutoFit/>
          </a:bodyPr>
          <a:lstStyle/>
          <a:p>
            <a:pPr algn="ctr">
              <a:lnSpc>
                <a:spcPct val="150000"/>
              </a:lnSpc>
            </a:pPr>
            <a:r>
              <a:rPr lang="lv-LV" sz="2100" b="1" dirty="0"/>
              <a:t>Ja gadīsies iekrist ūdenī, tad tieši glābšanas veste vislabāk pasargās un palīdzēs noturēties virs ūdens. </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8307" y="2187002"/>
            <a:ext cx="1882154" cy="1882154"/>
          </a:xfrm>
          <a:prstGeom prst="rect">
            <a:avLst/>
          </a:prstGeom>
        </p:spPr>
      </p:pic>
      <p:sp>
        <p:nvSpPr>
          <p:cNvPr id="12" name="L forma 13"/>
          <p:cNvSpPr/>
          <p:nvPr/>
        </p:nvSpPr>
        <p:spPr>
          <a:xfrm rot="18900272">
            <a:off x="11358286" y="3214283"/>
            <a:ext cx="668768" cy="429782"/>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3" name="L forma 13"/>
          <p:cNvSpPr/>
          <p:nvPr/>
        </p:nvSpPr>
        <p:spPr>
          <a:xfrm rot="18900272">
            <a:off x="10706289" y="5678948"/>
            <a:ext cx="668768" cy="429782"/>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4" name="L forma 13"/>
          <p:cNvSpPr/>
          <p:nvPr/>
        </p:nvSpPr>
        <p:spPr>
          <a:xfrm rot="18900272">
            <a:off x="2863409" y="3937693"/>
            <a:ext cx="668768" cy="429782"/>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5" name="L forma 13"/>
          <p:cNvSpPr/>
          <p:nvPr/>
        </p:nvSpPr>
        <p:spPr>
          <a:xfrm rot="18900272">
            <a:off x="420205" y="4551957"/>
            <a:ext cx="668768" cy="429782"/>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461802">
            <a:off x="10297126" y="255959"/>
            <a:ext cx="1543833" cy="1565621"/>
          </a:xfrm>
          <a:prstGeom prst="rect">
            <a:avLst/>
          </a:prstGeom>
        </p:spPr>
      </p:pic>
    </p:spTree>
    <p:extLst>
      <p:ext uri="{BB962C8B-B14F-4D97-AF65-F5344CB8AC3E}">
        <p14:creationId xmlns:p14="http://schemas.microsoft.com/office/powerpoint/2010/main" val="1515784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729" y="880947"/>
            <a:ext cx="8761413" cy="706964"/>
          </a:xfrm>
        </p:spPr>
        <p:txBody>
          <a:bodyPr/>
          <a:lstStyle/>
          <a:p>
            <a:r>
              <a:rPr lang="lv-LV" sz="4000" b="1" dirty="0">
                <a:solidFill>
                  <a:srgbClr val="FFFF00"/>
                </a:solidFill>
              </a:rPr>
              <a:t>Drošai atpūtai pie ūdens – JĀ!</a:t>
            </a:r>
            <a:endParaRPr lang="lv-LV" sz="4000" dirty="0"/>
          </a:p>
        </p:txBody>
      </p:sp>
      <p:sp>
        <p:nvSpPr>
          <p:cNvPr id="3" name="Content Placeholder 2"/>
          <p:cNvSpPr>
            <a:spLocks noGrp="1"/>
          </p:cNvSpPr>
          <p:nvPr>
            <p:ph idx="1"/>
          </p:nvPr>
        </p:nvSpPr>
        <p:spPr>
          <a:xfrm>
            <a:off x="592820" y="2741402"/>
            <a:ext cx="6834013" cy="3416300"/>
          </a:xfrm>
        </p:spPr>
        <p:txBody>
          <a:bodyPr>
            <a:normAutofit fontScale="92500" lnSpcReduction="10000"/>
          </a:bodyPr>
          <a:lstStyle/>
          <a:p>
            <a:r>
              <a:rPr lang="lv-LV" sz="2400" dirty="0">
                <a:solidFill>
                  <a:schemeClr val="tx1"/>
                </a:solidFill>
              </a:rPr>
              <a:t>Nepazīstamā vietā uzreiz nedrīkst lēkt ūdenī! Vispirms pārliecinies, vai ūdens tilpnes gultnē nav kādi akmeņi, nogrimuši asi priekšmeti, pret kuriem, lecot no augstuma, vari gūt savainojumus.</a:t>
            </a:r>
            <a:endParaRPr lang="en-US" sz="2400" dirty="0" smtClean="0">
              <a:solidFill>
                <a:schemeClr val="tx1"/>
              </a:solidFill>
            </a:endParaRPr>
          </a:p>
          <a:p>
            <a:pPr marL="0" indent="0">
              <a:buNone/>
            </a:pPr>
            <a:endParaRPr lang="en-US" sz="2400" dirty="0">
              <a:solidFill>
                <a:schemeClr val="tx1"/>
              </a:solidFill>
            </a:endParaRPr>
          </a:p>
          <a:p>
            <a:r>
              <a:rPr lang="lv-LV" sz="2400" dirty="0" smtClean="0">
                <a:solidFill>
                  <a:schemeClr val="tx1"/>
                </a:solidFill>
              </a:rPr>
              <a:t>Pirms </a:t>
            </a:r>
            <a:r>
              <a:rPr lang="en-US" sz="2400" dirty="0" smtClean="0">
                <a:solidFill>
                  <a:schemeClr val="tx1"/>
                </a:solidFill>
              </a:rPr>
              <a:t>pirmās </a:t>
            </a:r>
            <a:r>
              <a:rPr lang="lv-LV" sz="2400" dirty="0" smtClean="0">
                <a:solidFill>
                  <a:schemeClr val="tx1"/>
                </a:solidFill>
              </a:rPr>
              <a:t>peldēšanas </a:t>
            </a:r>
            <a:r>
              <a:rPr lang="en-US" sz="2400" dirty="0" smtClean="0">
                <a:solidFill>
                  <a:schemeClr val="tx1"/>
                </a:solidFill>
              </a:rPr>
              <a:t>sezonas sākumā</a:t>
            </a:r>
            <a:r>
              <a:rPr lang="lv-LV" sz="2400" dirty="0" smtClean="0">
                <a:solidFill>
                  <a:schemeClr val="tx1"/>
                </a:solidFill>
              </a:rPr>
              <a:t>,</a:t>
            </a:r>
            <a:r>
              <a:rPr lang="en-US" sz="2400" dirty="0" smtClean="0">
                <a:solidFill>
                  <a:schemeClr val="tx1"/>
                </a:solidFill>
              </a:rPr>
              <a:t> </a:t>
            </a:r>
            <a:r>
              <a:rPr lang="lv-LV" sz="2400" dirty="0" smtClean="0">
                <a:solidFill>
                  <a:schemeClr val="tx1"/>
                </a:solidFill>
              </a:rPr>
              <a:t>noteikti </a:t>
            </a:r>
            <a:r>
              <a:rPr lang="lv-LV" sz="2400" dirty="0">
                <a:solidFill>
                  <a:schemeClr val="tx1"/>
                </a:solidFill>
              </a:rPr>
              <a:t>ir jāpārbauda </a:t>
            </a:r>
            <a:r>
              <a:rPr lang="lv-LV" sz="2400" dirty="0" smtClean="0">
                <a:solidFill>
                  <a:schemeClr val="tx1"/>
                </a:solidFill>
              </a:rPr>
              <a:t>ūdenstilpes </a:t>
            </a:r>
            <a:r>
              <a:rPr lang="lv-LV" sz="2400" dirty="0">
                <a:solidFill>
                  <a:schemeClr val="tx1"/>
                </a:solidFill>
              </a:rPr>
              <a:t>gultne, jo ziemas laikā tā var būt mainījusies un uz tās var atrasties dažādi priekšmeti. </a:t>
            </a:r>
          </a:p>
          <a:p>
            <a:endParaRPr lang="lv-LV" dirty="0">
              <a:solidFill>
                <a:schemeClr val="tx1"/>
              </a:solidFill>
            </a:endParaRPr>
          </a:p>
        </p:txBody>
      </p:sp>
      <p:pic>
        <p:nvPicPr>
          <p:cNvPr id="4" name="Attēls 9"/>
          <p:cNvPicPr>
            <a:picLocks noChangeAspect="1"/>
          </p:cNvPicPr>
          <p:nvPr/>
        </p:nvPicPr>
        <p:blipFill rotWithShape="1">
          <a:blip r:embed="rId3"/>
          <a:srcRect l="1" r="43532" b="29124"/>
          <a:stretch/>
        </p:blipFill>
        <p:spPr>
          <a:xfrm>
            <a:off x="9068373" y="2215818"/>
            <a:ext cx="2588658" cy="2087626"/>
          </a:xfrm>
          <a:prstGeom prst="rect">
            <a:avLst/>
          </a:prstGeom>
        </p:spPr>
      </p:pic>
      <p:pic>
        <p:nvPicPr>
          <p:cNvPr id="5" name="Picture 4" descr="Att&amp;emacr;lu rezult&amp;amacr;ti vaic&amp;amacr;jumam “mantas zem &amp;umacr;dens”"/>
          <p:cNvPicPr>
            <a:picLocks noChangeAspect="1" noChangeArrowheads="1"/>
          </p:cNvPicPr>
          <p:nvPr/>
        </p:nvPicPr>
        <p:blipFill rotWithShape="1">
          <a:blip r:embed="rId4">
            <a:extLst>
              <a:ext uri="{28A0092B-C50C-407E-A947-70E740481C1C}">
                <a14:useLocalDpi xmlns:a14="http://schemas.microsoft.com/office/drawing/2010/main" val="0"/>
              </a:ext>
            </a:extLst>
          </a:blip>
          <a:srcRect t="-1" r="12032" b="2100"/>
          <a:stretch/>
        </p:blipFill>
        <p:spPr bwMode="auto">
          <a:xfrm>
            <a:off x="7878967" y="4399697"/>
            <a:ext cx="3086959" cy="2290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61802">
            <a:off x="10191391" y="194814"/>
            <a:ext cx="1684512" cy="1708285"/>
          </a:xfrm>
          <a:prstGeom prst="rect">
            <a:avLst/>
          </a:prstGeom>
        </p:spPr>
      </p:pic>
      <p:sp>
        <p:nvSpPr>
          <p:cNvPr id="10" name="Reizināt 23"/>
          <p:cNvSpPr/>
          <p:nvPr/>
        </p:nvSpPr>
        <p:spPr>
          <a:xfrm>
            <a:off x="10950573" y="2215818"/>
            <a:ext cx="1158352" cy="100326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rgbClr val="C00000"/>
              </a:solidFill>
            </a:endParaRPr>
          </a:p>
        </p:txBody>
      </p:sp>
      <p:sp>
        <p:nvSpPr>
          <p:cNvPr id="11" name="Reizināt 23"/>
          <p:cNvSpPr/>
          <p:nvPr/>
        </p:nvSpPr>
        <p:spPr>
          <a:xfrm>
            <a:off x="10259708" y="4399697"/>
            <a:ext cx="1158352" cy="100326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rgbClr val="C00000"/>
              </a:solidFill>
            </a:endParaRPr>
          </a:p>
        </p:txBody>
      </p:sp>
    </p:spTree>
    <p:extLst>
      <p:ext uri="{BB962C8B-B14F-4D97-AF65-F5344CB8AC3E}">
        <p14:creationId xmlns:p14="http://schemas.microsoft.com/office/powerpoint/2010/main" val="41683155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15">
      <a:dk1>
        <a:sysClr val="windowText" lastClr="000000"/>
      </a:dk1>
      <a:lt1>
        <a:sysClr val="window" lastClr="FFFFFF"/>
      </a:lt1>
      <a:dk2>
        <a:srgbClr val="2EDABD"/>
      </a:dk2>
      <a:lt2>
        <a:srgbClr val="EBEBEB"/>
      </a:lt2>
      <a:accent1>
        <a:srgbClr val="ABF0E4"/>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3464</TotalTime>
  <Words>2038</Words>
  <Application>Microsoft Office PowerPoint</Application>
  <PresentationFormat>Platekrāna</PresentationFormat>
  <Paragraphs>188</Paragraphs>
  <Slides>29</Slides>
  <Notes>20</Notes>
  <HiddenSlides>0</HiddenSlides>
  <MMClips>0</MMClips>
  <ScaleCrop>false</ScaleCrop>
  <HeadingPairs>
    <vt:vector size="6" baseType="variant">
      <vt:variant>
        <vt:lpstr>Lietotie fonti</vt:lpstr>
      </vt:variant>
      <vt:variant>
        <vt:i4>8</vt:i4>
      </vt:variant>
      <vt:variant>
        <vt:lpstr>Dizains</vt:lpstr>
      </vt:variant>
      <vt:variant>
        <vt:i4>1</vt:i4>
      </vt:variant>
      <vt:variant>
        <vt:lpstr>Slaidu virsraksti</vt:lpstr>
      </vt:variant>
      <vt:variant>
        <vt:i4>29</vt:i4>
      </vt:variant>
    </vt:vector>
  </HeadingPairs>
  <TitlesOfParts>
    <vt:vector size="38" baseType="lpstr">
      <vt:lpstr>Arial</vt:lpstr>
      <vt:lpstr>Bookman Old Style</vt:lpstr>
      <vt:lpstr>Calibri</vt:lpstr>
      <vt:lpstr>Century Gothic</vt:lpstr>
      <vt:lpstr>Franklin Gothic Medium Cond</vt:lpstr>
      <vt:lpstr>Times New Roman</vt:lpstr>
      <vt:lpstr>Wingdings</vt:lpstr>
      <vt:lpstr>Wingdings 3</vt:lpstr>
      <vt:lpstr>Ion Boardroom</vt:lpstr>
      <vt:lpstr> DROŠĪBA VASARĀ</vt:lpstr>
      <vt:lpstr>Vasarā jāatceras par drošību, ne tikai atrodoties mājas, bet arī atpūšoties ārā!</vt:lpstr>
      <vt:lpstr>Droša atpūta pie ūdens</vt:lpstr>
      <vt:lpstr>Drošai atpūtai pie ūdens – JĀ!</vt:lpstr>
      <vt:lpstr>PowerPoint prezentācija</vt:lpstr>
      <vt:lpstr>Drošai uzvedībai peldvietā – JĀ!</vt:lpstr>
      <vt:lpstr>PowerPoint prezentācija</vt:lpstr>
      <vt:lpstr>Drošai atpūtai pie ūdens – JĀ!</vt:lpstr>
      <vt:lpstr>Drošai atpūtai pie ūdens – JĀ!</vt:lpstr>
      <vt:lpstr>Drošai atpūtai pie ūdens – JĀ!</vt:lpstr>
      <vt:lpstr>Ko darīt, ja redzi nelaimi?</vt:lpstr>
      <vt:lpstr>Sagaidi ugunsdzēsējus glābējus un parādi precīzu notikuma vietu!</vt:lpstr>
      <vt:lpstr>Droša atpūta, pastaigājoties ārā</vt:lpstr>
      <vt:lpstr>Pamestām ēkām un būvlaukumiem – NĒ!</vt:lpstr>
      <vt:lpstr>Spēlēm ar uguni – NĒ!</vt:lpstr>
      <vt:lpstr>Drošām pastaigām pa mežu – JĀ!</vt:lpstr>
      <vt:lpstr>Drošām pastaigām pa mežu – JĀ!</vt:lpstr>
      <vt:lpstr>Drošām pastaigām – JĀ!</vt:lpstr>
      <vt:lpstr>Drošām pastaigām – JĀ!</vt:lpstr>
      <vt:lpstr>Pirms dodies ārpus mājas viens vai ar draugiem, katru reizi informē vecākus par to:</vt:lpstr>
      <vt:lpstr>Drošība mājās</vt:lpstr>
      <vt:lpstr>PowerPoint prezentācija</vt:lpstr>
      <vt:lpstr>Kā droši lietot plītis un elektroierīces?</vt:lpstr>
      <vt:lpstr>Ko darīt, ja, gatavojot ēst, aizdegas panna vai katliņš?</vt:lpstr>
      <vt:lpstr>Kā pareizi  rīkoties, ja mājoklī  izcēlies ugunsgrēks?</vt:lpstr>
      <vt:lpstr>Atceries!</vt:lpstr>
      <vt:lpstr>Zvani 112, ja ir:</vt:lpstr>
      <vt:lpstr>DROŠAI VASARAI – NOTEIKTI JĀ!</vt:lpstr>
      <vt:lpstr>PowerPoint prezentācija</vt:lpstr>
    </vt:vector>
  </TitlesOfParts>
  <Company>LR IEM IC Zemgale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Viktorija Gribuste</dc:creator>
  <cp:lastModifiedBy>Anete Strazdiņa</cp:lastModifiedBy>
  <cp:revision>309</cp:revision>
  <dcterms:created xsi:type="dcterms:W3CDTF">2021-01-04T11:29:13Z</dcterms:created>
  <dcterms:modified xsi:type="dcterms:W3CDTF">2021-05-18T09:05:54Z</dcterms:modified>
</cp:coreProperties>
</file>