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68" r:id="rId1"/>
  </p:sldMasterIdLst>
  <p:notesMasterIdLst>
    <p:notesMasterId r:id="rId31"/>
  </p:notesMasterIdLst>
  <p:sldIdLst>
    <p:sldId id="256" r:id="rId2"/>
    <p:sldId id="259" r:id="rId3"/>
    <p:sldId id="265" r:id="rId4"/>
    <p:sldId id="306" r:id="rId5"/>
    <p:sldId id="266" r:id="rId6"/>
    <p:sldId id="267" r:id="rId7"/>
    <p:sldId id="271" r:id="rId8"/>
    <p:sldId id="270" r:id="rId9"/>
    <p:sldId id="268" r:id="rId10"/>
    <p:sldId id="258" r:id="rId11"/>
    <p:sldId id="276" r:id="rId12"/>
    <p:sldId id="288" r:id="rId13"/>
    <p:sldId id="290" r:id="rId14"/>
    <p:sldId id="292" r:id="rId15"/>
    <p:sldId id="293" r:id="rId16"/>
    <p:sldId id="295" r:id="rId17"/>
    <p:sldId id="294" r:id="rId18"/>
    <p:sldId id="289" r:id="rId19"/>
    <p:sldId id="261" r:id="rId20"/>
    <p:sldId id="273" r:id="rId21"/>
    <p:sldId id="297" r:id="rId22"/>
    <p:sldId id="299" r:id="rId23"/>
    <p:sldId id="307" r:id="rId24"/>
    <p:sldId id="302" r:id="rId25"/>
    <p:sldId id="301" r:id="rId26"/>
    <p:sldId id="303" r:id="rId27"/>
    <p:sldId id="300" r:id="rId28"/>
    <p:sldId id="304" r:id="rId29"/>
    <p:sldId id="305" r:id="rId30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58EDE-B85B-4853-80CF-58A67006A2E5}" type="datetimeFigureOut">
              <a:rPr lang="lv-LV" smtClean="0"/>
              <a:t>14.04.2021</a:t>
            </a:fld>
            <a:endParaRPr lang="lv-LV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AE4288-4804-4000-AFBD-6A36C2C0405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3829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0CD9C-1888-4088-99E2-FF98D26BA274}" type="slidenum">
              <a:rPr lang="lv-LV" smtClean="0"/>
              <a:t>26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05090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BD86C74F-E920-4ACD-B37B-19AC68AAA5B7}" type="datetimeFigureOut">
              <a:rPr lang="lv-LV" smtClean="0"/>
              <a:t>14.04.2021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lv-LV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DE24CA1-950B-482B-A7B7-805FC4F91FD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04704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6C74F-E920-4ACD-B37B-19AC68AAA5B7}" type="datetimeFigureOut">
              <a:rPr lang="lv-LV" smtClean="0"/>
              <a:t>14.04.2021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4CA1-950B-482B-A7B7-805FC4F91FD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30965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6C74F-E920-4ACD-B37B-19AC68AAA5B7}" type="datetimeFigureOut">
              <a:rPr lang="lv-LV" smtClean="0"/>
              <a:t>14.04.2021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4CA1-950B-482B-A7B7-805FC4F91FD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00716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6C74F-E920-4ACD-B37B-19AC68AAA5B7}" type="datetimeFigureOut">
              <a:rPr lang="lv-LV" smtClean="0"/>
              <a:t>14.04.2021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4CA1-950B-482B-A7B7-805FC4F91FD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23978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6C74F-E920-4ACD-B37B-19AC68AAA5B7}" type="datetimeFigureOut">
              <a:rPr lang="lv-LV" smtClean="0"/>
              <a:t>14.04.2021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4CA1-950B-482B-A7B7-805FC4F91FD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65038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6C74F-E920-4ACD-B37B-19AC68AAA5B7}" type="datetimeFigureOut">
              <a:rPr lang="lv-LV" smtClean="0"/>
              <a:t>14.04.2021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4CA1-950B-482B-A7B7-805FC4F91FD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90511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6C74F-E920-4ACD-B37B-19AC68AAA5B7}" type="datetimeFigureOut">
              <a:rPr lang="lv-LV" smtClean="0"/>
              <a:t>14.04.2021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4CA1-950B-482B-A7B7-805FC4F91FD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600471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6C74F-E920-4ACD-B37B-19AC68AAA5B7}" type="datetimeFigureOut">
              <a:rPr lang="lv-LV" smtClean="0"/>
              <a:t>14.04.2021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4CA1-950B-482B-A7B7-805FC4F91FD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46053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6C74F-E920-4ACD-B37B-19AC68AAA5B7}" type="datetimeFigureOut">
              <a:rPr lang="lv-LV" smtClean="0"/>
              <a:t>14.04.2021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4CA1-950B-482B-A7B7-805FC4F91FD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00616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6C74F-E920-4ACD-B37B-19AC68AAA5B7}" type="datetimeFigureOut">
              <a:rPr lang="lv-LV" smtClean="0"/>
              <a:t>14.04.2021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4CA1-950B-482B-A7B7-805FC4F91FD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88314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6C74F-E920-4ACD-B37B-19AC68AAA5B7}" type="datetimeFigureOut">
              <a:rPr lang="lv-LV" smtClean="0"/>
              <a:t>14.04.2021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4CA1-950B-482B-A7B7-805FC4F91FD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70213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6C74F-E920-4ACD-B37B-19AC68AAA5B7}" type="datetimeFigureOut">
              <a:rPr lang="lv-LV" smtClean="0"/>
              <a:t>14.04.2021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4CA1-950B-482B-A7B7-805FC4F91FD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00835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6C74F-E920-4ACD-B37B-19AC68AAA5B7}" type="datetimeFigureOut">
              <a:rPr lang="lv-LV" smtClean="0"/>
              <a:t>14.04.2021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4CA1-950B-482B-A7B7-805FC4F91FD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12317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6C74F-E920-4ACD-B37B-19AC68AAA5B7}" type="datetimeFigureOut">
              <a:rPr lang="lv-LV" smtClean="0"/>
              <a:t>14.04.2021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4CA1-950B-482B-A7B7-805FC4F91FD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51882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6C74F-E920-4ACD-B37B-19AC68AAA5B7}" type="datetimeFigureOut">
              <a:rPr lang="lv-LV" smtClean="0"/>
              <a:t>14.04.2021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4CA1-950B-482B-A7B7-805FC4F91FD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39869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6C74F-E920-4ACD-B37B-19AC68AAA5B7}" type="datetimeFigureOut">
              <a:rPr lang="lv-LV" smtClean="0"/>
              <a:t>14.04.2021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4CA1-950B-482B-A7B7-805FC4F91FD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04135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6C74F-E920-4ACD-B37B-19AC68AAA5B7}" type="datetimeFigureOut">
              <a:rPr lang="lv-LV" smtClean="0"/>
              <a:t>14.04.2021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4CA1-950B-482B-A7B7-805FC4F91FD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14932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D86C74F-E920-4ACD-B37B-19AC68AAA5B7}" type="datetimeFigureOut">
              <a:rPr lang="lv-LV" smtClean="0"/>
              <a:t>14.04.2021</a:t>
            </a:fld>
            <a:endParaRPr lang="lv-LV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DE24CA1-950B-482B-A7B7-805FC4F91FD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16346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9" r:id="rId1"/>
    <p:sldLayoutId id="2147484270" r:id="rId2"/>
    <p:sldLayoutId id="2147484271" r:id="rId3"/>
    <p:sldLayoutId id="2147484272" r:id="rId4"/>
    <p:sldLayoutId id="2147484273" r:id="rId5"/>
    <p:sldLayoutId id="2147484274" r:id="rId6"/>
    <p:sldLayoutId id="2147484275" r:id="rId7"/>
    <p:sldLayoutId id="2147484276" r:id="rId8"/>
    <p:sldLayoutId id="2147484277" r:id="rId9"/>
    <p:sldLayoutId id="2147484278" r:id="rId10"/>
    <p:sldLayoutId id="2147484279" r:id="rId11"/>
    <p:sldLayoutId id="2147484280" r:id="rId12"/>
    <p:sldLayoutId id="2147484281" r:id="rId13"/>
    <p:sldLayoutId id="2147484282" r:id="rId14"/>
    <p:sldLayoutId id="2147484283" r:id="rId15"/>
    <p:sldLayoutId id="2147484284" r:id="rId16"/>
    <p:sldLayoutId id="21474842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6.png"/><Relationship Id="rId7" Type="http://schemas.microsoft.com/office/2007/relationships/hdphoto" Target="../media/hdphoto1.wdp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.png"/><Relationship Id="rId7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20.png"/><Relationship Id="rId7" Type="http://schemas.openxmlformats.org/officeDocument/2006/relationships/image" Target="../media/image4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png"/><Relationship Id="rId5" Type="http://schemas.openxmlformats.org/officeDocument/2006/relationships/image" Target="../media/image22.png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2.png"/><Relationship Id="rId7" Type="http://schemas.openxmlformats.org/officeDocument/2006/relationships/image" Target="../media/image5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38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4.png"/><Relationship Id="rId7" Type="http://schemas.openxmlformats.org/officeDocument/2006/relationships/image" Target="../media/image5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5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20.png"/><Relationship Id="rId7" Type="http://schemas.openxmlformats.org/officeDocument/2006/relationships/image" Target="../media/image5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3.png"/><Relationship Id="rId5" Type="http://schemas.openxmlformats.org/officeDocument/2006/relationships/image" Target="../media/image48.png"/><Relationship Id="rId4" Type="http://schemas.openxmlformats.org/officeDocument/2006/relationships/image" Target="../media/image46.png"/><Relationship Id="rId9" Type="http://schemas.openxmlformats.org/officeDocument/2006/relationships/image" Target="../media/image6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4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6.png"/><Relationship Id="rId5" Type="http://schemas.openxmlformats.org/officeDocument/2006/relationships/image" Target="../media/image26.png"/><Relationship Id="rId4" Type="http://schemas.openxmlformats.org/officeDocument/2006/relationships/image" Target="../media/image6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9.png"/><Relationship Id="rId7" Type="http://schemas.openxmlformats.org/officeDocument/2006/relationships/image" Target="../media/image66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65.png"/><Relationship Id="rId5" Type="http://schemas.openxmlformats.org/officeDocument/2006/relationships/image" Target="../media/image26.png"/><Relationship Id="rId10" Type="http://schemas.openxmlformats.org/officeDocument/2006/relationships/image" Target="../media/image73.png"/><Relationship Id="rId4" Type="http://schemas.openxmlformats.org/officeDocument/2006/relationships/image" Target="../media/image70.png"/><Relationship Id="rId9" Type="http://schemas.openxmlformats.org/officeDocument/2006/relationships/image" Target="../media/image7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png"/><Relationship Id="rId4" Type="http://schemas.openxmlformats.org/officeDocument/2006/relationships/image" Target="../media/image7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3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30752" y="2099733"/>
            <a:ext cx="6249860" cy="1777323"/>
          </a:xfrm>
        </p:spPr>
        <p:txBody>
          <a:bodyPr/>
          <a:lstStyle/>
          <a:p>
            <a:pPr algn="ctr"/>
            <a:r>
              <a:rPr lang="lv-LV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UGUNSGRĒKS</a:t>
            </a:r>
            <a:r>
              <a:rPr lang="lv-LV" sz="6000" dirty="0" smtClean="0"/>
              <a:t/>
            </a:r>
            <a:br>
              <a:rPr lang="lv-LV" sz="6000" dirty="0" smtClean="0"/>
            </a:br>
            <a:r>
              <a:rPr lang="lv-LV" sz="3200" b="1" dirty="0" smtClean="0"/>
              <a:t>Kā sevi pasargāt?!</a:t>
            </a:r>
            <a:br>
              <a:rPr lang="lv-LV" sz="3200" b="1" dirty="0" smtClean="0"/>
            </a:br>
            <a:r>
              <a:rPr lang="lv-LV" sz="3200" b="1" dirty="0" smtClean="0"/>
              <a:t>Kā pareizi rīkoties?!</a:t>
            </a:r>
            <a:endParaRPr lang="lv-LV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1146" y="5559156"/>
            <a:ext cx="8009466" cy="672428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lv-LV" sz="3200" b="1" dirty="0">
                <a:solidFill>
                  <a:schemeClr val="bg1">
                    <a:lumMod val="95000"/>
                  </a:schemeClr>
                </a:solidFill>
              </a:rPr>
              <a:t>Informatīvs materiāls </a:t>
            </a:r>
            <a:r>
              <a:rPr lang="lv-LV" sz="3200" b="1" dirty="0" smtClean="0">
                <a:solidFill>
                  <a:schemeClr val="bg1">
                    <a:lumMod val="95000"/>
                  </a:schemeClr>
                </a:solidFill>
              </a:rPr>
              <a:t>5. un vecāku klašu </a:t>
            </a:r>
            <a:r>
              <a:rPr lang="lv-LV" sz="3200" b="1" dirty="0">
                <a:solidFill>
                  <a:schemeClr val="bg1">
                    <a:lumMod val="95000"/>
                  </a:schemeClr>
                </a:solidFill>
              </a:rPr>
              <a:t>skolēniem</a:t>
            </a:r>
          </a:p>
          <a:p>
            <a:pPr algn="ctr"/>
            <a:r>
              <a:rPr lang="lv-LV" sz="2400" dirty="0">
                <a:solidFill>
                  <a:schemeClr val="bg1">
                    <a:lumMod val="95000"/>
                  </a:schemeClr>
                </a:solidFill>
              </a:rPr>
              <a:t>© Valsts ugunsdzēsības un glābšanas dienests, 2021</a:t>
            </a:r>
          </a:p>
          <a:p>
            <a:endParaRPr lang="lv-LV" sz="2400" dirty="0">
              <a:solidFill>
                <a:schemeClr val="bg1">
                  <a:lumMod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630" y="913695"/>
            <a:ext cx="1209068" cy="11860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5313" y="754188"/>
            <a:ext cx="2234206" cy="446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20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781146" y="1490706"/>
            <a:ext cx="6014614" cy="4572000"/>
          </a:xfrm>
        </p:spPr>
        <p:txBody>
          <a:bodyPr>
            <a:normAutofit/>
          </a:bodyPr>
          <a:lstStyle/>
          <a:p>
            <a:pPr lvl="1"/>
            <a:r>
              <a:rPr lang="lv-LV" sz="2200" dirty="0" smtClean="0">
                <a:solidFill>
                  <a:schemeClr val="bg1">
                    <a:lumMod val="25000"/>
                  </a:schemeClr>
                </a:solidFill>
              </a:rPr>
              <a:t>SVARĪGĀKAIS DROŠĪBAS NOTEIKUMS – </a:t>
            </a:r>
          </a:p>
          <a:p>
            <a:pPr marL="457200" lvl="1" indent="0">
              <a:buNone/>
            </a:pPr>
            <a:endParaRPr lang="lv-LV" sz="2200" dirty="0" smtClean="0">
              <a:solidFill>
                <a:schemeClr val="bg1">
                  <a:lumMod val="25000"/>
                </a:schemeClr>
              </a:solidFill>
            </a:endParaRPr>
          </a:p>
          <a:p>
            <a:pPr marL="457200" lvl="1" indent="0">
              <a:buNone/>
            </a:pPr>
            <a:endParaRPr lang="lv-LV" sz="2200" dirty="0" smtClean="0">
              <a:solidFill>
                <a:schemeClr val="bg1">
                  <a:lumMod val="25000"/>
                </a:schemeClr>
              </a:solidFill>
            </a:endParaRPr>
          </a:p>
          <a:p>
            <a:pPr marL="457200" lvl="1" indent="0">
              <a:buNone/>
            </a:pPr>
            <a:endParaRPr lang="lv-LV" sz="2200" dirty="0">
              <a:solidFill>
                <a:schemeClr val="bg1">
                  <a:lumMod val="25000"/>
                </a:schemeClr>
              </a:solidFill>
            </a:endParaRPr>
          </a:p>
          <a:p>
            <a:pPr marL="457200" lvl="1" indent="0">
              <a:buNone/>
            </a:pPr>
            <a:endParaRPr lang="lv-LV" sz="2200" dirty="0" smtClean="0">
              <a:solidFill>
                <a:schemeClr val="bg1">
                  <a:lumMod val="25000"/>
                </a:schemeClr>
              </a:solidFill>
            </a:endParaRPr>
          </a:p>
          <a:p>
            <a:pPr marL="457200" lvl="1" indent="0">
              <a:buNone/>
            </a:pPr>
            <a:r>
              <a:rPr lang="lv-LV" sz="2200" dirty="0" smtClean="0">
                <a:solidFill>
                  <a:schemeClr val="bg1">
                    <a:lumMod val="25000"/>
                  </a:schemeClr>
                </a:solidFill>
              </a:rPr>
              <a:t>    EVAKUĒTIES NO BĪSTAMĀS VIETAS </a:t>
            </a:r>
          </a:p>
          <a:p>
            <a:pPr marL="457200" lvl="1" indent="0">
              <a:buNone/>
            </a:pPr>
            <a:r>
              <a:rPr lang="lv-LV" sz="2200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lv-LV" sz="2200" dirty="0" smtClean="0">
                <a:solidFill>
                  <a:schemeClr val="bg1">
                    <a:lumMod val="25000"/>
                  </a:schemeClr>
                </a:solidFill>
              </a:rPr>
              <a:t>                    UN NESLĒPTIES</a:t>
            </a:r>
          </a:p>
          <a:p>
            <a:pPr lvl="1"/>
            <a:endParaRPr lang="lv-LV" sz="2200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041" y="3129280"/>
            <a:ext cx="4028780" cy="2895599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lv-LV" sz="1700" b="1" dirty="0" smtClean="0">
                <a:solidFill>
                  <a:schemeClr val="bg1"/>
                </a:solidFill>
              </a:rPr>
              <a:t>Vai tas nozīmē, ka mūsmājās NEKAD nevar izcelties ugunsgrēks?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lv-LV" sz="1700" b="1" dirty="0" smtClean="0">
                <a:solidFill>
                  <a:schemeClr val="bg1"/>
                </a:solidFill>
              </a:rPr>
              <a:t>NĒ! UGUNSGRĒKS VAR IZCELTIES!</a:t>
            </a:r>
          </a:p>
          <a:p>
            <a:endParaRPr lang="lv-LV" sz="1700" b="1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lv-LV" sz="1700" b="1" dirty="0" smtClean="0">
                <a:solidFill>
                  <a:schemeClr val="bg1"/>
                </a:solidFill>
              </a:rPr>
              <a:t>Nelaimes notiek dažādu apstākļu sakritības dēļ, tādēļ mums IR jāzina, KĀ RĪKOTIES!</a:t>
            </a:r>
            <a:endParaRPr lang="lv-LV" sz="1700" b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11" y="5992993"/>
            <a:ext cx="640135" cy="6279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1599" y="5992993"/>
            <a:ext cx="1760937" cy="628519"/>
          </a:xfrm>
          <a:prstGeom prst="rect">
            <a:avLst/>
          </a:prstGeom>
        </p:spPr>
      </p:pic>
      <p:sp>
        <p:nvSpPr>
          <p:cNvPr id="3" name="Virsraksts 2"/>
          <p:cNvSpPr>
            <a:spLocks noGrp="1"/>
          </p:cNvSpPr>
          <p:nvPr>
            <p:ph type="title"/>
          </p:nvPr>
        </p:nvSpPr>
        <p:spPr>
          <a:xfrm>
            <a:off x="1065746" y="838200"/>
            <a:ext cx="2793158" cy="1600200"/>
          </a:xfrm>
        </p:spPr>
        <p:txBody>
          <a:bodyPr/>
          <a:lstStyle/>
          <a:p>
            <a:r>
              <a:rPr lang="lv-LV" b="1" dirty="0" smtClean="0"/>
              <a:t>MĀJOKLĪ ESAM PARŪPĒJUŠIES PAR UGUNSDROŠĪBU</a:t>
            </a:r>
            <a:endParaRPr lang="lv-LV" b="1" dirty="0"/>
          </a:p>
        </p:txBody>
      </p:sp>
      <p:pic>
        <p:nvPicPr>
          <p:cNvPr id="11" name="Picture 8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263" y="2778760"/>
            <a:ext cx="2024380" cy="1417320"/>
          </a:xfrm>
          <a:prstGeom prst="rect">
            <a:avLst/>
          </a:prstGeom>
          <a:noFill/>
        </p:spPr>
      </p:pic>
      <p:pic>
        <p:nvPicPr>
          <p:cNvPr id="12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0732" y="931900"/>
            <a:ext cx="2234206" cy="446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56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4000" b="1" dirty="0" smtClean="0"/>
              <a:t>Pareiza rīcība ugunsgrēkā</a:t>
            </a:r>
            <a:endParaRPr lang="lv-LV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383" y="2661483"/>
            <a:ext cx="5098907" cy="3416300"/>
          </a:xfrm>
        </p:spPr>
        <p:txBody>
          <a:bodyPr>
            <a:normAutofit/>
          </a:bodyPr>
          <a:lstStyle/>
          <a:p>
            <a:pPr marL="171450" lvl="0" indent="-171450" defTabSz="685800">
              <a:spcBef>
                <a:spcPts val="750"/>
              </a:spcBef>
              <a:buClr>
                <a:srgbClr val="9E0000"/>
              </a:buClr>
              <a:buSzTx/>
              <a:buFont typeface="Wingdings" panose="05000000000000000000" pitchFamily="2" charset="2"/>
              <a:buChar char="ü"/>
            </a:pPr>
            <a:r>
              <a:rPr lang="lv-LV" altLang="lv-LV" sz="2100" dirty="0" smtClean="0">
                <a:solidFill>
                  <a:prstClr val="black"/>
                </a:solidFill>
                <a:latin typeface="Calibri" panose="020F0502020204030204"/>
              </a:rPr>
              <a:t>    </a:t>
            </a:r>
            <a:r>
              <a:rPr lang="lv-LV" altLang="lv-LV" sz="2100" dirty="0" smtClean="0"/>
              <a:t>ja </a:t>
            </a:r>
            <a:r>
              <a:rPr lang="lv-LV" altLang="lv-LV" sz="2100" dirty="0"/>
              <a:t>ieraugi </a:t>
            </a:r>
            <a:r>
              <a:rPr lang="lv-LV" altLang="lv-LV" sz="2100" dirty="0" smtClean="0"/>
              <a:t>uguns liesmas,</a:t>
            </a:r>
            <a:endParaRPr lang="lv-LV" altLang="lv-LV" sz="2100" dirty="0"/>
          </a:p>
          <a:p>
            <a:pPr marL="171450" lvl="0" indent="-171450" defTabSz="685800">
              <a:spcBef>
                <a:spcPts val="750"/>
              </a:spcBef>
              <a:buClr>
                <a:srgbClr val="9E0000"/>
              </a:buClr>
              <a:buSzTx/>
              <a:buFont typeface="Wingdings" panose="05000000000000000000" pitchFamily="2" charset="2"/>
              <a:buChar char="ü"/>
            </a:pPr>
            <a:r>
              <a:rPr lang="lv-LV" altLang="lv-LV" sz="2100" dirty="0" smtClean="0"/>
              <a:t>   sajūti </a:t>
            </a:r>
            <a:r>
              <a:rPr lang="lv-LV" altLang="lv-LV" sz="2100" dirty="0"/>
              <a:t>dūmu smaku, </a:t>
            </a:r>
          </a:p>
          <a:p>
            <a:pPr marL="171450" lvl="0" indent="-171450" defTabSz="685800">
              <a:spcBef>
                <a:spcPts val="750"/>
              </a:spcBef>
              <a:buClr>
                <a:srgbClr val="9E0000"/>
              </a:buClr>
              <a:buSzTx/>
              <a:buFont typeface="Wingdings" panose="05000000000000000000" pitchFamily="2" charset="2"/>
              <a:buChar char="ü"/>
            </a:pPr>
            <a:r>
              <a:rPr lang="lv-LV" altLang="lv-LV" sz="2100" dirty="0" smtClean="0"/>
              <a:t>   iepriekš </a:t>
            </a:r>
            <a:r>
              <a:rPr lang="lv-LV" altLang="lv-LV" sz="2100" dirty="0"/>
              <a:t>nejustu </a:t>
            </a:r>
            <a:r>
              <a:rPr lang="lv-LV" altLang="lv-LV" sz="2100" dirty="0" smtClean="0"/>
              <a:t>karstumu,</a:t>
            </a:r>
          </a:p>
          <a:p>
            <a:pPr marL="171450" lvl="0" indent="-171450" defTabSz="685800">
              <a:spcBef>
                <a:spcPts val="750"/>
              </a:spcBef>
              <a:buClr>
                <a:srgbClr val="9E0000"/>
              </a:buClr>
              <a:buSzTx/>
              <a:buFont typeface="Wingdings" panose="05000000000000000000" pitchFamily="2" charset="2"/>
              <a:buChar char="ü"/>
            </a:pPr>
            <a:r>
              <a:rPr lang="lv-LV" altLang="lv-LV" sz="2100" dirty="0"/>
              <a:t> </a:t>
            </a:r>
            <a:r>
              <a:rPr lang="lv-LV" altLang="lv-LV" sz="2100" dirty="0" smtClean="0"/>
              <a:t>  dzirdi </a:t>
            </a:r>
            <a:r>
              <a:rPr lang="lv-LV" altLang="lv-LV" sz="2100" dirty="0"/>
              <a:t>dūmu detektora pīkstienus, 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Clr>
                <a:srgbClr val="9E0000"/>
              </a:buClr>
              <a:buSzTx/>
              <a:buFont typeface="Wingdings" panose="05000000000000000000" pitchFamily="2" charset="2"/>
              <a:buChar char="ü"/>
            </a:pPr>
            <a:endParaRPr lang="lv-LV" altLang="lv-LV" sz="2800" dirty="0"/>
          </a:p>
          <a:p>
            <a:pPr marL="0" lvl="0" indent="0" algn="ctr" defTabSz="685800">
              <a:lnSpc>
                <a:spcPct val="90000"/>
              </a:lnSpc>
              <a:spcBef>
                <a:spcPts val="750"/>
              </a:spcBef>
              <a:buClr>
                <a:srgbClr val="9E0000"/>
              </a:buClr>
              <a:buSzTx/>
              <a:buNone/>
            </a:pPr>
            <a:r>
              <a:rPr lang="lv-LV" altLang="lv-LV" sz="2400" dirty="0"/>
              <a:t>   iespējams ir izcēlies ugunsgrēks </a:t>
            </a:r>
            <a:r>
              <a:rPr lang="lv-LV" altLang="lv-LV" sz="2400" dirty="0" smtClean="0"/>
              <a:t>un</a:t>
            </a:r>
            <a:r>
              <a:rPr lang="lv-LV" altLang="lv-LV" sz="2400" dirty="0"/>
              <a:t> </a:t>
            </a:r>
            <a:r>
              <a:rPr lang="lv-LV" altLang="lv-LV" sz="2400" b="1" dirty="0" smtClean="0">
                <a:solidFill>
                  <a:srgbClr val="C00000"/>
                </a:solidFill>
              </a:rPr>
              <a:t>Tev </a:t>
            </a:r>
            <a:r>
              <a:rPr lang="lv-LV" altLang="lv-LV" sz="2400" b="1" dirty="0">
                <a:solidFill>
                  <a:srgbClr val="C00000"/>
                </a:solidFill>
              </a:rPr>
              <a:t>ir jārīkojas</a:t>
            </a:r>
            <a:r>
              <a:rPr lang="lv-LV" altLang="lv-LV" sz="2400" b="1" dirty="0" smtClean="0">
                <a:solidFill>
                  <a:srgbClr val="C00000"/>
                </a:solidFill>
              </a:rPr>
              <a:t>! </a:t>
            </a:r>
          </a:p>
          <a:p>
            <a:pPr marL="0" lvl="0" indent="0" algn="ctr" defTabSz="685800">
              <a:lnSpc>
                <a:spcPct val="90000"/>
              </a:lnSpc>
              <a:spcBef>
                <a:spcPts val="750"/>
              </a:spcBef>
              <a:buClr>
                <a:srgbClr val="9E0000"/>
              </a:buClr>
              <a:buSzTx/>
              <a:buNone/>
            </a:pPr>
            <a:r>
              <a:rPr lang="lv-LV" altLang="lv-LV" sz="2400" dirty="0" smtClean="0"/>
              <a:t>Nekavējies ne mirkli!</a:t>
            </a:r>
          </a:p>
          <a:p>
            <a:endParaRPr lang="lv-LV" dirty="0"/>
          </a:p>
        </p:txBody>
      </p:sp>
      <p:sp>
        <p:nvSpPr>
          <p:cNvPr id="5" name="Rectangle 4"/>
          <p:cNvSpPr/>
          <p:nvPr/>
        </p:nvSpPr>
        <p:spPr>
          <a:xfrm>
            <a:off x="511479" y="2679700"/>
            <a:ext cx="369046" cy="3429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6" name="Rectangle 5"/>
          <p:cNvSpPr/>
          <p:nvPr/>
        </p:nvSpPr>
        <p:spPr>
          <a:xfrm>
            <a:off x="519945" y="3137957"/>
            <a:ext cx="369046" cy="3429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7" name="Rectangle 6"/>
          <p:cNvSpPr/>
          <p:nvPr/>
        </p:nvSpPr>
        <p:spPr>
          <a:xfrm>
            <a:off x="511479" y="3570813"/>
            <a:ext cx="369046" cy="3429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" name="Rectangle 7"/>
          <p:cNvSpPr/>
          <p:nvPr/>
        </p:nvSpPr>
        <p:spPr>
          <a:xfrm>
            <a:off x="511479" y="3964509"/>
            <a:ext cx="369046" cy="3429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b="9584"/>
          <a:stretch/>
        </p:blipFill>
        <p:spPr>
          <a:xfrm>
            <a:off x="10217988" y="3964509"/>
            <a:ext cx="1805203" cy="2786971"/>
          </a:xfrm>
          <a:prstGeom prst="rect">
            <a:avLst/>
          </a:prstGeom>
        </p:spPr>
      </p:pic>
      <p:sp>
        <p:nvSpPr>
          <p:cNvPr id="17" name="AutoShape 4" descr="blob:https://web.whatsapp.com/6be82eee-6909-45e0-af51-81ed48eb92f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t="14888" b="5132"/>
          <a:stretch/>
        </p:blipFill>
        <p:spPr>
          <a:xfrm>
            <a:off x="7718594" y="4149306"/>
            <a:ext cx="2436812" cy="25986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1873" y="2281703"/>
            <a:ext cx="2450013" cy="18375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25"/>
          <a:stretch/>
        </p:blipFill>
        <p:spPr>
          <a:xfrm>
            <a:off x="8592969" y="2295983"/>
            <a:ext cx="3328812" cy="157612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6847" y="4242380"/>
            <a:ext cx="1879165" cy="2505553"/>
          </a:xfrm>
          <a:prstGeom prst="rect">
            <a:avLst/>
          </a:prstGeom>
        </p:spPr>
      </p:pic>
      <p:sp>
        <p:nvSpPr>
          <p:cNvPr id="4" name="Taisnstūris 3"/>
          <p:cNvSpPr/>
          <p:nvPr/>
        </p:nvSpPr>
        <p:spPr>
          <a:xfrm>
            <a:off x="155575" y="614075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lv-LV" dirty="0" smtClean="0"/>
              <a:t> </a:t>
            </a:r>
            <a:endParaRPr lang="lv-LV" dirty="0">
              <a:solidFill>
                <a:prstClr val="black"/>
              </a:solidFill>
            </a:endParaRPr>
          </a:p>
        </p:txBody>
      </p:sp>
      <p:sp>
        <p:nvSpPr>
          <p:cNvPr id="18" name="Chevron 6"/>
          <p:cNvSpPr/>
          <p:nvPr/>
        </p:nvSpPr>
        <p:spPr>
          <a:xfrm>
            <a:off x="101601" y="1973601"/>
            <a:ext cx="2106706" cy="502024"/>
          </a:xfrm>
          <a:prstGeom prst="chevro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bg1"/>
                </a:solidFill>
              </a:rPr>
              <a:t>PAMANI</a:t>
            </a:r>
            <a:endParaRPr lang="lv-LV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5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Pareiza rīcība ugunsgrēkā</a:t>
            </a:r>
            <a:endParaRPr lang="lv-LV" dirty="0"/>
          </a:p>
        </p:txBody>
      </p:sp>
      <p:sp>
        <p:nvSpPr>
          <p:cNvPr id="8" name="Chevron 7"/>
          <p:cNvSpPr/>
          <p:nvPr/>
        </p:nvSpPr>
        <p:spPr>
          <a:xfrm>
            <a:off x="2106706" y="6364940"/>
            <a:ext cx="2106706" cy="502024"/>
          </a:xfrm>
          <a:prstGeom prst="chevr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bg1"/>
                </a:solidFill>
              </a:rPr>
              <a:t>DODIES UZ IZEJU</a:t>
            </a:r>
            <a:endParaRPr lang="lv-LV" b="1" dirty="0">
              <a:solidFill>
                <a:schemeClr val="bg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10069608" y="6355976"/>
            <a:ext cx="2106706" cy="502024"/>
          </a:xfrm>
          <a:prstGeom prst="chevr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bg1"/>
                </a:solidFill>
              </a:rPr>
              <a:t>SAGAIDI</a:t>
            </a:r>
            <a:endParaRPr lang="lv-LV" b="1" dirty="0">
              <a:solidFill>
                <a:schemeClr val="bg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6098242" y="6373905"/>
            <a:ext cx="2106706" cy="502024"/>
          </a:xfrm>
          <a:prstGeom prst="chevr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bg1"/>
                </a:solidFill>
              </a:rPr>
              <a:t>DODIES ĀRĀ</a:t>
            </a:r>
            <a:endParaRPr lang="lv-LV" b="1" dirty="0">
              <a:solidFill>
                <a:schemeClr val="bg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4112559" y="6355976"/>
            <a:ext cx="2106706" cy="502024"/>
          </a:xfrm>
          <a:prstGeom prst="chevr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bg1"/>
                </a:solidFill>
              </a:rPr>
              <a:t>PATAUSTI</a:t>
            </a:r>
            <a:endParaRPr lang="lv-LV" b="1" dirty="0">
              <a:solidFill>
                <a:schemeClr val="bg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8083925" y="6355976"/>
            <a:ext cx="2106706" cy="502024"/>
          </a:xfrm>
          <a:prstGeom prst="chevr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bg1"/>
                </a:solidFill>
              </a:rPr>
              <a:t>ZVANI 112</a:t>
            </a:r>
            <a:endParaRPr lang="lv-LV" b="1" dirty="0">
              <a:solidFill>
                <a:schemeClr val="bg1"/>
              </a:solidFill>
            </a:endParaRPr>
          </a:p>
        </p:txBody>
      </p:sp>
      <p:sp>
        <p:nvSpPr>
          <p:cNvPr id="14" name="Chevron 9"/>
          <p:cNvSpPr/>
          <p:nvPr/>
        </p:nvSpPr>
        <p:spPr>
          <a:xfrm>
            <a:off x="1069657" y="2468045"/>
            <a:ext cx="2106706" cy="502024"/>
          </a:xfrm>
          <a:prstGeom prst="chevron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bg1"/>
                </a:solidFill>
              </a:rPr>
              <a:t>DODIES UZ IZEJU</a:t>
            </a:r>
            <a:endParaRPr lang="lv-LV" b="1" dirty="0">
              <a:solidFill>
                <a:schemeClr val="bg1"/>
              </a:solidFill>
            </a:endParaRPr>
          </a:p>
        </p:txBody>
      </p:sp>
      <p:sp>
        <p:nvSpPr>
          <p:cNvPr id="15" name="Chevron 12"/>
          <p:cNvSpPr/>
          <p:nvPr/>
        </p:nvSpPr>
        <p:spPr>
          <a:xfrm>
            <a:off x="7352033" y="2468045"/>
            <a:ext cx="2106706" cy="502024"/>
          </a:xfrm>
          <a:prstGeom prst="chevron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bg1"/>
                </a:solidFill>
              </a:rPr>
              <a:t>PATAUSTI</a:t>
            </a:r>
            <a:endParaRPr lang="lv-LV" b="1" dirty="0">
              <a:solidFill>
                <a:schemeClr val="bg1"/>
              </a:solidFill>
            </a:endParaRPr>
          </a:p>
        </p:txBody>
      </p:sp>
      <p:sp>
        <p:nvSpPr>
          <p:cNvPr id="17" name="Chevron 11"/>
          <p:cNvSpPr/>
          <p:nvPr/>
        </p:nvSpPr>
        <p:spPr>
          <a:xfrm>
            <a:off x="100853" y="6373905"/>
            <a:ext cx="2106706" cy="502024"/>
          </a:xfrm>
          <a:prstGeom prst="chevr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bg1"/>
                </a:solidFill>
              </a:rPr>
              <a:t>PAMANI</a:t>
            </a:r>
            <a:endParaRPr lang="lv-LV" b="1" dirty="0">
              <a:solidFill>
                <a:schemeClr val="bg1"/>
              </a:solidFill>
            </a:endParaRPr>
          </a:p>
        </p:txBody>
      </p:sp>
      <p:pic>
        <p:nvPicPr>
          <p:cNvPr id="19" name="Attēls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5454" y="2678219"/>
            <a:ext cx="2569969" cy="2725053"/>
          </a:xfrm>
          <a:prstGeom prst="rect">
            <a:avLst/>
          </a:prstGeom>
        </p:spPr>
      </p:pic>
      <p:pic>
        <p:nvPicPr>
          <p:cNvPr id="20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638" y="2352103"/>
            <a:ext cx="2139315" cy="868978"/>
          </a:xfrm>
          <a:prstGeom prst="rect">
            <a:avLst/>
          </a:prstGeom>
        </p:spPr>
      </p:pic>
      <p:pic>
        <p:nvPicPr>
          <p:cNvPr id="21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080" y="2737467"/>
            <a:ext cx="662044" cy="662044"/>
          </a:xfrm>
          <a:prstGeom prst="rect">
            <a:avLst/>
          </a:prstGeom>
        </p:spPr>
      </p:pic>
      <p:pic>
        <p:nvPicPr>
          <p:cNvPr id="28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856" y="6436210"/>
            <a:ext cx="341556" cy="341556"/>
          </a:xfrm>
          <a:prstGeom prst="rect">
            <a:avLst/>
          </a:prstGeom>
        </p:spPr>
      </p:pic>
      <p:sp>
        <p:nvSpPr>
          <p:cNvPr id="29" name="Taisnstūris 28"/>
          <p:cNvSpPr/>
          <p:nvPr/>
        </p:nvSpPr>
        <p:spPr>
          <a:xfrm>
            <a:off x="121825" y="2257392"/>
            <a:ext cx="7665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lv-LV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1.</a:t>
            </a:r>
            <a:endParaRPr lang="lv-LV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0" name="Mīnus 29"/>
          <p:cNvSpPr/>
          <p:nvPr/>
        </p:nvSpPr>
        <p:spPr>
          <a:xfrm rot="16200000">
            <a:off x="3856555" y="4013885"/>
            <a:ext cx="4135787" cy="387927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1" name="Taisnstūris 30"/>
          <p:cNvSpPr/>
          <p:nvPr/>
        </p:nvSpPr>
        <p:spPr>
          <a:xfrm>
            <a:off x="6351944" y="2275802"/>
            <a:ext cx="7665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lv-LV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</a:t>
            </a:r>
            <a:r>
              <a:rPr lang="lv-LV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.</a:t>
            </a:r>
            <a:endParaRPr lang="lv-LV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2" name="Taisnstūris 31"/>
          <p:cNvSpPr/>
          <p:nvPr/>
        </p:nvSpPr>
        <p:spPr>
          <a:xfrm>
            <a:off x="100853" y="3602908"/>
            <a:ext cx="56296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v-LV" dirty="0"/>
              <a:t>Dodies uz izeju un pa ceļam brīdini / informē mājās esošos cilvēkus, skaļi saucot. </a:t>
            </a:r>
            <a:endParaRPr lang="lv-LV" dirty="0" smtClean="0"/>
          </a:p>
          <a:p>
            <a:pPr algn="just"/>
            <a:endParaRPr lang="lv-LV" dirty="0"/>
          </a:p>
          <a:p>
            <a:pPr algn="just"/>
            <a:r>
              <a:rPr lang="lv-LV" dirty="0" smtClean="0"/>
              <a:t>Nekavē </a:t>
            </a:r>
            <a:r>
              <a:rPr lang="lv-LV" dirty="0"/>
              <a:t>laiku, meklējot savus tuviniekus, un nedodies sadūmojumā, lai brīdinātu, - tu vari saelpoties dūmus un vairs netikt ārpusē!</a:t>
            </a:r>
          </a:p>
        </p:txBody>
      </p:sp>
      <p:sp>
        <p:nvSpPr>
          <p:cNvPr id="33" name="Taisnstūris 32"/>
          <p:cNvSpPr/>
          <p:nvPr/>
        </p:nvSpPr>
        <p:spPr>
          <a:xfrm>
            <a:off x="6118412" y="3271282"/>
            <a:ext cx="338066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dirty="0"/>
              <a:t>Izvērtē, vai varēsi droši evakuēties! </a:t>
            </a:r>
            <a:endParaRPr lang="lv-LV" dirty="0" smtClean="0"/>
          </a:p>
          <a:p>
            <a:endParaRPr lang="lv-LV" dirty="0"/>
          </a:p>
          <a:p>
            <a:r>
              <a:rPr lang="lv-LV" dirty="0" smtClean="0"/>
              <a:t>Ar </a:t>
            </a:r>
            <a:r>
              <a:rPr lang="lv-LV" dirty="0"/>
              <a:t>delnas augšpusi patausti durvju rokturi. </a:t>
            </a:r>
            <a:endParaRPr lang="lv-LV" dirty="0" smtClean="0"/>
          </a:p>
          <a:p>
            <a:endParaRPr lang="lv-LV" dirty="0"/>
          </a:p>
          <a:p>
            <a:r>
              <a:rPr lang="lv-LV" dirty="0" smtClean="0"/>
              <a:t>Ja </a:t>
            </a:r>
            <a:r>
              <a:rPr lang="lv-LV" dirty="0" err="1"/>
              <a:t>atrodies</a:t>
            </a:r>
            <a:r>
              <a:rPr lang="lv-LV" dirty="0"/>
              <a:t> augstāk par pirmo stāvu, patausti arī grīdu. </a:t>
            </a:r>
            <a:r>
              <a:rPr lang="lv-LV" b="1" dirty="0" smtClean="0"/>
              <a:t>AUKSTS. DŪMU  NAV!</a:t>
            </a:r>
            <a:endParaRPr lang="lv-LV" b="1" dirty="0"/>
          </a:p>
        </p:txBody>
      </p:sp>
    </p:spTree>
    <p:extLst>
      <p:ext uri="{BB962C8B-B14F-4D97-AF65-F5344CB8AC3E}">
        <p14:creationId xmlns:p14="http://schemas.microsoft.com/office/powerpoint/2010/main" val="392355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Attēls 3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0173" y="3541610"/>
            <a:ext cx="2443642" cy="18469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Pareiza rīcība ugunsgrēkā</a:t>
            </a:r>
            <a:endParaRPr lang="lv-LV" dirty="0"/>
          </a:p>
        </p:txBody>
      </p:sp>
      <p:sp>
        <p:nvSpPr>
          <p:cNvPr id="8" name="Chevron 7"/>
          <p:cNvSpPr/>
          <p:nvPr/>
        </p:nvSpPr>
        <p:spPr>
          <a:xfrm>
            <a:off x="2106706" y="6364940"/>
            <a:ext cx="2106706" cy="502024"/>
          </a:xfrm>
          <a:prstGeom prst="chevr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bg1"/>
                </a:solidFill>
              </a:rPr>
              <a:t>DODIES UZ IZEJU</a:t>
            </a:r>
            <a:endParaRPr lang="lv-LV" b="1" dirty="0">
              <a:solidFill>
                <a:schemeClr val="bg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10069608" y="6355976"/>
            <a:ext cx="2106706" cy="502024"/>
          </a:xfrm>
          <a:prstGeom prst="chevr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bg1"/>
                </a:solidFill>
              </a:rPr>
              <a:t>SAGAIDI</a:t>
            </a:r>
            <a:endParaRPr lang="lv-LV" b="1" dirty="0">
              <a:solidFill>
                <a:schemeClr val="bg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6098242" y="6373905"/>
            <a:ext cx="2106706" cy="502024"/>
          </a:xfrm>
          <a:prstGeom prst="chevr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bg1"/>
                </a:solidFill>
              </a:rPr>
              <a:t>DODIES ĀRĀ</a:t>
            </a:r>
            <a:endParaRPr lang="lv-LV" b="1" dirty="0">
              <a:solidFill>
                <a:schemeClr val="bg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4112559" y="6355976"/>
            <a:ext cx="2106706" cy="502024"/>
          </a:xfrm>
          <a:prstGeom prst="chevr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bg1"/>
                </a:solidFill>
              </a:rPr>
              <a:t>PATAUSTI</a:t>
            </a:r>
            <a:endParaRPr lang="lv-LV" b="1" dirty="0">
              <a:solidFill>
                <a:schemeClr val="bg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8083925" y="6355976"/>
            <a:ext cx="2106706" cy="502024"/>
          </a:xfrm>
          <a:prstGeom prst="chevr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bg1"/>
                </a:solidFill>
              </a:rPr>
              <a:t>ZVANI 112</a:t>
            </a:r>
            <a:endParaRPr lang="lv-LV" b="1" dirty="0">
              <a:solidFill>
                <a:schemeClr val="bg1"/>
              </a:solidFill>
            </a:endParaRPr>
          </a:p>
        </p:txBody>
      </p:sp>
      <p:sp>
        <p:nvSpPr>
          <p:cNvPr id="16" name="Chevron 14"/>
          <p:cNvSpPr/>
          <p:nvPr/>
        </p:nvSpPr>
        <p:spPr>
          <a:xfrm>
            <a:off x="2207559" y="2520838"/>
            <a:ext cx="2106706" cy="502024"/>
          </a:xfrm>
          <a:prstGeom prst="chevron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bg1"/>
                </a:solidFill>
              </a:rPr>
              <a:t>DODIES ĀRĀ</a:t>
            </a:r>
            <a:endParaRPr lang="lv-LV" b="1" dirty="0">
              <a:solidFill>
                <a:schemeClr val="bg1"/>
              </a:solidFill>
            </a:endParaRPr>
          </a:p>
        </p:txBody>
      </p:sp>
      <p:sp>
        <p:nvSpPr>
          <p:cNvPr id="17" name="Chevron 11"/>
          <p:cNvSpPr/>
          <p:nvPr/>
        </p:nvSpPr>
        <p:spPr>
          <a:xfrm>
            <a:off x="100853" y="6373905"/>
            <a:ext cx="2106706" cy="502024"/>
          </a:xfrm>
          <a:prstGeom prst="chevr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bg1"/>
                </a:solidFill>
              </a:rPr>
              <a:t>PAMANI</a:t>
            </a:r>
            <a:endParaRPr lang="lv-LV" b="1" dirty="0">
              <a:solidFill>
                <a:schemeClr val="bg1"/>
              </a:solidFill>
            </a:endParaRPr>
          </a:p>
        </p:txBody>
      </p:sp>
      <p:pic>
        <p:nvPicPr>
          <p:cNvPr id="18" name="Picture 8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830" y="3541610"/>
            <a:ext cx="2705729" cy="1743218"/>
          </a:xfrm>
          <a:prstGeom prst="rect">
            <a:avLst/>
          </a:prstGeom>
          <a:noFill/>
        </p:spPr>
      </p:pic>
      <p:pic>
        <p:nvPicPr>
          <p:cNvPr id="28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856" y="6436210"/>
            <a:ext cx="341556" cy="341556"/>
          </a:xfrm>
          <a:prstGeom prst="rect">
            <a:avLst/>
          </a:prstGeom>
        </p:spPr>
      </p:pic>
      <p:sp>
        <p:nvSpPr>
          <p:cNvPr id="22" name="Taisnstūris 21"/>
          <p:cNvSpPr/>
          <p:nvPr/>
        </p:nvSpPr>
        <p:spPr>
          <a:xfrm>
            <a:off x="1441002" y="2116913"/>
            <a:ext cx="7665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lv-LV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3</a:t>
            </a:r>
            <a:r>
              <a:rPr lang="lv-LV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.</a:t>
            </a:r>
            <a:endParaRPr lang="lv-LV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Taisnstūris 2"/>
          <p:cNvSpPr/>
          <p:nvPr/>
        </p:nvSpPr>
        <p:spPr>
          <a:xfrm>
            <a:off x="4456123" y="2994476"/>
            <a:ext cx="471530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F5A408"/>
              </a:buClr>
            </a:pPr>
            <a:r>
              <a:rPr lang="lv-LV" dirty="0"/>
              <a:t>Ja starp tevi un izeju ir vairākas durvis, pirms ver vaļā - pārbaudi </a:t>
            </a:r>
            <a:r>
              <a:rPr lang="lv-LV" dirty="0" smtClean="0"/>
              <a:t>katru! Vai rokturis nav karsts un vai aiz durvīm nav redzami un jūtami dūmi, liesmas!</a:t>
            </a:r>
          </a:p>
          <a:p>
            <a:pPr lvl="0">
              <a:buClr>
                <a:srgbClr val="F5A408"/>
              </a:buClr>
            </a:pPr>
            <a:endParaRPr lang="lv-LV" dirty="0"/>
          </a:p>
          <a:p>
            <a:pPr lvl="0">
              <a:buClr>
                <a:srgbClr val="F5A408"/>
              </a:buClr>
            </a:pPr>
            <a:endParaRPr lang="lv-LV" dirty="0" smtClean="0"/>
          </a:p>
          <a:p>
            <a:pPr lvl="0">
              <a:buClr>
                <a:srgbClr val="F5A408"/>
              </a:buClr>
            </a:pPr>
            <a:endParaRPr lang="lv-LV" dirty="0"/>
          </a:p>
          <a:p>
            <a:pPr lvl="0">
              <a:buClr>
                <a:srgbClr val="F5A408"/>
              </a:buClr>
            </a:pPr>
            <a:endParaRPr lang="lv-LV" dirty="0"/>
          </a:p>
        </p:txBody>
      </p:sp>
      <p:sp>
        <p:nvSpPr>
          <p:cNvPr id="30" name="TextBox 29"/>
          <p:cNvSpPr txBox="1"/>
          <p:nvPr/>
        </p:nvSpPr>
        <p:spPr>
          <a:xfrm>
            <a:off x="4475219" y="4427413"/>
            <a:ext cx="5037666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685800">
              <a:lnSpc>
                <a:spcPct val="90000"/>
              </a:lnSpc>
              <a:spcBef>
                <a:spcPts val="750"/>
              </a:spcBef>
              <a:buClr>
                <a:srgbClr val="9E0000"/>
              </a:buClr>
            </a:pPr>
            <a:r>
              <a:rPr lang="lv-LV" altLang="lv-LV" dirty="0">
                <a:solidFill>
                  <a:prstClr val="black"/>
                </a:solidFill>
              </a:rPr>
              <a:t>Ja jūti vieglus dūmus, pārvietojies rāpus.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475219" y="5046973"/>
            <a:ext cx="5037666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685800">
              <a:lnSpc>
                <a:spcPct val="90000"/>
              </a:lnSpc>
              <a:spcBef>
                <a:spcPts val="750"/>
              </a:spcBef>
              <a:buClr>
                <a:srgbClr val="9E0000"/>
              </a:buClr>
            </a:pPr>
            <a:r>
              <a:rPr lang="lv-LV" altLang="lv-LV" dirty="0">
                <a:solidFill>
                  <a:prstClr val="black"/>
                </a:solidFill>
              </a:rPr>
              <a:t>Nelieto </a:t>
            </a:r>
            <a:r>
              <a:rPr lang="lv-LV" altLang="lv-LV" dirty="0" smtClean="0">
                <a:solidFill>
                  <a:prstClr val="black"/>
                </a:solidFill>
              </a:rPr>
              <a:t>liftu!</a:t>
            </a:r>
            <a:endParaRPr lang="lv-LV" altLang="lv-LV" dirty="0">
              <a:solidFill>
                <a:prstClr val="black"/>
              </a:solidFill>
            </a:endParaRPr>
          </a:p>
        </p:txBody>
      </p:sp>
      <p:pic>
        <p:nvPicPr>
          <p:cNvPr id="33" name="Pictur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6149" y="5046973"/>
            <a:ext cx="1055805" cy="1055805"/>
          </a:xfrm>
          <a:prstGeom prst="rect">
            <a:avLst/>
          </a:prstGeom>
        </p:spPr>
      </p:pic>
      <p:pic>
        <p:nvPicPr>
          <p:cNvPr id="34" name="Attēls 33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745" y="5292917"/>
            <a:ext cx="887067" cy="643121"/>
          </a:xfrm>
          <a:prstGeom prst="rect">
            <a:avLst/>
          </a:prstGeom>
        </p:spPr>
      </p:pic>
      <p:pic>
        <p:nvPicPr>
          <p:cNvPr id="35" name="Attēls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44174" y="2228564"/>
            <a:ext cx="1444647" cy="153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79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848700"/>
          </a:xfrm>
        </p:spPr>
        <p:txBody>
          <a:bodyPr>
            <a:normAutofit/>
          </a:bodyPr>
          <a:lstStyle/>
          <a:p>
            <a:pPr algn="ctr"/>
            <a:r>
              <a:rPr lang="lv-LV" sz="2000" dirty="0" smtClean="0">
                <a:solidFill>
                  <a:schemeClr val="bg1"/>
                </a:solidFill>
              </a:rPr>
              <a:t>KAD ESI EVAKUĒJIES NO BĪSTAMĀS VIETAS,</a:t>
            </a:r>
            <a:endParaRPr lang="lv-LV" sz="20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11" y="5992993"/>
            <a:ext cx="640135" cy="6279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1599" y="5992993"/>
            <a:ext cx="1760937" cy="6285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8843" y="470912"/>
            <a:ext cx="1067695" cy="1067695"/>
          </a:xfrm>
          <a:prstGeom prst="rect">
            <a:avLst/>
          </a:prstGeom>
        </p:spPr>
      </p:pic>
      <p:pic>
        <p:nvPicPr>
          <p:cNvPr id="11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4824" y="1654144"/>
            <a:ext cx="1138136" cy="1133690"/>
          </a:xfrm>
          <a:prstGeom prst="rect">
            <a:avLst/>
          </a:prstGeom>
        </p:spPr>
      </p:pic>
      <p:pic>
        <p:nvPicPr>
          <p:cNvPr id="12" name="Pictur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3712" y="3043907"/>
            <a:ext cx="1134151" cy="1134151"/>
          </a:xfrm>
          <a:prstGeom prst="rect">
            <a:avLst/>
          </a:prstGeom>
        </p:spPr>
      </p:pic>
      <p:pic>
        <p:nvPicPr>
          <p:cNvPr id="13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5070" y="4224100"/>
            <a:ext cx="1449421" cy="1449421"/>
          </a:xfrm>
          <a:prstGeom prst="rect">
            <a:avLst/>
          </a:prstGeom>
        </p:spPr>
      </p:pic>
      <p:pic>
        <p:nvPicPr>
          <p:cNvPr id="14" name="Picture 1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8582" y="5673521"/>
            <a:ext cx="995995" cy="995995"/>
          </a:xfrm>
          <a:prstGeom prst="rect">
            <a:avLst/>
          </a:prstGeom>
        </p:spPr>
      </p:pic>
      <p:sp>
        <p:nvSpPr>
          <p:cNvPr id="6" name="Taisnstūris 5"/>
          <p:cNvSpPr/>
          <p:nvPr/>
        </p:nvSpPr>
        <p:spPr>
          <a:xfrm>
            <a:off x="7318111" y="786496"/>
            <a:ext cx="22365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altLang="ko-KR" dirty="0">
                <a:latin typeface="Century Gothic" panose="020B0502020202020204" pitchFamily="34" charset="0"/>
              </a:rPr>
              <a:t>Nosauc adresi </a:t>
            </a:r>
            <a:endParaRPr lang="lv-LV" altLang="ko-KR" dirty="0" smtClean="0">
              <a:latin typeface="Century Gothic" panose="020B0502020202020204" pitchFamily="34" charset="0"/>
            </a:endParaRPr>
          </a:p>
          <a:p>
            <a:r>
              <a:rPr lang="lv-LV" altLang="ko-KR" dirty="0" smtClean="0">
                <a:latin typeface="Century Gothic" panose="020B0502020202020204" pitchFamily="34" charset="0"/>
              </a:rPr>
              <a:t>vai </a:t>
            </a:r>
            <a:r>
              <a:rPr lang="lv-LV" altLang="ko-KR" dirty="0">
                <a:latin typeface="Century Gothic" panose="020B0502020202020204" pitchFamily="34" charset="0"/>
              </a:rPr>
              <a:t>notikuma vietu</a:t>
            </a:r>
            <a:endParaRPr lang="lv-LV" dirty="0"/>
          </a:p>
        </p:txBody>
      </p:sp>
      <p:sp>
        <p:nvSpPr>
          <p:cNvPr id="15" name="Taisnstūris 14"/>
          <p:cNvSpPr/>
          <p:nvPr/>
        </p:nvSpPr>
        <p:spPr>
          <a:xfrm>
            <a:off x="7408954" y="1943854"/>
            <a:ext cx="2311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altLang="ko-KR" dirty="0">
                <a:latin typeface="Century Gothic" panose="020B0502020202020204" pitchFamily="34" charset="0"/>
              </a:rPr>
              <a:t>Izstāsti, kas ir noticis</a:t>
            </a:r>
            <a:endParaRPr lang="lv-LV" dirty="0"/>
          </a:p>
        </p:txBody>
      </p:sp>
      <p:sp>
        <p:nvSpPr>
          <p:cNvPr id="16" name="Taisnstūris 15"/>
          <p:cNvSpPr/>
          <p:nvPr/>
        </p:nvSpPr>
        <p:spPr>
          <a:xfrm>
            <a:off x="7237432" y="3335643"/>
            <a:ext cx="26548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altLang="ko-KR" dirty="0">
                <a:latin typeface="Century Gothic" panose="020B0502020202020204" pitchFamily="34" charset="0"/>
              </a:rPr>
              <a:t>Atbildi uz jautājumiem</a:t>
            </a:r>
            <a:endParaRPr lang="lv-LV" dirty="0"/>
          </a:p>
        </p:txBody>
      </p:sp>
      <p:sp>
        <p:nvSpPr>
          <p:cNvPr id="17" name="Taisnstūris 16"/>
          <p:cNvSpPr/>
          <p:nvPr/>
        </p:nvSpPr>
        <p:spPr>
          <a:xfrm>
            <a:off x="7101840" y="4857774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v-LV" altLang="ko-KR" dirty="0">
                <a:latin typeface="Century Gothic" panose="020B0502020202020204" pitchFamily="34" charset="0"/>
              </a:rPr>
              <a:t>Nosauc vārdu, uzvārdu, telefona numuru</a:t>
            </a:r>
          </a:p>
          <a:p>
            <a:pPr algn="ctr"/>
            <a:r>
              <a:rPr lang="lv-LV" altLang="ko-KR" sz="1600" dirty="0">
                <a:latin typeface="Century Gothic" panose="020B0502020202020204" pitchFamily="34" charset="0"/>
              </a:rPr>
              <a:t>	</a:t>
            </a:r>
            <a:endParaRPr lang="en-US" altLang="ko-KR" sz="1600" dirty="0">
              <a:latin typeface="Century Gothic" panose="020B0502020202020204" pitchFamily="34" charset="0"/>
            </a:endParaRPr>
          </a:p>
        </p:txBody>
      </p:sp>
      <p:sp>
        <p:nvSpPr>
          <p:cNvPr id="18" name="Taisnstūris 17"/>
          <p:cNvSpPr/>
          <p:nvPr/>
        </p:nvSpPr>
        <p:spPr>
          <a:xfrm>
            <a:off x="6939273" y="5937632"/>
            <a:ext cx="2953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lv-LV" altLang="ko-KR" dirty="0">
                <a:latin typeface="Century Gothic" panose="020B0502020202020204" pitchFamily="34" charset="0"/>
              </a:rPr>
              <a:t>Nenoliec klausuli pirmais!</a:t>
            </a:r>
            <a:endParaRPr lang="en-US" altLang="ko-KR" dirty="0">
              <a:latin typeface="Century Gothic" panose="020B0502020202020204" pitchFamily="34" charset="0"/>
            </a:endParaRPr>
          </a:p>
        </p:txBody>
      </p:sp>
      <p:sp>
        <p:nvSpPr>
          <p:cNvPr id="19" name="Taisnstūris 18"/>
          <p:cNvSpPr/>
          <p:nvPr/>
        </p:nvSpPr>
        <p:spPr>
          <a:xfrm>
            <a:off x="1967286" y="3631580"/>
            <a:ext cx="2318263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lv-LV" sz="2800" b="1" dirty="0" smtClean="0">
                <a:solidFill>
                  <a:schemeClr val="bg1"/>
                </a:solidFill>
              </a:rPr>
              <a:t>IZSTĀSTI, </a:t>
            </a:r>
          </a:p>
          <a:p>
            <a:pPr algn="ctr"/>
            <a:r>
              <a:rPr lang="lv-LV" sz="2800" b="1" dirty="0" smtClean="0">
                <a:solidFill>
                  <a:schemeClr val="bg1"/>
                </a:solidFill>
              </a:rPr>
              <a:t>KUR UN KAS </a:t>
            </a:r>
          </a:p>
          <a:p>
            <a:pPr algn="ctr"/>
            <a:r>
              <a:rPr lang="lv-LV" sz="2800" b="1" dirty="0" smtClean="0">
                <a:solidFill>
                  <a:schemeClr val="bg1"/>
                </a:solidFill>
              </a:rPr>
              <a:t>NOTICIS</a:t>
            </a:r>
            <a:endParaRPr lang="lv-LV" sz="2800" b="1" dirty="0">
              <a:solidFill>
                <a:schemeClr val="bg1"/>
              </a:solidFill>
            </a:endParaRPr>
          </a:p>
        </p:txBody>
      </p:sp>
      <p:sp>
        <p:nvSpPr>
          <p:cNvPr id="20" name="Chevron 13"/>
          <p:cNvSpPr/>
          <p:nvPr/>
        </p:nvSpPr>
        <p:spPr>
          <a:xfrm>
            <a:off x="2178843" y="2833619"/>
            <a:ext cx="2106706" cy="502024"/>
          </a:xfrm>
          <a:prstGeom prst="chevron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bg1"/>
                </a:solidFill>
              </a:rPr>
              <a:t>ZVANI 112</a:t>
            </a:r>
            <a:endParaRPr lang="lv-LV" b="1" dirty="0">
              <a:solidFill>
                <a:schemeClr val="bg1"/>
              </a:solidFill>
            </a:endParaRPr>
          </a:p>
        </p:txBody>
      </p:sp>
      <p:sp>
        <p:nvSpPr>
          <p:cNvPr id="21" name="Taisnstūris 20"/>
          <p:cNvSpPr/>
          <p:nvPr/>
        </p:nvSpPr>
        <p:spPr>
          <a:xfrm>
            <a:off x="1387501" y="2542032"/>
            <a:ext cx="7665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lv-LV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4</a:t>
            </a:r>
            <a:r>
              <a:rPr lang="lv-LV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.</a:t>
            </a:r>
            <a:endParaRPr lang="lv-LV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446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Pareiza rīcība ugunsgrēkā</a:t>
            </a:r>
            <a:endParaRPr lang="lv-LV" dirty="0"/>
          </a:p>
        </p:txBody>
      </p:sp>
      <p:sp>
        <p:nvSpPr>
          <p:cNvPr id="8" name="Chevron 7"/>
          <p:cNvSpPr/>
          <p:nvPr/>
        </p:nvSpPr>
        <p:spPr>
          <a:xfrm>
            <a:off x="2106706" y="6364940"/>
            <a:ext cx="2106706" cy="502024"/>
          </a:xfrm>
          <a:prstGeom prst="chevr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bg1"/>
                </a:solidFill>
              </a:rPr>
              <a:t>DODIES UZ IZEJU</a:t>
            </a:r>
            <a:endParaRPr lang="lv-LV" b="1" dirty="0">
              <a:solidFill>
                <a:schemeClr val="bg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10069608" y="6355976"/>
            <a:ext cx="2106706" cy="502024"/>
          </a:xfrm>
          <a:prstGeom prst="chevr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bg1"/>
                </a:solidFill>
              </a:rPr>
              <a:t>SAGAIDI</a:t>
            </a:r>
            <a:endParaRPr lang="lv-LV" b="1" dirty="0">
              <a:solidFill>
                <a:schemeClr val="bg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6098242" y="6373905"/>
            <a:ext cx="2106706" cy="502024"/>
          </a:xfrm>
          <a:prstGeom prst="chevr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bg1"/>
                </a:solidFill>
              </a:rPr>
              <a:t>DODIES ĀRĀ</a:t>
            </a:r>
            <a:endParaRPr lang="lv-LV" b="1" dirty="0">
              <a:solidFill>
                <a:schemeClr val="bg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4112559" y="6355976"/>
            <a:ext cx="2106706" cy="502024"/>
          </a:xfrm>
          <a:prstGeom prst="chevr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bg1"/>
                </a:solidFill>
              </a:rPr>
              <a:t>PATAUSTI</a:t>
            </a:r>
            <a:endParaRPr lang="lv-LV" b="1" dirty="0">
              <a:solidFill>
                <a:schemeClr val="bg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8083925" y="6355976"/>
            <a:ext cx="2106706" cy="502024"/>
          </a:xfrm>
          <a:prstGeom prst="chevr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bg1"/>
                </a:solidFill>
              </a:rPr>
              <a:t>ZVANI 112</a:t>
            </a:r>
            <a:endParaRPr lang="lv-LV" b="1" dirty="0">
              <a:solidFill>
                <a:schemeClr val="bg1"/>
              </a:solidFill>
            </a:endParaRPr>
          </a:p>
        </p:txBody>
      </p:sp>
      <p:sp>
        <p:nvSpPr>
          <p:cNvPr id="17" name="Chevron 11"/>
          <p:cNvSpPr/>
          <p:nvPr/>
        </p:nvSpPr>
        <p:spPr>
          <a:xfrm>
            <a:off x="100853" y="6373905"/>
            <a:ext cx="2106706" cy="502024"/>
          </a:xfrm>
          <a:prstGeom prst="chevr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bg1"/>
                </a:solidFill>
              </a:rPr>
              <a:t>PAMANI</a:t>
            </a:r>
            <a:endParaRPr lang="lv-LV" b="1" dirty="0">
              <a:solidFill>
                <a:schemeClr val="bg1"/>
              </a:solidFill>
            </a:endParaRPr>
          </a:p>
        </p:txBody>
      </p:sp>
      <p:sp>
        <p:nvSpPr>
          <p:cNvPr id="24" name="Chevron 8"/>
          <p:cNvSpPr/>
          <p:nvPr/>
        </p:nvSpPr>
        <p:spPr>
          <a:xfrm>
            <a:off x="1053353" y="2275002"/>
            <a:ext cx="2106706" cy="502024"/>
          </a:xfrm>
          <a:prstGeom prst="chevro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bg1"/>
                </a:solidFill>
              </a:rPr>
              <a:t>SAGAIDI</a:t>
            </a:r>
            <a:endParaRPr lang="lv-LV" b="1" dirty="0">
              <a:solidFill>
                <a:schemeClr val="bg1"/>
              </a:solidFill>
            </a:endParaRPr>
          </a:p>
        </p:txBody>
      </p:sp>
      <p:pic>
        <p:nvPicPr>
          <p:cNvPr id="2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6952" y="3198332"/>
            <a:ext cx="1583911" cy="1023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8059" y="2670672"/>
            <a:ext cx="2756615" cy="2799454"/>
          </a:xfrm>
          <a:prstGeom prst="rect">
            <a:avLst/>
          </a:prstGeom>
          <a:noFill/>
        </p:spPr>
      </p:pic>
      <p:pic>
        <p:nvPicPr>
          <p:cNvPr id="28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856" y="6436210"/>
            <a:ext cx="341556" cy="341556"/>
          </a:xfrm>
          <a:prstGeom prst="rect">
            <a:avLst/>
          </a:prstGeom>
        </p:spPr>
      </p:pic>
      <p:sp>
        <p:nvSpPr>
          <p:cNvPr id="29" name="Taisnstūris 28"/>
          <p:cNvSpPr/>
          <p:nvPr/>
        </p:nvSpPr>
        <p:spPr>
          <a:xfrm>
            <a:off x="382045" y="1909920"/>
            <a:ext cx="7665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lv-LV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5</a:t>
            </a:r>
            <a:r>
              <a:rPr lang="lv-LV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.</a:t>
            </a:r>
            <a:endParaRPr lang="lv-LV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Taisnstūris 3"/>
          <p:cNvSpPr/>
          <p:nvPr/>
        </p:nvSpPr>
        <p:spPr>
          <a:xfrm>
            <a:off x="3207967" y="2526014"/>
            <a:ext cx="5282184" cy="1081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rgbClr val="9E0000"/>
              </a:buClr>
            </a:pPr>
            <a:r>
              <a:rPr lang="lv-LV" altLang="lv-LV" sz="1600" dirty="0">
                <a:solidFill>
                  <a:prstClr val="black"/>
                </a:solidFill>
              </a:rPr>
              <a:t>Ja mājās biji viens, noteikti sagaidi ugunsdzēsējus </a:t>
            </a:r>
            <a:r>
              <a:rPr lang="lv-LV" altLang="lv-LV" sz="1600" dirty="0" smtClean="0">
                <a:solidFill>
                  <a:prstClr val="black"/>
                </a:solidFill>
              </a:rPr>
              <a:t>glābējus!</a:t>
            </a: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rgbClr val="9E0000"/>
              </a:buClr>
            </a:pPr>
            <a:r>
              <a:rPr lang="lv-LV" altLang="lv-LV" sz="1600" dirty="0" smtClean="0">
                <a:solidFill>
                  <a:prstClr val="black"/>
                </a:solidFill>
              </a:rPr>
              <a:t>Informē </a:t>
            </a:r>
            <a:r>
              <a:rPr lang="lv-LV" altLang="lv-LV" sz="1600" dirty="0">
                <a:solidFill>
                  <a:prstClr val="black"/>
                </a:solidFill>
              </a:rPr>
              <a:t>vecākus, ka tev viss ir kārtībā vai dodies uz jūsu norunāto satikšanās vietu un tur viņus gaidi.</a:t>
            </a:r>
          </a:p>
        </p:txBody>
      </p:sp>
      <p:sp>
        <p:nvSpPr>
          <p:cNvPr id="6" name="Taisnstūris 5"/>
          <p:cNvSpPr/>
          <p:nvPr/>
        </p:nvSpPr>
        <p:spPr>
          <a:xfrm>
            <a:off x="2388771" y="3900373"/>
            <a:ext cx="6096000" cy="188769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685800">
              <a:lnSpc>
                <a:spcPct val="90000"/>
              </a:lnSpc>
              <a:spcBef>
                <a:spcPts val="750"/>
              </a:spcBef>
              <a:buClr>
                <a:srgbClr val="9E0000"/>
              </a:buClr>
              <a:buSzTx/>
            </a:pPr>
            <a:r>
              <a:rPr lang="lv-LV" altLang="lv-LV" sz="1600" b="1" dirty="0">
                <a:solidFill>
                  <a:prstClr val="black"/>
                </a:solidFill>
              </a:rPr>
              <a:t>Ugunsdzēsējiem glābējiem izstāsti:</a:t>
            </a:r>
          </a:p>
          <a:p>
            <a:pPr marL="285750" lvl="0" indent="-285750" defTabSz="685800">
              <a:lnSpc>
                <a:spcPct val="90000"/>
              </a:lnSpc>
              <a:spcBef>
                <a:spcPts val="750"/>
              </a:spcBef>
              <a:buClr>
                <a:srgbClr val="9E0000"/>
              </a:buClr>
              <a:buSzTx/>
              <a:buFont typeface="Arial" panose="020B0604020202020204" pitchFamily="34" charset="0"/>
              <a:buChar char="•"/>
            </a:pPr>
            <a:r>
              <a:rPr lang="lv-LV" altLang="lv-LV" sz="1600" dirty="0">
                <a:solidFill>
                  <a:prstClr val="black"/>
                </a:solidFill>
              </a:rPr>
              <a:t>Ja kāds cilvēks vai dzīvnieks ir palicis ēkā;</a:t>
            </a:r>
          </a:p>
          <a:p>
            <a:pPr marL="285750" lvl="0" indent="-285750" defTabSz="685800">
              <a:lnSpc>
                <a:spcPct val="90000"/>
              </a:lnSpc>
              <a:spcBef>
                <a:spcPts val="750"/>
              </a:spcBef>
              <a:buClr>
                <a:srgbClr val="9E0000"/>
              </a:buClr>
              <a:buSzTx/>
              <a:buFont typeface="Arial" panose="020B0604020202020204" pitchFamily="34" charset="0"/>
              <a:buChar char="•"/>
            </a:pPr>
            <a:r>
              <a:rPr lang="lv-LV" altLang="lv-LV" sz="1600" dirty="0">
                <a:solidFill>
                  <a:prstClr val="black"/>
                </a:solidFill>
              </a:rPr>
              <a:t>Kas bija noticis – kas un kur dega, kur redzēji dūmus u.c. svarīgu informāciju.</a:t>
            </a: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rgbClr val="9E0000"/>
              </a:buClr>
            </a:pPr>
            <a:endParaRPr lang="lv-LV" altLang="lv-LV" dirty="0">
              <a:solidFill>
                <a:prstClr val="black"/>
              </a:solidFill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rgbClr val="9E0000"/>
              </a:buClr>
            </a:pPr>
            <a:r>
              <a:rPr lang="lv-LV" altLang="lv-LV" b="1" dirty="0">
                <a:solidFill>
                  <a:srgbClr val="C00000"/>
                </a:solidFill>
              </a:rPr>
              <a:t>Nekādā gadījumā neatgriezies degošajā ēkā! </a:t>
            </a:r>
          </a:p>
        </p:txBody>
      </p:sp>
      <p:pic>
        <p:nvPicPr>
          <p:cNvPr id="30" name="Picture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8489" y="4844221"/>
            <a:ext cx="1156994" cy="115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38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762001" y="1693332"/>
            <a:ext cx="4252166" cy="1735668"/>
          </a:xfrm>
        </p:spPr>
        <p:txBody>
          <a:bodyPr>
            <a:noAutofit/>
          </a:bodyPr>
          <a:lstStyle/>
          <a:p>
            <a:r>
              <a:rPr lang="lv-LV" sz="4000" b="1" dirty="0" smtClean="0">
                <a:solidFill>
                  <a:schemeClr val="bg1"/>
                </a:solidFill>
              </a:rPr>
              <a:t>PAREIZA </a:t>
            </a:r>
            <a:br>
              <a:rPr lang="lv-LV" sz="4000" b="1" dirty="0" smtClean="0">
                <a:solidFill>
                  <a:schemeClr val="bg1"/>
                </a:solidFill>
              </a:rPr>
            </a:br>
            <a:r>
              <a:rPr lang="lv-LV" sz="4000" b="1" dirty="0" smtClean="0">
                <a:solidFill>
                  <a:schemeClr val="bg1"/>
                </a:solidFill>
              </a:rPr>
              <a:t>RĪCĪBA</a:t>
            </a:r>
            <a:br>
              <a:rPr lang="lv-LV" sz="4000" b="1" dirty="0" smtClean="0">
                <a:solidFill>
                  <a:schemeClr val="bg1"/>
                </a:solidFill>
              </a:rPr>
            </a:br>
            <a:r>
              <a:rPr lang="lv-LV" sz="4000" b="1" dirty="0" smtClean="0">
                <a:solidFill>
                  <a:schemeClr val="bg1"/>
                </a:solidFill>
              </a:rPr>
              <a:t>UGUNSGRĒKĀ</a:t>
            </a:r>
            <a:endParaRPr lang="lv-LV" sz="4000" b="1" dirty="0">
              <a:solidFill>
                <a:schemeClr val="bg1"/>
              </a:solidFill>
            </a:endParaRPr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762001" y="3627120"/>
            <a:ext cx="4323286" cy="1371600"/>
          </a:xfrm>
        </p:spPr>
        <p:txBody>
          <a:bodyPr/>
          <a:lstStyle/>
          <a:p>
            <a:r>
              <a:rPr lang="lv-LV" b="1" dirty="0" smtClean="0"/>
              <a:t>JĀRĪKOJAS</a:t>
            </a:r>
          </a:p>
          <a:p>
            <a:r>
              <a:rPr lang="lv-LV" b="1" dirty="0" smtClean="0"/>
              <a:t>NĒ PASLĒPĒM</a:t>
            </a:r>
          </a:p>
          <a:p>
            <a:r>
              <a:rPr lang="lv-LV" b="1" dirty="0" smtClean="0"/>
              <a:t>NEDRĪKST ATGRIEZTIES DEGOŠAJĀ ĒKĀ</a:t>
            </a:r>
            <a:endParaRPr lang="lv-LV" b="1" dirty="0"/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4657" y="1392914"/>
            <a:ext cx="2234206" cy="4468411"/>
          </a:xfrm>
          <a:prstGeom prst="rect">
            <a:avLst/>
          </a:prstGeom>
        </p:spPr>
      </p:pic>
      <p:sp>
        <p:nvSpPr>
          <p:cNvPr id="5" name="Chevron 14"/>
          <p:cNvSpPr/>
          <p:nvPr/>
        </p:nvSpPr>
        <p:spPr>
          <a:xfrm>
            <a:off x="6308863" y="1779104"/>
            <a:ext cx="4851701" cy="484516"/>
          </a:xfrm>
          <a:prstGeom prst="chevron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b="1" dirty="0" smtClean="0">
                <a:solidFill>
                  <a:schemeClr val="bg1"/>
                </a:solidFill>
              </a:rPr>
              <a:t>Pamanu, ka izcēlies ugunsgrēks</a:t>
            </a:r>
            <a:endParaRPr lang="lv-LV" b="1" dirty="0">
              <a:solidFill>
                <a:schemeClr val="bg1"/>
              </a:solidFill>
            </a:endParaRPr>
          </a:p>
        </p:txBody>
      </p:sp>
      <p:sp>
        <p:nvSpPr>
          <p:cNvPr id="7" name="Chevron 16"/>
          <p:cNvSpPr/>
          <p:nvPr/>
        </p:nvSpPr>
        <p:spPr>
          <a:xfrm>
            <a:off x="6308863" y="2407552"/>
            <a:ext cx="4851701" cy="484516"/>
          </a:xfrm>
          <a:prstGeom prst="chevron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b="1" dirty="0" smtClean="0">
                <a:solidFill>
                  <a:schemeClr val="bg1"/>
                </a:solidFill>
              </a:rPr>
              <a:t>Dodos uz izeju</a:t>
            </a:r>
            <a:endParaRPr lang="lv-LV" b="1" dirty="0">
              <a:solidFill>
                <a:schemeClr val="bg1"/>
              </a:solidFill>
            </a:endParaRPr>
          </a:p>
        </p:txBody>
      </p:sp>
      <p:sp>
        <p:nvSpPr>
          <p:cNvPr id="8" name="Chevron 17"/>
          <p:cNvSpPr/>
          <p:nvPr/>
        </p:nvSpPr>
        <p:spPr>
          <a:xfrm>
            <a:off x="6308863" y="3036000"/>
            <a:ext cx="4851701" cy="484516"/>
          </a:xfrm>
          <a:prstGeom prst="chevron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b="1" dirty="0" smtClean="0">
                <a:solidFill>
                  <a:schemeClr val="bg1"/>
                </a:solidFill>
              </a:rPr>
              <a:t>Ja durvju rokturis ir auksts, eju ārā</a:t>
            </a:r>
            <a:endParaRPr lang="lv-LV" b="1" dirty="0">
              <a:solidFill>
                <a:schemeClr val="bg1"/>
              </a:solidFill>
            </a:endParaRPr>
          </a:p>
        </p:txBody>
      </p:sp>
      <p:sp>
        <p:nvSpPr>
          <p:cNvPr id="9" name="Chevron 18"/>
          <p:cNvSpPr/>
          <p:nvPr/>
        </p:nvSpPr>
        <p:spPr>
          <a:xfrm>
            <a:off x="6308863" y="3664448"/>
            <a:ext cx="4851701" cy="484516"/>
          </a:xfrm>
          <a:prstGeom prst="chevron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b="1" dirty="0" smtClean="0">
                <a:solidFill>
                  <a:schemeClr val="bg1"/>
                </a:solidFill>
              </a:rPr>
              <a:t>Zvanu 112 </a:t>
            </a:r>
            <a:endParaRPr lang="lv-LV" b="1" dirty="0">
              <a:solidFill>
                <a:schemeClr val="bg1"/>
              </a:solidFill>
            </a:endParaRPr>
          </a:p>
        </p:txBody>
      </p:sp>
      <p:sp>
        <p:nvSpPr>
          <p:cNvPr id="10" name="Chevron 19"/>
          <p:cNvSpPr/>
          <p:nvPr/>
        </p:nvSpPr>
        <p:spPr>
          <a:xfrm>
            <a:off x="6308863" y="4312920"/>
            <a:ext cx="4851701" cy="484516"/>
          </a:xfrm>
          <a:prstGeom prst="chevron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b="1" dirty="0" smtClean="0">
                <a:solidFill>
                  <a:schemeClr val="bg1"/>
                </a:solidFill>
              </a:rPr>
              <a:t>Informēju vecākus vai eju uz pulcēšanās vietu</a:t>
            </a:r>
            <a:endParaRPr lang="lv-LV" b="1" dirty="0">
              <a:solidFill>
                <a:schemeClr val="bg1"/>
              </a:solidFill>
            </a:endParaRPr>
          </a:p>
        </p:txBody>
      </p:sp>
      <p:sp>
        <p:nvSpPr>
          <p:cNvPr id="11" name="Chevron 20"/>
          <p:cNvSpPr/>
          <p:nvPr/>
        </p:nvSpPr>
        <p:spPr>
          <a:xfrm>
            <a:off x="6308863" y="4998720"/>
            <a:ext cx="4851701" cy="484516"/>
          </a:xfrm>
          <a:prstGeom prst="chevron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b="1" dirty="0" smtClean="0">
                <a:solidFill>
                  <a:schemeClr val="bg1"/>
                </a:solidFill>
              </a:rPr>
              <a:t>Sagaidu ugunsdzēsējus glābējus</a:t>
            </a:r>
            <a:endParaRPr lang="lv-LV" b="1" dirty="0">
              <a:solidFill>
                <a:schemeClr val="bg1"/>
              </a:solidFill>
            </a:endParaRPr>
          </a:p>
        </p:txBody>
      </p:sp>
      <p:pic>
        <p:nvPicPr>
          <p:cNvPr id="12" name="Attēls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9646" y="1853173"/>
            <a:ext cx="559560" cy="390423"/>
          </a:xfrm>
          <a:prstGeom prst="rect">
            <a:avLst/>
          </a:prstGeom>
        </p:spPr>
      </p:pic>
      <p:pic>
        <p:nvPicPr>
          <p:cNvPr id="13" name="Picture 2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1827" y="2432211"/>
            <a:ext cx="435197" cy="435197"/>
          </a:xfrm>
          <a:prstGeom prst="rect">
            <a:avLst/>
          </a:prstGeom>
        </p:spPr>
      </p:pic>
      <p:pic>
        <p:nvPicPr>
          <p:cNvPr id="14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827" y="3068692"/>
            <a:ext cx="508990" cy="508990"/>
          </a:xfrm>
          <a:prstGeom prst="rect">
            <a:avLst/>
          </a:prstGeom>
        </p:spPr>
      </p:pic>
      <p:pic>
        <p:nvPicPr>
          <p:cNvPr id="15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273" y="3699712"/>
            <a:ext cx="379751" cy="379751"/>
          </a:xfrm>
          <a:prstGeom prst="rect">
            <a:avLst/>
          </a:prstGeom>
        </p:spPr>
      </p:pic>
      <p:pic>
        <p:nvPicPr>
          <p:cNvPr id="16" name="Picture 21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02625" y="4350248"/>
            <a:ext cx="369046" cy="374702"/>
          </a:xfrm>
          <a:prstGeom prst="rect">
            <a:avLst/>
          </a:prstGeom>
          <a:noFill/>
        </p:spPr>
      </p:pic>
      <p:pic>
        <p:nvPicPr>
          <p:cNvPr id="17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66270" y="5055893"/>
            <a:ext cx="572936" cy="3701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577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Pareiza rīcība ugunsgrēkā</a:t>
            </a:r>
            <a:endParaRPr lang="lv-LV" dirty="0"/>
          </a:p>
        </p:txBody>
      </p:sp>
      <p:sp>
        <p:nvSpPr>
          <p:cNvPr id="8" name="Chevron 7"/>
          <p:cNvSpPr/>
          <p:nvPr/>
        </p:nvSpPr>
        <p:spPr>
          <a:xfrm>
            <a:off x="2106706" y="6364940"/>
            <a:ext cx="2106706" cy="502024"/>
          </a:xfrm>
          <a:prstGeom prst="chevr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bg1"/>
                </a:solidFill>
              </a:rPr>
              <a:t>DODIES UZ IZEJU</a:t>
            </a:r>
            <a:endParaRPr lang="lv-LV" b="1" dirty="0">
              <a:solidFill>
                <a:schemeClr val="bg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10069608" y="6355976"/>
            <a:ext cx="2106706" cy="502024"/>
          </a:xfrm>
          <a:prstGeom prst="chevr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bg1"/>
                </a:solidFill>
              </a:rPr>
              <a:t>SAGAIDI</a:t>
            </a:r>
            <a:endParaRPr lang="lv-LV" b="1" dirty="0">
              <a:solidFill>
                <a:schemeClr val="bg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6098242" y="6373905"/>
            <a:ext cx="2106706" cy="502024"/>
          </a:xfrm>
          <a:prstGeom prst="chevr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bg1"/>
                </a:solidFill>
              </a:rPr>
              <a:t>PALIEC TELPĀ</a:t>
            </a:r>
            <a:endParaRPr lang="lv-LV" b="1" dirty="0">
              <a:solidFill>
                <a:schemeClr val="bg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4112559" y="6355976"/>
            <a:ext cx="2106706" cy="502024"/>
          </a:xfrm>
          <a:prstGeom prst="chevr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bg1"/>
                </a:solidFill>
              </a:rPr>
              <a:t>PATAUSTI</a:t>
            </a:r>
            <a:endParaRPr lang="lv-LV" b="1" dirty="0">
              <a:solidFill>
                <a:schemeClr val="bg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8083925" y="6355976"/>
            <a:ext cx="2106706" cy="502024"/>
          </a:xfrm>
          <a:prstGeom prst="chevr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bg1"/>
                </a:solidFill>
              </a:rPr>
              <a:t>ZVANI 112</a:t>
            </a:r>
            <a:endParaRPr lang="lv-LV" b="1" dirty="0">
              <a:solidFill>
                <a:schemeClr val="bg1"/>
              </a:solidFill>
            </a:endParaRPr>
          </a:p>
        </p:txBody>
      </p:sp>
      <p:sp>
        <p:nvSpPr>
          <p:cNvPr id="14" name="Chevron 9"/>
          <p:cNvSpPr/>
          <p:nvPr/>
        </p:nvSpPr>
        <p:spPr>
          <a:xfrm>
            <a:off x="1069657" y="2468045"/>
            <a:ext cx="2106706" cy="502024"/>
          </a:xfrm>
          <a:prstGeom prst="chevron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bg1"/>
                </a:solidFill>
              </a:rPr>
              <a:t>DODIES UZ IZEJU</a:t>
            </a:r>
            <a:endParaRPr lang="lv-LV" b="1" dirty="0">
              <a:solidFill>
                <a:schemeClr val="bg1"/>
              </a:solidFill>
            </a:endParaRPr>
          </a:p>
        </p:txBody>
      </p:sp>
      <p:sp>
        <p:nvSpPr>
          <p:cNvPr id="15" name="Chevron 12"/>
          <p:cNvSpPr/>
          <p:nvPr/>
        </p:nvSpPr>
        <p:spPr>
          <a:xfrm>
            <a:off x="7352033" y="2468045"/>
            <a:ext cx="2106706" cy="502024"/>
          </a:xfrm>
          <a:prstGeom prst="chevron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bg1"/>
                </a:solidFill>
              </a:rPr>
              <a:t>PATAUSTI</a:t>
            </a:r>
            <a:endParaRPr lang="lv-LV" b="1" dirty="0">
              <a:solidFill>
                <a:schemeClr val="bg1"/>
              </a:solidFill>
            </a:endParaRPr>
          </a:p>
        </p:txBody>
      </p:sp>
      <p:sp>
        <p:nvSpPr>
          <p:cNvPr id="17" name="Chevron 11"/>
          <p:cNvSpPr/>
          <p:nvPr/>
        </p:nvSpPr>
        <p:spPr>
          <a:xfrm>
            <a:off x="100853" y="6373905"/>
            <a:ext cx="2106706" cy="502024"/>
          </a:xfrm>
          <a:prstGeom prst="chevr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bg1"/>
                </a:solidFill>
              </a:rPr>
              <a:t>PAMANI</a:t>
            </a:r>
            <a:endParaRPr lang="lv-LV" b="1" dirty="0">
              <a:solidFill>
                <a:schemeClr val="bg1"/>
              </a:solidFill>
            </a:endParaRPr>
          </a:p>
        </p:txBody>
      </p:sp>
      <p:pic>
        <p:nvPicPr>
          <p:cNvPr id="19" name="Attēls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5454" y="2678219"/>
            <a:ext cx="2569969" cy="2725053"/>
          </a:xfrm>
          <a:prstGeom prst="rect">
            <a:avLst/>
          </a:prstGeom>
        </p:spPr>
      </p:pic>
      <p:pic>
        <p:nvPicPr>
          <p:cNvPr id="20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487" y="2352103"/>
            <a:ext cx="1971466" cy="847029"/>
          </a:xfrm>
          <a:prstGeom prst="rect">
            <a:avLst/>
          </a:prstGeom>
        </p:spPr>
      </p:pic>
      <p:sp>
        <p:nvSpPr>
          <p:cNvPr id="29" name="Taisnstūris 28"/>
          <p:cNvSpPr/>
          <p:nvPr/>
        </p:nvSpPr>
        <p:spPr>
          <a:xfrm>
            <a:off x="121825" y="2257392"/>
            <a:ext cx="7665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lv-LV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1.</a:t>
            </a:r>
            <a:endParaRPr lang="lv-LV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0" name="Mīnus 29"/>
          <p:cNvSpPr/>
          <p:nvPr/>
        </p:nvSpPr>
        <p:spPr>
          <a:xfrm rot="16200000">
            <a:off x="3856555" y="4013885"/>
            <a:ext cx="4135787" cy="387927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1" name="Taisnstūris 30"/>
          <p:cNvSpPr/>
          <p:nvPr/>
        </p:nvSpPr>
        <p:spPr>
          <a:xfrm>
            <a:off x="6351944" y="2275802"/>
            <a:ext cx="7665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lv-LV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</a:t>
            </a:r>
            <a:r>
              <a:rPr lang="lv-LV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.</a:t>
            </a:r>
            <a:endParaRPr lang="lv-LV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2" name="Taisnstūris 31"/>
          <p:cNvSpPr/>
          <p:nvPr/>
        </p:nvSpPr>
        <p:spPr>
          <a:xfrm>
            <a:off x="100853" y="3602908"/>
            <a:ext cx="56296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v-LV" dirty="0"/>
              <a:t>Dodies uz izeju un pa ceļam brīdini / informē mājās esošos cilvēkus, skaļi saucot. </a:t>
            </a:r>
            <a:endParaRPr lang="lv-LV" dirty="0" smtClean="0"/>
          </a:p>
          <a:p>
            <a:pPr algn="just"/>
            <a:endParaRPr lang="lv-LV" dirty="0"/>
          </a:p>
          <a:p>
            <a:pPr algn="just"/>
            <a:r>
              <a:rPr lang="lv-LV" dirty="0" smtClean="0"/>
              <a:t>Nekavē </a:t>
            </a:r>
            <a:r>
              <a:rPr lang="lv-LV" dirty="0"/>
              <a:t>laiku, meklējot savus tuviniekus, un nedodies sadūmojumā, lai brīdinātu, - tu vari saelpoties dūmus un vairs netikt ārpusē!</a:t>
            </a:r>
          </a:p>
        </p:txBody>
      </p:sp>
      <p:sp>
        <p:nvSpPr>
          <p:cNvPr id="33" name="Taisnstūris 32"/>
          <p:cNvSpPr/>
          <p:nvPr/>
        </p:nvSpPr>
        <p:spPr>
          <a:xfrm>
            <a:off x="6118412" y="3271282"/>
            <a:ext cx="353704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dirty="0"/>
              <a:t>Izvērtē, vai varēsi droši evakuēties! </a:t>
            </a:r>
            <a:endParaRPr lang="lv-LV" dirty="0" smtClean="0"/>
          </a:p>
          <a:p>
            <a:endParaRPr lang="lv-LV" dirty="0"/>
          </a:p>
          <a:p>
            <a:r>
              <a:rPr lang="lv-LV" dirty="0" smtClean="0"/>
              <a:t>Ar </a:t>
            </a:r>
            <a:r>
              <a:rPr lang="lv-LV" dirty="0"/>
              <a:t>delnas augšpusi patausti durvju rokturi. </a:t>
            </a:r>
            <a:endParaRPr lang="lv-LV" dirty="0" smtClean="0"/>
          </a:p>
          <a:p>
            <a:endParaRPr lang="lv-LV" dirty="0"/>
          </a:p>
          <a:p>
            <a:r>
              <a:rPr lang="lv-LV" dirty="0" smtClean="0"/>
              <a:t>Ja </a:t>
            </a:r>
            <a:r>
              <a:rPr lang="lv-LV" dirty="0" err="1"/>
              <a:t>atrodies</a:t>
            </a:r>
            <a:r>
              <a:rPr lang="lv-LV" dirty="0"/>
              <a:t> augstāk par pirmo stāvu, patausti arī grīdu. </a:t>
            </a:r>
            <a:r>
              <a:rPr lang="lv-LV" b="1" dirty="0" smtClean="0"/>
              <a:t>KARSTS! DŪMI UN LIESMAS!</a:t>
            </a:r>
            <a:endParaRPr lang="lv-LV" b="1" dirty="0"/>
          </a:p>
        </p:txBody>
      </p:sp>
      <p:pic>
        <p:nvPicPr>
          <p:cNvPr id="22" name="Picture 29" descr="\\vugd-data.vugd.gov.lv\VUGD_DATA\Dokumenti\Prese\Skolu materiālu projekts\Ugunsgrēks\simboli_pixabay.com\uguns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890" y="6077631"/>
            <a:ext cx="372104" cy="592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9" descr="\\vugd-data.vugd.gov.lv\VUGD_DATA\Dokumenti\Prese\Skolu materiālu projekts\Ugunsgrēks\simboli_pixabay.com\uguns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578" y="2171770"/>
            <a:ext cx="849349" cy="1431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2998" y="4555611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69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8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345" y="2243324"/>
            <a:ext cx="1683056" cy="105046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Pareiza rīcība ugunsgrēkā</a:t>
            </a:r>
            <a:endParaRPr lang="lv-LV" dirty="0"/>
          </a:p>
        </p:txBody>
      </p:sp>
      <p:sp>
        <p:nvSpPr>
          <p:cNvPr id="8" name="Chevron 7"/>
          <p:cNvSpPr/>
          <p:nvPr/>
        </p:nvSpPr>
        <p:spPr>
          <a:xfrm>
            <a:off x="2106706" y="6364940"/>
            <a:ext cx="2106706" cy="502024"/>
          </a:xfrm>
          <a:prstGeom prst="chevr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bg1"/>
                </a:solidFill>
              </a:rPr>
              <a:t>DODIES UZ IZEJU</a:t>
            </a:r>
            <a:endParaRPr lang="lv-LV" b="1" dirty="0">
              <a:solidFill>
                <a:schemeClr val="bg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10069608" y="6355976"/>
            <a:ext cx="2106706" cy="502024"/>
          </a:xfrm>
          <a:prstGeom prst="chevr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bg1"/>
                </a:solidFill>
              </a:rPr>
              <a:t>SIGNALIZĒ</a:t>
            </a:r>
            <a:endParaRPr lang="lv-LV" b="1" dirty="0">
              <a:solidFill>
                <a:schemeClr val="bg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6098242" y="6373905"/>
            <a:ext cx="2197398" cy="502024"/>
          </a:xfrm>
          <a:prstGeom prst="chevr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bg1"/>
                </a:solidFill>
              </a:rPr>
              <a:t>PALIEC TELPĀ</a:t>
            </a:r>
            <a:endParaRPr lang="lv-LV" b="1" dirty="0">
              <a:solidFill>
                <a:schemeClr val="bg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4112559" y="6355976"/>
            <a:ext cx="2106706" cy="502024"/>
          </a:xfrm>
          <a:prstGeom prst="chevr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bg1"/>
                </a:solidFill>
              </a:rPr>
              <a:t>PATAUSTI</a:t>
            </a:r>
            <a:endParaRPr lang="lv-LV" b="1" dirty="0">
              <a:solidFill>
                <a:schemeClr val="bg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8124265" y="6355976"/>
            <a:ext cx="2106706" cy="502024"/>
          </a:xfrm>
          <a:prstGeom prst="chevr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bg1"/>
                </a:solidFill>
              </a:rPr>
              <a:t>ZVANI 112</a:t>
            </a:r>
            <a:endParaRPr lang="lv-LV" b="1" dirty="0">
              <a:solidFill>
                <a:schemeClr val="bg1"/>
              </a:solidFill>
            </a:endParaRPr>
          </a:p>
        </p:txBody>
      </p:sp>
      <p:sp>
        <p:nvSpPr>
          <p:cNvPr id="16" name="Chevron 14"/>
          <p:cNvSpPr/>
          <p:nvPr/>
        </p:nvSpPr>
        <p:spPr>
          <a:xfrm>
            <a:off x="857564" y="2486211"/>
            <a:ext cx="2106706" cy="502024"/>
          </a:xfrm>
          <a:prstGeom prst="chevron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bg1"/>
                </a:solidFill>
              </a:rPr>
              <a:t>PALIEC TELPĀ</a:t>
            </a:r>
            <a:endParaRPr lang="lv-LV" b="1" dirty="0">
              <a:solidFill>
                <a:schemeClr val="bg1"/>
              </a:solidFill>
            </a:endParaRPr>
          </a:p>
        </p:txBody>
      </p:sp>
      <p:sp>
        <p:nvSpPr>
          <p:cNvPr id="17" name="Chevron 11"/>
          <p:cNvSpPr/>
          <p:nvPr/>
        </p:nvSpPr>
        <p:spPr>
          <a:xfrm>
            <a:off x="100853" y="6373905"/>
            <a:ext cx="2106706" cy="502024"/>
          </a:xfrm>
          <a:prstGeom prst="chevr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bg1"/>
                </a:solidFill>
              </a:rPr>
              <a:t>PAMANI</a:t>
            </a:r>
            <a:endParaRPr lang="lv-LV" b="1" dirty="0">
              <a:solidFill>
                <a:schemeClr val="bg1"/>
              </a:solidFill>
            </a:endParaRPr>
          </a:p>
        </p:txBody>
      </p:sp>
      <p:sp>
        <p:nvSpPr>
          <p:cNvPr id="23" name="Chevron 13"/>
          <p:cNvSpPr/>
          <p:nvPr/>
        </p:nvSpPr>
        <p:spPr>
          <a:xfrm>
            <a:off x="8567621" y="2453988"/>
            <a:ext cx="2106706" cy="502024"/>
          </a:xfrm>
          <a:prstGeom prst="chevron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bg1"/>
                </a:solidFill>
              </a:rPr>
              <a:t>ZVANI 112</a:t>
            </a:r>
            <a:endParaRPr lang="lv-LV" b="1" dirty="0">
              <a:solidFill>
                <a:schemeClr val="bg1"/>
              </a:solidFill>
            </a:endParaRPr>
          </a:p>
        </p:txBody>
      </p:sp>
      <p:pic>
        <p:nvPicPr>
          <p:cNvPr id="25" name="Attēls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6890" y="2118992"/>
            <a:ext cx="1200894" cy="2155451"/>
          </a:xfrm>
          <a:prstGeom prst="rect">
            <a:avLst/>
          </a:prstGeom>
        </p:spPr>
      </p:pic>
      <p:pic>
        <p:nvPicPr>
          <p:cNvPr id="29" name="Picture 29" descr="\\vugd-data.vugd.gov.lv\VUGD_DATA\Dokumenti\Prese\Skolu materiālu projekts\Ugunsgrēks\simboli_pixabay.com\uguns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890" y="6077631"/>
            <a:ext cx="372104" cy="592548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Taisnstūris 30"/>
          <p:cNvSpPr/>
          <p:nvPr/>
        </p:nvSpPr>
        <p:spPr>
          <a:xfrm>
            <a:off x="207176" y="2064905"/>
            <a:ext cx="7665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lv-LV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3</a:t>
            </a:r>
            <a:r>
              <a:rPr lang="lv-LV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.</a:t>
            </a:r>
            <a:endParaRPr lang="lv-LV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32" name="Attēls 31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789" y="2606496"/>
            <a:ext cx="1069378" cy="864637"/>
          </a:xfrm>
          <a:prstGeom prst="rect">
            <a:avLst/>
          </a:prstGeom>
        </p:spPr>
      </p:pic>
      <p:sp>
        <p:nvSpPr>
          <p:cNvPr id="3" name="Taisnstūris 2"/>
          <p:cNvSpPr/>
          <p:nvPr/>
        </p:nvSpPr>
        <p:spPr>
          <a:xfrm>
            <a:off x="1020919" y="3489062"/>
            <a:ext cx="6202840" cy="4505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rgbClr val="C00000"/>
              </a:buClr>
            </a:pPr>
            <a:r>
              <a:rPr lang="lv-LV" altLang="lv-LV" dirty="0"/>
              <a:t>Dodies uz telpu ar logu un aiz sevis cieši aizver visas durvis. </a:t>
            </a:r>
            <a:endParaRPr lang="lv-LV" altLang="lv-LV" dirty="0" smtClean="0"/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rgbClr val="C00000"/>
              </a:buClr>
            </a:pPr>
            <a:endParaRPr lang="lv-LV" altLang="lv-LV" dirty="0">
              <a:solidFill>
                <a:prstClr val="black"/>
              </a:solidFill>
            </a:endParaRPr>
          </a:p>
          <a:p>
            <a:pPr lvl="0" defTabSz="685800">
              <a:lnSpc>
                <a:spcPct val="90000"/>
              </a:lnSpc>
              <a:spcBef>
                <a:spcPts val="750"/>
              </a:spcBef>
              <a:buClr>
                <a:srgbClr val="C00000"/>
              </a:buClr>
            </a:pPr>
            <a:r>
              <a:rPr lang="lv-LV" altLang="lv-LV" dirty="0">
                <a:solidFill>
                  <a:prstClr val="black"/>
                </a:solidFill>
              </a:rPr>
              <a:t>Durvju spraugas nosedz ar segām, dvieļiem, apģērbu – jebko, kas var kavēt dūmu iekļūšanu telpā</a:t>
            </a:r>
            <a:r>
              <a:rPr lang="lv-LV" altLang="lv-LV" dirty="0" smtClean="0">
                <a:solidFill>
                  <a:prstClr val="black"/>
                </a:solidFill>
              </a:rPr>
              <a:t>.</a:t>
            </a:r>
          </a:p>
          <a:p>
            <a:pPr lvl="0" defTabSz="685800">
              <a:lnSpc>
                <a:spcPct val="90000"/>
              </a:lnSpc>
              <a:spcBef>
                <a:spcPts val="750"/>
              </a:spcBef>
              <a:buClr>
                <a:srgbClr val="C00000"/>
              </a:buClr>
            </a:pPr>
            <a:endParaRPr lang="lv-LV" altLang="lv-LV" dirty="0" smtClean="0">
              <a:solidFill>
                <a:prstClr val="black"/>
              </a:solidFill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rgbClr val="C00000"/>
              </a:buClr>
            </a:pPr>
            <a:r>
              <a:rPr lang="lv-LV" dirty="0"/>
              <a:t>Paliec telpā ar logiem, kas atrodas tālāk no liesmām un dūmiem. Logi dos nedaudz svaiga gaisa un ļaus signalizēt par savu atrašanās vietu.</a:t>
            </a:r>
          </a:p>
          <a:p>
            <a:pPr lvl="0" defTabSz="685800">
              <a:lnSpc>
                <a:spcPct val="90000"/>
              </a:lnSpc>
              <a:spcBef>
                <a:spcPts val="750"/>
              </a:spcBef>
              <a:buClr>
                <a:srgbClr val="C00000"/>
              </a:buClr>
            </a:pPr>
            <a:endParaRPr lang="lv-LV" altLang="lv-LV" dirty="0" smtClean="0">
              <a:solidFill>
                <a:prstClr val="black"/>
              </a:solidFill>
            </a:endParaRPr>
          </a:p>
          <a:p>
            <a:pPr lvl="0" defTabSz="685800">
              <a:lnSpc>
                <a:spcPct val="90000"/>
              </a:lnSpc>
              <a:spcBef>
                <a:spcPts val="750"/>
              </a:spcBef>
              <a:buClr>
                <a:srgbClr val="C00000"/>
              </a:buClr>
            </a:pPr>
            <a:endParaRPr lang="lv-LV" altLang="lv-LV" dirty="0">
              <a:solidFill>
                <a:prstClr val="black"/>
              </a:solidFill>
            </a:endParaRPr>
          </a:p>
          <a:p>
            <a:pPr lvl="0" defTabSz="685800">
              <a:lnSpc>
                <a:spcPct val="90000"/>
              </a:lnSpc>
              <a:spcBef>
                <a:spcPts val="750"/>
              </a:spcBef>
              <a:buClr>
                <a:srgbClr val="C00000"/>
              </a:buClr>
            </a:pPr>
            <a:endParaRPr lang="lv-LV" altLang="lv-LV" dirty="0">
              <a:solidFill>
                <a:prstClr val="black"/>
              </a:solidFill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rgbClr val="C00000"/>
              </a:buClr>
            </a:pPr>
            <a:endParaRPr lang="lv-LV" altLang="lv-LV" dirty="0">
              <a:solidFill>
                <a:prstClr val="black"/>
              </a:solidFill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rgbClr val="C00000"/>
              </a:buClr>
            </a:pPr>
            <a:endParaRPr lang="lv-LV" altLang="lv-LV" dirty="0">
              <a:solidFill>
                <a:prstClr val="black"/>
              </a:solidFill>
            </a:endParaRPr>
          </a:p>
        </p:txBody>
      </p:sp>
      <p:pic>
        <p:nvPicPr>
          <p:cNvPr id="33" name="Picture 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21" y="3018432"/>
            <a:ext cx="739317" cy="999288"/>
          </a:xfrm>
          <a:prstGeom prst="rect">
            <a:avLst/>
          </a:prstGeom>
        </p:spPr>
      </p:pic>
      <p:pic>
        <p:nvPicPr>
          <p:cNvPr id="34" name="Picture 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21" y="4242406"/>
            <a:ext cx="930776" cy="465388"/>
          </a:xfrm>
          <a:prstGeom prst="rect">
            <a:avLst/>
          </a:prstGeom>
        </p:spPr>
      </p:pic>
      <p:pic>
        <p:nvPicPr>
          <p:cNvPr id="35" name="Picture 6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53" y="5178424"/>
            <a:ext cx="661088" cy="661088"/>
          </a:xfrm>
          <a:prstGeom prst="rect">
            <a:avLst/>
          </a:prstGeom>
        </p:spPr>
      </p:pic>
      <p:sp>
        <p:nvSpPr>
          <p:cNvPr id="36" name="Mīnus 35"/>
          <p:cNvSpPr/>
          <p:nvPr/>
        </p:nvSpPr>
        <p:spPr>
          <a:xfrm rot="16200000">
            <a:off x="5590875" y="4281136"/>
            <a:ext cx="4135787" cy="387927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Taisnstūris 3"/>
          <p:cNvSpPr/>
          <p:nvPr/>
        </p:nvSpPr>
        <p:spPr>
          <a:xfrm flipH="1">
            <a:off x="7723783" y="3084047"/>
            <a:ext cx="3300983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rgbClr val="C00000"/>
              </a:buClr>
            </a:pPr>
            <a:r>
              <a:rPr lang="lv-LV" altLang="lv-LV" dirty="0">
                <a:solidFill>
                  <a:prstClr val="black"/>
                </a:solidFill>
              </a:rPr>
              <a:t>Ja tev pieejams mobilais telefons, zvani uz tālruņa numuru 112. Izstāsti, kur un kas ir noticis. </a:t>
            </a:r>
          </a:p>
        </p:txBody>
      </p:sp>
      <p:sp>
        <p:nvSpPr>
          <p:cNvPr id="5" name="Taisnstūris 4"/>
          <p:cNvSpPr/>
          <p:nvPr/>
        </p:nvSpPr>
        <p:spPr>
          <a:xfrm>
            <a:off x="8138261" y="4839554"/>
            <a:ext cx="4108621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rgbClr val="C00000"/>
              </a:buClr>
            </a:pPr>
            <a:r>
              <a:rPr lang="lv-LV" altLang="lv-LV" dirty="0">
                <a:solidFill>
                  <a:prstClr val="black"/>
                </a:solidFill>
              </a:rPr>
              <a:t>Pēc iespējas precīzāk izstāsti, kurā ēkas stāvā un telpā </a:t>
            </a:r>
            <a:r>
              <a:rPr lang="lv-LV" altLang="lv-LV" dirty="0" err="1">
                <a:solidFill>
                  <a:prstClr val="black"/>
                </a:solidFill>
              </a:rPr>
              <a:t>atrodies</a:t>
            </a:r>
            <a:r>
              <a:rPr lang="lv-LV" altLang="lv-LV" dirty="0">
                <a:solidFill>
                  <a:prstClr val="black"/>
                </a:solidFill>
              </a:rPr>
              <a:t>. Jo precīzāka būs tava sniegtā informācija, jo ātrāk ugunsdzēsēji glābēji tevi atradīs un izglābs. </a:t>
            </a:r>
          </a:p>
        </p:txBody>
      </p:sp>
      <p:pic>
        <p:nvPicPr>
          <p:cNvPr id="3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287" y="4215406"/>
            <a:ext cx="1058334" cy="1058334"/>
          </a:xfrm>
          <a:prstGeom prst="rect">
            <a:avLst/>
          </a:prstGeom>
        </p:spPr>
      </p:pic>
      <p:sp>
        <p:nvSpPr>
          <p:cNvPr id="38" name="Taisnstūris 37"/>
          <p:cNvSpPr/>
          <p:nvPr/>
        </p:nvSpPr>
        <p:spPr>
          <a:xfrm>
            <a:off x="7852733" y="2079411"/>
            <a:ext cx="7665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lv-LV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4</a:t>
            </a:r>
            <a:r>
              <a:rPr lang="lv-LV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.</a:t>
            </a:r>
            <a:endParaRPr lang="lv-LV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73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11" y="5992993"/>
            <a:ext cx="640135" cy="6279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1599" y="5992993"/>
            <a:ext cx="1760937" cy="628519"/>
          </a:xfrm>
          <a:prstGeom prst="rect">
            <a:avLst/>
          </a:prstGeom>
        </p:spPr>
      </p:pic>
      <p:sp>
        <p:nvSpPr>
          <p:cNvPr id="17" name="Taisnstūris 16"/>
          <p:cNvSpPr/>
          <p:nvPr/>
        </p:nvSpPr>
        <p:spPr>
          <a:xfrm>
            <a:off x="7101840" y="4857774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lv-LV" altLang="ko-KR" sz="1600" dirty="0">
                <a:latin typeface="Century Gothic" panose="020B0502020202020204" pitchFamily="34" charset="0"/>
              </a:rPr>
              <a:t>	</a:t>
            </a:r>
            <a:endParaRPr lang="en-US" altLang="ko-KR" sz="1600" dirty="0">
              <a:latin typeface="Century Gothic" panose="020B0502020202020204" pitchFamily="34" charset="0"/>
            </a:endParaRPr>
          </a:p>
        </p:txBody>
      </p:sp>
      <p:sp>
        <p:nvSpPr>
          <p:cNvPr id="18" name="Taisnstūris 17"/>
          <p:cNvSpPr/>
          <p:nvPr/>
        </p:nvSpPr>
        <p:spPr>
          <a:xfrm>
            <a:off x="8189014" y="2376500"/>
            <a:ext cx="3717040" cy="3347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rgbClr val="C00000"/>
              </a:buClr>
            </a:pPr>
            <a:r>
              <a:rPr lang="lv-LV" altLang="lv-LV" dirty="0">
                <a:solidFill>
                  <a:prstClr val="black"/>
                </a:solidFill>
              </a:rPr>
              <a:t>Aizej pie loga un to nedaudz atver. </a:t>
            </a: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rgbClr val="C00000"/>
              </a:buClr>
            </a:pPr>
            <a:endParaRPr lang="lv-LV" altLang="lv-LV" dirty="0">
              <a:solidFill>
                <a:prstClr val="black"/>
              </a:solidFill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rgbClr val="C00000"/>
              </a:buClr>
            </a:pPr>
            <a:endParaRPr lang="lv-LV" altLang="lv-LV" dirty="0">
              <a:solidFill>
                <a:prstClr val="black"/>
              </a:solidFill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rgbClr val="C00000"/>
              </a:buClr>
            </a:pPr>
            <a:r>
              <a:rPr lang="lv-LV" altLang="lv-LV" dirty="0">
                <a:solidFill>
                  <a:prstClr val="black"/>
                </a:solidFill>
              </a:rPr>
              <a:t>Signalizē, kur tu </a:t>
            </a:r>
            <a:r>
              <a:rPr lang="lv-LV" altLang="lv-LV" dirty="0" err="1">
                <a:solidFill>
                  <a:prstClr val="black"/>
                </a:solidFill>
              </a:rPr>
              <a:t>atrodies</a:t>
            </a:r>
            <a:r>
              <a:rPr lang="lv-LV" altLang="lv-LV" dirty="0">
                <a:solidFill>
                  <a:prstClr val="black"/>
                </a:solidFill>
              </a:rPr>
              <a:t> un ka tev nepieciešama </a:t>
            </a:r>
            <a:r>
              <a:rPr lang="lv-LV" altLang="lv-LV" dirty="0" smtClean="0">
                <a:solidFill>
                  <a:prstClr val="black"/>
                </a:solidFill>
              </a:rPr>
              <a:t>palīdzība!  Pa </a:t>
            </a:r>
            <a:r>
              <a:rPr lang="lv-LV" altLang="lv-LV" dirty="0">
                <a:solidFill>
                  <a:prstClr val="black"/>
                </a:solidFill>
              </a:rPr>
              <a:t>nedaudz pavērtu logu </a:t>
            </a:r>
            <a:r>
              <a:rPr lang="lv-LV" altLang="lv-LV" dirty="0" smtClean="0">
                <a:solidFill>
                  <a:prstClr val="black"/>
                </a:solidFill>
              </a:rPr>
              <a:t>vicini košu </a:t>
            </a:r>
            <a:r>
              <a:rPr lang="lv-LV" altLang="lv-LV" dirty="0">
                <a:solidFill>
                  <a:prstClr val="black"/>
                </a:solidFill>
              </a:rPr>
              <a:t>apģērba </a:t>
            </a:r>
            <a:r>
              <a:rPr lang="lv-LV" altLang="lv-LV" dirty="0" smtClean="0">
                <a:solidFill>
                  <a:prstClr val="black"/>
                </a:solidFill>
              </a:rPr>
              <a:t>gabalu, </a:t>
            </a:r>
            <a:r>
              <a:rPr lang="lv-LV" altLang="lv-LV" dirty="0">
                <a:solidFill>
                  <a:prstClr val="black"/>
                </a:solidFill>
              </a:rPr>
              <a:t>radi troksni</a:t>
            </a:r>
            <a:r>
              <a:rPr lang="lv-LV" altLang="lv-LV" dirty="0" smtClean="0">
                <a:solidFill>
                  <a:prstClr val="black"/>
                </a:solidFill>
              </a:rPr>
              <a:t>. Pievērs uzmanību!</a:t>
            </a: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rgbClr val="C00000"/>
              </a:buClr>
            </a:pPr>
            <a:endParaRPr lang="lv-LV" altLang="lv-LV" dirty="0">
              <a:solidFill>
                <a:prstClr val="black"/>
              </a:solidFill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rgbClr val="C00000"/>
              </a:buClr>
            </a:pPr>
            <a:r>
              <a:rPr lang="lv-LV" altLang="lv-LV" dirty="0">
                <a:solidFill>
                  <a:prstClr val="black"/>
                </a:solidFill>
              </a:rPr>
              <a:t>Esi redzams! Neslēpies!</a:t>
            </a:r>
          </a:p>
        </p:txBody>
      </p:sp>
      <p:sp>
        <p:nvSpPr>
          <p:cNvPr id="20" name="Taisnstūris 19"/>
          <p:cNvSpPr/>
          <p:nvPr/>
        </p:nvSpPr>
        <p:spPr>
          <a:xfrm>
            <a:off x="6031904" y="629297"/>
            <a:ext cx="7665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lv-LV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5</a:t>
            </a:r>
            <a:r>
              <a:rPr lang="lv-LV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.</a:t>
            </a:r>
            <a:endParaRPr lang="lv-LV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1" name="Chevron 13"/>
          <p:cNvSpPr/>
          <p:nvPr/>
        </p:nvSpPr>
        <p:spPr>
          <a:xfrm>
            <a:off x="6939273" y="936084"/>
            <a:ext cx="2106706" cy="502024"/>
          </a:xfrm>
          <a:prstGeom prst="chevron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bg1"/>
                </a:solidFill>
              </a:rPr>
              <a:t>SIGNALIZĒ</a:t>
            </a:r>
            <a:endParaRPr lang="lv-LV" b="1" dirty="0">
              <a:solidFill>
                <a:schemeClr val="bg1"/>
              </a:solidFill>
            </a:endParaRPr>
          </a:p>
        </p:txBody>
      </p:sp>
      <p:pic>
        <p:nvPicPr>
          <p:cNvPr id="22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3628" y="1988645"/>
            <a:ext cx="1327331" cy="1153072"/>
          </a:xfrm>
          <a:prstGeom prst="rect">
            <a:avLst/>
          </a:prstGeom>
        </p:spPr>
      </p:pic>
      <p:pic>
        <p:nvPicPr>
          <p:cNvPr id="23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1436" y="3305695"/>
            <a:ext cx="1156372" cy="1156372"/>
          </a:xfrm>
          <a:prstGeom prst="rect">
            <a:avLst/>
          </a:prstGeom>
        </p:spPr>
      </p:pic>
      <p:pic>
        <p:nvPicPr>
          <p:cNvPr id="24" name="Picture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8728" y="4696506"/>
            <a:ext cx="999079" cy="999079"/>
          </a:xfrm>
          <a:prstGeom prst="rect">
            <a:avLst/>
          </a:prstGeom>
        </p:spPr>
      </p:pic>
      <p:sp>
        <p:nvSpPr>
          <p:cNvPr id="5" name="Virsraksts 4"/>
          <p:cNvSpPr>
            <a:spLocks noGrp="1"/>
          </p:cNvSpPr>
          <p:nvPr>
            <p:ph type="title"/>
          </p:nvPr>
        </p:nvSpPr>
        <p:spPr>
          <a:xfrm>
            <a:off x="1106424" y="1090962"/>
            <a:ext cx="3782155" cy="1593309"/>
          </a:xfrm>
        </p:spPr>
        <p:txBody>
          <a:bodyPr/>
          <a:lstStyle/>
          <a:p>
            <a:r>
              <a:rPr lang="lv-LV" dirty="0" smtClean="0"/>
              <a:t>Pareiza rīcība ugunsgrēkā</a:t>
            </a:r>
            <a:endParaRPr lang="lv-LV" dirty="0"/>
          </a:p>
        </p:txBody>
      </p:sp>
      <p:pic>
        <p:nvPicPr>
          <p:cNvPr id="13" name="Attēls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452" y="2875042"/>
            <a:ext cx="3209385" cy="3174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Attēls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767" y="3141717"/>
            <a:ext cx="560387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885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/>
              <a:t>Ugunsgrēks</a:t>
            </a:r>
            <a:r>
              <a:rPr lang="lv-LV" dirty="0" smtClean="0"/>
              <a:t> – nekontrolēta degšana, uguns izplatīšanās</a:t>
            </a:r>
            <a:br>
              <a:rPr lang="lv-LV" dirty="0" smtClean="0"/>
            </a:br>
            <a:r>
              <a:rPr lang="lv-LV" dirty="0"/>
              <a:t/>
            </a:r>
            <a:br>
              <a:rPr lang="lv-LV" dirty="0"/>
            </a:br>
            <a:r>
              <a:rPr lang="lv-LV" sz="2400" dirty="0" smtClean="0"/>
              <a:t>Ugunsgrēks var izcelties </a:t>
            </a:r>
            <a:br>
              <a:rPr lang="lv-LV" sz="2400" dirty="0" smtClean="0"/>
            </a:br>
            <a:r>
              <a:rPr lang="lv-LV" sz="2400" dirty="0" smtClean="0"/>
              <a:t>gan mājoklī, gan ārpus tā</a:t>
            </a:r>
            <a:endParaRPr lang="lv-LV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10961" y="3962400"/>
            <a:ext cx="5781040" cy="2895600"/>
          </a:xfrm>
        </p:spPr>
        <p:txBody>
          <a:bodyPr>
            <a:norm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lv-LV" sz="1600" cap="none" dirty="0" smtClean="0">
                <a:solidFill>
                  <a:prstClr val="black"/>
                </a:solidFill>
              </a:rPr>
              <a:t>Degšana rada ļoti daudz dūmu, tāpēc, esot piedūmotā vidē, tu neredzēsi pat savas rokas pirkstus!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lv-LV" sz="1600" cap="none" dirty="0" smtClean="0">
                <a:solidFill>
                  <a:prstClr val="black"/>
                </a:solidFill>
              </a:rPr>
              <a:t>Dūmi kož kaklā un ir ļoti grūti elpot. Tie ir arī indīgi un cilvēki var zaudēt samaņu pat tikai pāris reizes tos ieelpojot.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lv-LV" sz="1600" cap="none" dirty="0" smtClean="0">
                <a:solidFill>
                  <a:prstClr val="black"/>
                </a:solidFill>
              </a:rPr>
              <a:t>Dūmi ceļas uz augšu, tāpēc sadūmotā telpā vairāk jāturas pie zemes un jāpārvietojas rāpus!</a:t>
            </a:r>
          </a:p>
          <a:p>
            <a:pPr algn="ctr"/>
            <a:endParaRPr lang="lv-LV" sz="1600" dirty="0">
              <a:solidFill>
                <a:prstClr val="black"/>
              </a:solidFill>
            </a:endParaRPr>
          </a:p>
          <a:p>
            <a:pPr lvl="0" algn="ctr"/>
            <a:endParaRPr lang="lv-LV" sz="2400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11" y="5992993"/>
            <a:ext cx="640135" cy="6279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1599" y="5992993"/>
            <a:ext cx="1760937" cy="628519"/>
          </a:xfrm>
          <a:prstGeom prst="rect">
            <a:avLst/>
          </a:prstGeom>
        </p:spPr>
      </p:pic>
      <p:pic>
        <p:nvPicPr>
          <p:cNvPr id="6" name="Picture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2445" y="1154070"/>
            <a:ext cx="5629555" cy="266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15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762001" y="1693332"/>
            <a:ext cx="4252166" cy="1735668"/>
          </a:xfrm>
        </p:spPr>
        <p:txBody>
          <a:bodyPr>
            <a:noAutofit/>
          </a:bodyPr>
          <a:lstStyle/>
          <a:p>
            <a:r>
              <a:rPr lang="lv-LV" sz="4000" b="1" dirty="0" smtClean="0">
                <a:solidFill>
                  <a:schemeClr val="bg1"/>
                </a:solidFill>
              </a:rPr>
              <a:t>PAREIZA </a:t>
            </a:r>
            <a:br>
              <a:rPr lang="lv-LV" sz="4000" b="1" dirty="0" smtClean="0">
                <a:solidFill>
                  <a:schemeClr val="bg1"/>
                </a:solidFill>
              </a:rPr>
            </a:br>
            <a:r>
              <a:rPr lang="lv-LV" sz="4000" b="1" dirty="0" smtClean="0">
                <a:solidFill>
                  <a:schemeClr val="bg1"/>
                </a:solidFill>
              </a:rPr>
              <a:t>RĪCĪBA</a:t>
            </a:r>
            <a:br>
              <a:rPr lang="lv-LV" sz="4000" b="1" dirty="0" smtClean="0">
                <a:solidFill>
                  <a:schemeClr val="bg1"/>
                </a:solidFill>
              </a:rPr>
            </a:br>
            <a:r>
              <a:rPr lang="lv-LV" sz="4000" b="1" dirty="0" smtClean="0">
                <a:solidFill>
                  <a:schemeClr val="bg1"/>
                </a:solidFill>
              </a:rPr>
              <a:t>UGUNSGRĒKĀ</a:t>
            </a:r>
            <a:endParaRPr lang="lv-LV" sz="4000" b="1" dirty="0">
              <a:solidFill>
                <a:schemeClr val="bg1"/>
              </a:solidFill>
            </a:endParaRPr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762001" y="3627120"/>
            <a:ext cx="4323286" cy="1371600"/>
          </a:xfrm>
        </p:spPr>
        <p:txBody>
          <a:bodyPr/>
          <a:lstStyle/>
          <a:p>
            <a:r>
              <a:rPr lang="lv-LV" b="1" dirty="0"/>
              <a:t>JĀRĪKOJAS</a:t>
            </a:r>
          </a:p>
          <a:p>
            <a:r>
              <a:rPr lang="lv-LV" b="1" dirty="0"/>
              <a:t>NĒ </a:t>
            </a:r>
            <a:r>
              <a:rPr lang="lv-LV" b="1" dirty="0" smtClean="0"/>
              <a:t>PASLĒPĒM</a:t>
            </a:r>
          </a:p>
          <a:p>
            <a:r>
              <a:rPr lang="lv-LV" b="1" dirty="0" smtClean="0"/>
              <a:t>SIGNALIZĒJU, KUR ATRODOS</a:t>
            </a:r>
            <a:endParaRPr lang="lv-LV" b="1" dirty="0"/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4657" y="1392914"/>
            <a:ext cx="2234206" cy="4468411"/>
          </a:xfrm>
          <a:prstGeom prst="rect">
            <a:avLst/>
          </a:prstGeom>
        </p:spPr>
      </p:pic>
      <p:sp>
        <p:nvSpPr>
          <p:cNvPr id="5" name="Chevron 14"/>
          <p:cNvSpPr/>
          <p:nvPr/>
        </p:nvSpPr>
        <p:spPr>
          <a:xfrm>
            <a:off x="6308863" y="1779104"/>
            <a:ext cx="4851701" cy="484516"/>
          </a:xfrm>
          <a:prstGeom prst="chevron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b="1" dirty="0" smtClean="0">
                <a:solidFill>
                  <a:schemeClr val="bg1"/>
                </a:solidFill>
              </a:rPr>
              <a:t>Pamanu, ka izcēlies ugunsgrēks</a:t>
            </a:r>
            <a:endParaRPr lang="lv-LV" b="1" dirty="0">
              <a:solidFill>
                <a:schemeClr val="bg1"/>
              </a:solidFill>
            </a:endParaRPr>
          </a:p>
        </p:txBody>
      </p:sp>
      <p:sp>
        <p:nvSpPr>
          <p:cNvPr id="7" name="Chevron 16"/>
          <p:cNvSpPr/>
          <p:nvPr/>
        </p:nvSpPr>
        <p:spPr>
          <a:xfrm>
            <a:off x="6308863" y="2407552"/>
            <a:ext cx="4851701" cy="484516"/>
          </a:xfrm>
          <a:prstGeom prst="chevron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b="1" dirty="0" smtClean="0">
                <a:solidFill>
                  <a:schemeClr val="bg1"/>
                </a:solidFill>
              </a:rPr>
              <a:t>Dodos uz izeju</a:t>
            </a:r>
            <a:endParaRPr lang="lv-LV" b="1" dirty="0">
              <a:solidFill>
                <a:schemeClr val="bg1"/>
              </a:solidFill>
            </a:endParaRPr>
          </a:p>
        </p:txBody>
      </p:sp>
      <p:sp>
        <p:nvSpPr>
          <p:cNvPr id="8" name="Chevron 17"/>
          <p:cNvSpPr/>
          <p:nvPr/>
        </p:nvSpPr>
        <p:spPr>
          <a:xfrm>
            <a:off x="6308863" y="3036000"/>
            <a:ext cx="4851701" cy="484516"/>
          </a:xfrm>
          <a:prstGeom prst="chevron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b="1" dirty="0" smtClean="0">
                <a:solidFill>
                  <a:schemeClr val="bg1"/>
                </a:solidFill>
              </a:rPr>
              <a:t>Ja durvju rokturis ir KARSTS, palieku telpā</a:t>
            </a:r>
            <a:endParaRPr lang="lv-LV" b="1" dirty="0">
              <a:solidFill>
                <a:schemeClr val="bg1"/>
              </a:solidFill>
            </a:endParaRPr>
          </a:p>
        </p:txBody>
      </p:sp>
      <p:sp>
        <p:nvSpPr>
          <p:cNvPr id="9" name="Chevron 18"/>
          <p:cNvSpPr/>
          <p:nvPr/>
        </p:nvSpPr>
        <p:spPr>
          <a:xfrm>
            <a:off x="6308863" y="3664448"/>
            <a:ext cx="4851701" cy="484516"/>
          </a:xfrm>
          <a:prstGeom prst="chevron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b="1" dirty="0" smtClean="0">
                <a:solidFill>
                  <a:schemeClr val="bg1"/>
                </a:solidFill>
              </a:rPr>
              <a:t>Zvanu 112 </a:t>
            </a:r>
            <a:endParaRPr lang="lv-LV" b="1" dirty="0">
              <a:solidFill>
                <a:schemeClr val="bg1"/>
              </a:solidFill>
            </a:endParaRPr>
          </a:p>
        </p:txBody>
      </p:sp>
      <p:sp>
        <p:nvSpPr>
          <p:cNvPr id="10" name="Chevron 19"/>
          <p:cNvSpPr/>
          <p:nvPr/>
        </p:nvSpPr>
        <p:spPr>
          <a:xfrm>
            <a:off x="6308863" y="4312920"/>
            <a:ext cx="4851701" cy="484516"/>
          </a:xfrm>
          <a:prstGeom prst="chevron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b="1" dirty="0" smtClean="0">
                <a:solidFill>
                  <a:schemeClr val="bg1"/>
                </a:solidFill>
              </a:rPr>
              <a:t>Nedaudz paveru logu</a:t>
            </a:r>
            <a:endParaRPr lang="lv-LV" b="1" dirty="0">
              <a:solidFill>
                <a:schemeClr val="bg1"/>
              </a:solidFill>
            </a:endParaRPr>
          </a:p>
        </p:txBody>
      </p:sp>
      <p:sp>
        <p:nvSpPr>
          <p:cNvPr id="11" name="Chevron 20"/>
          <p:cNvSpPr/>
          <p:nvPr/>
        </p:nvSpPr>
        <p:spPr>
          <a:xfrm>
            <a:off x="6308863" y="4998720"/>
            <a:ext cx="4851701" cy="484516"/>
          </a:xfrm>
          <a:prstGeom prst="chevron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b="1" dirty="0" smtClean="0">
                <a:solidFill>
                  <a:schemeClr val="bg1"/>
                </a:solidFill>
              </a:rPr>
              <a:t>Signalizēju, kur atrodos</a:t>
            </a:r>
            <a:endParaRPr lang="lv-LV" b="1" dirty="0">
              <a:solidFill>
                <a:schemeClr val="bg1"/>
              </a:solidFill>
            </a:endParaRPr>
          </a:p>
        </p:txBody>
      </p:sp>
      <p:pic>
        <p:nvPicPr>
          <p:cNvPr id="12" name="Attēls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9646" y="1853173"/>
            <a:ext cx="559560" cy="390423"/>
          </a:xfrm>
          <a:prstGeom prst="rect">
            <a:avLst/>
          </a:prstGeom>
        </p:spPr>
      </p:pic>
      <p:pic>
        <p:nvPicPr>
          <p:cNvPr id="13" name="Picture 2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1827" y="2432211"/>
            <a:ext cx="435197" cy="435197"/>
          </a:xfrm>
          <a:prstGeom prst="rect">
            <a:avLst/>
          </a:prstGeom>
        </p:spPr>
      </p:pic>
      <p:pic>
        <p:nvPicPr>
          <p:cNvPr id="15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273" y="3699712"/>
            <a:ext cx="379751" cy="379751"/>
          </a:xfrm>
          <a:prstGeom prst="rect">
            <a:avLst/>
          </a:prstGeom>
        </p:spPr>
      </p:pic>
      <p:pic>
        <p:nvPicPr>
          <p:cNvPr id="18" name="Picture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0301" y="2994858"/>
            <a:ext cx="388905" cy="52565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7550" y="4312920"/>
            <a:ext cx="557740" cy="484517"/>
          </a:xfrm>
          <a:prstGeom prst="rect">
            <a:avLst/>
          </a:prstGeom>
        </p:spPr>
      </p:pic>
      <p:pic>
        <p:nvPicPr>
          <p:cNvPr id="20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161" y="4939379"/>
            <a:ext cx="543857" cy="543857"/>
          </a:xfrm>
          <a:prstGeom prst="rect">
            <a:avLst/>
          </a:prstGeom>
        </p:spPr>
      </p:pic>
      <p:pic>
        <p:nvPicPr>
          <p:cNvPr id="21" name="Picture 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478" y="6052961"/>
            <a:ext cx="11863844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32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928" y="3031138"/>
            <a:ext cx="5029038" cy="1735668"/>
          </a:xfrm>
        </p:spPr>
        <p:txBody>
          <a:bodyPr>
            <a:noAutofit/>
          </a:bodyPr>
          <a:lstStyle/>
          <a:p>
            <a:r>
              <a:rPr lang="lv-LV" sz="4000" b="1" dirty="0" smtClean="0"/>
              <a:t>Kā rīkoties, ja skolā, veikalā, kafejnīcā un citviet izdzirdi signalizāciju vai pamani ugunsgrēku?</a:t>
            </a:r>
            <a:endParaRPr lang="lv-LV" sz="4000" b="1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9716" y="5590340"/>
            <a:ext cx="1649838" cy="1081149"/>
          </a:xfrm>
          <a:prstGeom prst="rect">
            <a:avLst/>
          </a:prstGeom>
          <a:noFill/>
        </p:spPr>
      </p:pic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929" y="5281357"/>
            <a:ext cx="3847920" cy="677964"/>
          </a:xfrm>
        </p:spPr>
        <p:txBody>
          <a:bodyPr>
            <a:noAutofit/>
          </a:bodyPr>
          <a:lstStyle/>
          <a:p>
            <a:r>
              <a:rPr lang="lv-LV" sz="2400" b="1" dirty="0" smtClean="0">
                <a:solidFill>
                  <a:schemeClr val="bg1"/>
                </a:solidFill>
              </a:rPr>
              <a:t>Tavs galvenais uzdevums ir EVAKUĒTIES!</a:t>
            </a:r>
          </a:p>
        </p:txBody>
      </p:sp>
      <p:pic>
        <p:nvPicPr>
          <p:cNvPr id="11" name="Attēls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670" y="1552631"/>
            <a:ext cx="5859114" cy="39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562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3"/>
          <p:cNvSpPr/>
          <p:nvPr/>
        </p:nvSpPr>
        <p:spPr>
          <a:xfrm>
            <a:off x="3102474" y="973607"/>
            <a:ext cx="2482799" cy="2127489"/>
          </a:xfrm>
          <a:prstGeom prst="wedgeEllipseCallout">
            <a:avLst>
              <a:gd name="adj1" fmla="val -80028"/>
              <a:gd name="adj2" fmla="val -26902"/>
            </a:avLst>
          </a:prstGeom>
          <a:noFill/>
          <a:ln w="38100">
            <a:solidFill>
              <a:srgbClr val="D20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lv-LV" dirty="0" smtClean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r>
              <a:rPr lang="lv-LV" sz="1400" dirty="0">
                <a:solidFill>
                  <a:schemeClr val="bg1"/>
                </a:solidFill>
              </a:rPr>
              <a:t>Ja izdzirdam signalizāciju vai </a:t>
            </a:r>
            <a:r>
              <a:rPr lang="lv-LV" sz="1400" dirty="0" smtClean="0">
                <a:solidFill>
                  <a:schemeClr val="bg1"/>
                </a:solidFill>
              </a:rPr>
              <a:t>pamanām </a:t>
            </a:r>
            <a:r>
              <a:rPr lang="lv-LV" sz="1400" dirty="0">
                <a:solidFill>
                  <a:schemeClr val="bg1"/>
                </a:solidFill>
              </a:rPr>
              <a:t>ugunsgrēku, tad </a:t>
            </a:r>
            <a:r>
              <a:rPr lang="lv-LV" sz="1400" b="1" dirty="0">
                <a:solidFill>
                  <a:schemeClr val="bg1"/>
                </a:solidFill>
              </a:rPr>
              <a:t>ir jāevakuējas no ēkas un nav svarīgi, vai redzam dūmus vai nē!</a:t>
            </a:r>
          </a:p>
          <a:p>
            <a:pPr marL="0" lvl="1" algn="just"/>
            <a:endParaRPr lang="lv-LV" dirty="0">
              <a:solidFill>
                <a:schemeClr val="tx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089" y="586475"/>
            <a:ext cx="2899491" cy="5780457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478" y="6052961"/>
            <a:ext cx="11863844" cy="627942"/>
          </a:xfrm>
          <a:prstGeom prst="rect">
            <a:avLst/>
          </a:prstGeom>
        </p:spPr>
      </p:pic>
      <p:sp>
        <p:nvSpPr>
          <p:cNvPr id="2" name="Taisnstūris 1"/>
          <p:cNvSpPr/>
          <p:nvPr/>
        </p:nvSpPr>
        <p:spPr>
          <a:xfrm>
            <a:off x="5909027" y="475837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lv-LV" dirty="0">
                <a:solidFill>
                  <a:prstClr val="black"/>
                </a:solidFill>
              </a:rPr>
              <a:t>G</a:t>
            </a:r>
            <a:r>
              <a:rPr lang="lv-LV" dirty="0" smtClean="0">
                <a:solidFill>
                  <a:prstClr val="black"/>
                </a:solidFill>
              </a:rPr>
              <a:t>alvenais  -  būt </a:t>
            </a:r>
            <a:r>
              <a:rPr lang="lv-LV" dirty="0">
                <a:solidFill>
                  <a:prstClr val="black"/>
                </a:solidFill>
              </a:rPr>
              <a:t>mierīgam, </a:t>
            </a:r>
            <a:endParaRPr lang="lv-LV" dirty="0" smtClean="0">
              <a:solidFill>
                <a:prstClr val="black"/>
              </a:solidFill>
            </a:endParaRPr>
          </a:p>
          <a:p>
            <a:pPr lvl="0" algn="ctr"/>
            <a:r>
              <a:rPr lang="lv-LV" dirty="0" smtClean="0">
                <a:solidFill>
                  <a:prstClr val="black"/>
                </a:solidFill>
              </a:rPr>
              <a:t>sekot </a:t>
            </a:r>
            <a:r>
              <a:rPr lang="lv-LV" dirty="0">
                <a:solidFill>
                  <a:prstClr val="black"/>
                </a:solidFill>
              </a:rPr>
              <a:t>zaļajām zīmēm </a:t>
            </a:r>
          </a:p>
          <a:p>
            <a:pPr lvl="0" algn="ctr"/>
            <a:r>
              <a:rPr lang="lv-LV" dirty="0">
                <a:solidFill>
                  <a:prstClr val="black"/>
                </a:solidFill>
              </a:rPr>
              <a:t>un darbinieku norādījumiem. </a:t>
            </a:r>
            <a:endParaRPr lang="lv-LV" dirty="0" smtClean="0">
              <a:solidFill>
                <a:prstClr val="black"/>
              </a:solidFill>
            </a:endParaRPr>
          </a:p>
          <a:p>
            <a:pPr lvl="0" algn="ctr"/>
            <a:r>
              <a:rPr lang="lv-LV" dirty="0" smtClean="0">
                <a:solidFill>
                  <a:prstClr val="black"/>
                </a:solidFill>
              </a:rPr>
              <a:t>Tā </a:t>
            </a:r>
            <a:r>
              <a:rPr lang="lv-LV" dirty="0">
                <a:solidFill>
                  <a:prstClr val="black"/>
                </a:solidFill>
              </a:rPr>
              <a:t>nokļūsi drošībā ārpus ēkas. </a:t>
            </a:r>
          </a:p>
        </p:txBody>
      </p:sp>
      <p:pic>
        <p:nvPicPr>
          <p:cNvPr id="9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607657">
            <a:off x="6822632" y="3740935"/>
            <a:ext cx="769190" cy="769190"/>
          </a:xfrm>
          <a:prstGeom prst="rect">
            <a:avLst/>
          </a:prstGeom>
        </p:spPr>
      </p:pic>
      <p:pic>
        <p:nvPicPr>
          <p:cNvPr id="10" name="Picture 8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265" r="14799"/>
          <a:stretch/>
        </p:blipFill>
        <p:spPr bwMode="auto">
          <a:xfrm>
            <a:off x="3075119" y="3574810"/>
            <a:ext cx="1319977" cy="1274406"/>
          </a:xfrm>
          <a:prstGeom prst="rect">
            <a:avLst/>
          </a:prstGeom>
          <a:noFill/>
        </p:spPr>
      </p:pic>
      <p:pic>
        <p:nvPicPr>
          <p:cNvPr id="11" name="Picture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1965" y="599187"/>
            <a:ext cx="2605142" cy="1044173"/>
          </a:xfrm>
          <a:prstGeom prst="rect">
            <a:avLst/>
          </a:prstGeom>
          <a:noFill/>
        </p:spPr>
      </p:pic>
      <p:pic>
        <p:nvPicPr>
          <p:cNvPr id="13" name="Picture 7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9705" y="4434840"/>
            <a:ext cx="2221992" cy="2201577"/>
          </a:xfrm>
          <a:prstGeom prst="rect">
            <a:avLst/>
          </a:prstGeom>
          <a:noFill/>
        </p:spPr>
      </p:pic>
      <p:pic>
        <p:nvPicPr>
          <p:cNvPr id="4" name="Attēls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44157" y="2076662"/>
            <a:ext cx="4089670" cy="204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9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2800" b="1" dirty="0" smtClean="0"/>
              <a:t>Zīmes, kas palīdzēs orientēties un pareizi rīkoties dažādās situācijās</a:t>
            </a:r>
            <a:endParaRPr lang="lv-LV" sz="2800" b="1" dirty="0"/>
          </a:p>
        </p:txBody>
      </p:sp>
      <p:pic>
        <p:nvPicPr>
          <p:cNvPr id="5" name="Picture 3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11" y="2427604"/>
            <a:ext cx="1010285" cy="1001395"/>
          </a:xfrm>
          <a:prstGeom prst="rect">
            <a:avLst/>
          </a:prstGeom>
          <a:noFill/>
        </p:spPr>
      </p:pic>
      <p:pic>
        <p:nvPicPr>
          <p:cNvPr id="6" name="Picture 2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96" y="3675060"/>
            <a:ext cx="1054100" cy="1010285"/>
          </a:xfrm>
          <a:prstGeom prst="rect">
            <a:avLst/>
          </a:prstGeom>
          <a:noFill/>
        </p:spPr>
      </p:pic>
      <p:pic>
        <p:nvPicPr>
          <p:cNvPr id="7" name="Picture 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96" y="4977125"/>
            <a:ext cx="1683385" cy="1231265"/>
          </a:xfrm>
          <a:prstGeom prst="rect">
            <a:avLst/>
          </a:prstGeom>
        </p:spPr>
      </p:pic>
      <p:pic>
        <p:nvPicPr>
          <p:cNvPr id="8" name="Picture 8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100" y="2471101"/>
            <a:ext cx="1305560" cy="914400"/>
          </a:xfrm>
          <a:prstGeom prst="rect">
            <a:avLst/>
          </a:prstGeom>
          <a:noFill/>
        </p:spPr>
      </p:pic>
      <p:pic>
        <p:nvPicPr>
          <p:cNvPr id="9" name="Picture 8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769" y="3743005"/>
            <a:ext cx="899795" cy="942340"/>
          </a:xfrm>
          <a:prstGeom prst="rect">
            <a:avLst/>
          </a:prstGeom>
          <a:noFill/>
        </p:spPr>
      </p:pic>
      <p:pic>
        <p:nvPicPr>
          <p:cNvPr id="10" name="Picture 87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732" y="5082989"/>
            <a:ext cx="1370831" cy="566546"/>
          </a:xfrm>
          <a:prstGeom prst="rect">
            <a:avLst/>
          </a:prstGeom>
          <a:noFill/>
        </p:spPr>
      </p:pic>
      <p:pic>
        <p:nvPicPr>
          <p:cNvPr id="11" name="Picture 38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266" y="2508150"/>
            <a:ext cx="1152525" cy="897255"/>
          </a:xfrm>
          <a:prstGeom prst="rect">
            <a:avLst/>
          </a:prstGeom>
          <a:noFill/>
        </p:spPr>
      </p:pic>
      <p:pic>
        <p:nvPicPr>
          <p:cNvPr id="12" name="Picture 36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521" y="3694903"/>
            <a:ext cx="1017270" cy="911860"/>
          </a:xfrm>
          <a:prstGeom prst="rect">
            <a:avLst/>
          </a:prstGeom>
          <a:noFill/>
        </p:spPr>
      </p:pic>
      <p:pic>
        <p:nvPicPr>
          <p:cNvPr id="13" name="Picture 82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711" y="4975334"/>
            <a:ext cx="770890" cy="770890"/>
          </a:xfrm>
          <a:prstGeom prst="rect">
            <a:avLst/>
          </a:prstGeom>
          <a:noFill/>
        </p:spPr>
      </p:pic>
      <p:sp>
        <p:nvSpPr>
          <p:cNvPr id="16" name="Rounded Rectangle 4"/>
          <p:cNvSpPr/>
          <p:nvPr/>
        </p:nvSpPr>
        <p:spPr>
          <a:xfrm>
            <a:off x="2334599" y="5360779"/>
            <a:ext cx="1432227" cy="49230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Evakuācijas</a:t>
            </a:r>
          </a:p>
          <a:p>
            <a:pPr algn="ctr"/>
            <a:r>
              <a:rPr lang="lv-LV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plāns</a:t>
            </a:r>
            <a:endParaRPr lang="lv-LV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Rounded Rectangle 4"/>
          <p:cNvSpPr/>
          <p:nvPr/>
        </p:nvSpPr>
        <p:spPr>
          <a:xfrm>
            <a:off x="5469862" y="3988092"/>
            <a:ext cx="1735233" cy="49230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Droša pulcēšanās vieta</a:t>
            </a:r>
            <a:endParaRPr lang="lv-LV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Rounded Rectangle 4"/>
          <p:cNvSpPr/>
          <p:nvPr/>
        </p:nvSpPr>
        <p:spPr>
          <a:xfrm>
            <a:off x="9113710" y="5045526"/>
            <a:ext cx="2500122" cy="63050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Trauksmes poga, kura jānospiež, ja ēkā izcēlies ugunsgrēks</a:t>
            </a:r>
            <a:endParaRPr lang="lv-LV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Rounded Rectangle 4"/>
          <p:cNvSpPr/>
          <p:nvPr/>
        </p:nvSpPr>
        <p:spPr>
          <a:xfrm>
            <a:off x="9134601" y="2641523"/>
            <a:ext cx="1835976" cy="63050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b="1" dirty="0">
                <a:solidFill>
                  <a:schemeClr val="tx1"/>
                </a:solidFill>
              </a:rPr>
              <a:t>Bīstami, elektrība</a:t>
            </a:r>
            <a:endParaRPr lang="lv-LV" sz="1400" dirty="0">
              <a:solidFill>
                <a:schemeClr val="tx1"/>
              </a:solidFill>
            </a:endParaRPr>
          </a:p>
        </p:txBody>
      </p:sp>
      <p:sp>
        <p:nvSpPr>
          <p:cNvPr id="21" name="Rounded Rectangle 4"/>
          <p:cNvSpPr/>
          <p:nvPr/>
        </p:nvSpPr>
        <p:spPr>
          <a:xfrm>
            <a:off x="5429994" y="5125177"/>
            <a:ext cx="2448639" cy="53391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Virziens uz evakuācijas izejām pa kāpnēm uz leju</a:t>
            </a:r>
            <a:endParaRPr lang="lv-LV" sz="1600" dirty="0">
              <a:solidFill>
                <a:schemeClr val="tx1"/>
              </a:solidFill>
            </a:endParaRPr>
          </a:p>
        </p:txBody>
      </p:sp>
      <p:sp>
        <p:nvSpPr>
          <p:cNvPr id="23" name="Rounded Rectangle 4"/>
          <p:cNvSpPr/>
          <p:nvPr/>
        </p:nvSpPr>
        <p:spPr>
          <a:xfrm>
            <a:off x="5334238" y="2686331"/>
            <a:ext cx="1735233" cy="49230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Durvis evakuācijas ceļā</a:t>
            </a:r>
            <a:endParaRPr lang="lv-LV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Rounded Rectangle 4"/>
          <p:cNvSpPr/>
          <p:nvPr/>
        </p:nvSpPr>
        <p:spPr>
          <a:xfrm>
            <a:off x="9184384" y="3800487"/>
            <a:ext cx="2500122" cy="63050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Smēķēšana un atklāta liesma aizliegta</a:t>
            </a:r>
            <a:endParaRPr lang="lv-LV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Rounded Rectangle 4"/>
          <p:cNvSpPr/>
          <p:nvPr/>
        </p:nvSpPr>
        <p:spPr>
          <a:xfrm>
            <a:off x="1654159" y="2606269"/>
            <a:ext cx="2500122" cy="63050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Ugunsdzēsības aprīkojums un līdzekļi</a:t>
            </a:r>
          </a:p>
        </p:txBody>
      </p:sp>
      <p:sp>
        <p:nvSpPr>
          <p:cNvPr id="27" name="Rounded Rectangle 4"/>
          <p:cNvSpPr/>
          <p:nvPr/>
        </p:nvSpPr>
        <p:spPr>
          <a:xfrm>
            <a:off x="1654159" y="3831339"/>
            <a:ext cx="2500122" cy="63050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Ugunsdzēsības aparāts</a:t>
            </a:r>
            <a:endParaRPr lang="lv-LV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9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64013" y="5853085"/>
            <a:ext cx="769190" cy="769190"/>
          </a:xfrm>
          <a:prstGeom prst="rect">
            <a:avLst/>
          </a:prstGeom>
        </p:spPr>
      </p:pic>
      <p:pic>
        <p:nvPicPr>
          <p:cNvPr id="30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0800000">
            <a:off x="6820501" y="5848115"/>
            <a:ext cx="769190" cy="769190"/>
          </a:xfrm>
          <a:prstGeom prst="rect">
            <a:avLst/>
          </a:prstGeom>
        </p:spPr>
      </p:pic>
      <p:sp>
        <p:nvSpPr>
          <p:cNvPr id="31" name="Rounded Rectangle 4"/>
          <p:cNvSpPr/>
          <p:nvPr/>
        </p:nvSpPr>
        <p:spPr>
          <a:xfrm>
            <a:off x="7676988" y="5965753"/>
            <a:ext cx="1668100" cy="53391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Virziens uz </a:t>
            </a:r>
            <a:endParaRPr lang="lv-LV" sz="1600" b="1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lv-LV" sz="16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evakuācijas izeju</a:t>
            </a:r>
            <a:endParaRPr lang="lv-LV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1200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4000" b="1" dirty="0"/>
              <a:t>Ugunsgrēks skolā</a:t>
            </a:r>
            <a:endParaRPr lang="lv-LV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201" y="2357742"/>
            <a:ext cx="5050888" cy="4328769"/>
          </a:xfrm>
          <a:prstGeom prst="rect">
            <a:avLst/>
          </a:prstGeom>
        </p:spPr>
      </p:pic>
      <p:sp>
        <p:nvSpPr>
          <p:cNvPr id="3" name="Taisnstūris 2"/>
          <p:cNvSpPr/>
          <p:nvPr/>
        </p:nvSpPr>
        <p:spPr>
          <a:xfrm>
            <a:off x="6271782" y="2630347"/>
            <a:ext cx="492047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lv-LV" dirty="0" smtClean="0">
                <a:solidFill>
                  <a:prstClr val="black"/>
                </a:solidFill>
              </a:rPr>
              <a:t>Ja skolā sāk skanēt signalizācija, ikviena skolēna un skolotāja pienākums ir evakuēties! 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lv-LV" dirty="0" smtClean="0">
              <a:solidFill>
                <a:prstClr val="black"/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lv-LV" dirty="0" smtClean="0">
                <a:solidFill>
                  <a:prstClr val="black"/>
                </a:solidFill>
              </a:rPr>
              <a:t>Klausies</a:t>
            </a:r>
            <a:r>
              <a:rPr lang="lv-LV" dirty="0">
                <a:solidFill>
                  <a:prstClr val="black"/>
                </a:solidFill>
              </a:rPr>
              <a:t>, ko saka skolotāja vai citi pieaugušie, </a:t>
            </a:r>
            <a:r>
              <a:rPr lang="lv-LV" dirty="0" smtClean="0">
                <a:solidFill>
                  <a:prstClr val="black"/>
                </a:solidFill>
              </a:rPr>
              <a:t>seko viņu norādījumiem!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lv-LV" dirty="0" smtClean="0">
              <a:solidFill>
                <a:prstClr val="black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lv-LV" dirty="0">
                <a:solidFill>
                  <a:prstClr val="black"/>
                </a:solidFill>
              </a:rPr>
              <a:t>Ja </a:t>
            </a:r>
            <a:r>
              <a:rPr lang="lv-LV" dirty="0" smtClean="0">
                <a:solidFill>
                  <a:prstClr val="black"/>
                </a:solidFill>
              </a:rPr>
              <a:t>pirmais pamani </a:t>
            </a:r>
            <a:r>
              <a:rPr lang="lv-LV" dirty="0">
                <a:solidFill>
                  <a:prstClr val="black"/>
                </a:solidFill>
              </a:rPr>
              <a:t>dūmus vai </a:t>
            </a:r>
            <a:r>
              <a:rPr lang="lv-LV" dirty="0" smtClean="0">
                <a:solidFill>
                  <a:prstClr val="black"/>
                </a:solidFill>
              </a:rPr>
              <a:t>ieraugi liesmas</a:t>
            </a:r>
            <a:r>
              <a:rPr lang="lv-LV" dirty="0">
                <a:solidFill>
                  <a:prstClr val="black"/>
                </a:solidFill>
              </a:rPr>
              <a:t>, nekavējoties </a:t>
            </a:r>
            <a:r>
              <a:rPr lang="lv-LV" dirty="0" smtClean="0">
                <a:solidFill>
                  <a:prstClr val="black"/>
                </a:solidFill>
              </a:rPr>
              <a:t>sameklē </a:t>
            </a:r>
            <a:r>
              <a:rPr lang="lv-LV" dirty="0">
                <a:solidFill>
                  <a:prstClr val="black"/>
                </a:solidFill>
              </a:rPr>
              <a:t>kādu pieaugušo un viņam </a:t>
            </a:r>
            <a:r>
              <a:rPr lang="lv-LV" dirty="0" smtClean="0">
                <a:solidFill>
                  <a:prstClr val="black"/>
                </a:solidFill>
              </a:rPr>
              <a:t>izstāsti. </a:t>
            </a:r>
            <a:r>
              <a:rPr lang="lv-LV" dirty="0">
                <a:solidFill>
                  <a:prstClr val="black"/>
                </a:solidFill>
              </a:rPr>
              <a:t>Ja tuvumā nav pieaugušo, </a:t>
            </a:r>
            <a:r>
              <a:rPr lang="lv-LV" dirty="0" smtClean="0">
                <a:solidFill>
                  <a:prstClr val="black"/>
                </a:solidFill>
              </a:rPr>
              <a:t>zvani </a:t>
            </a:r>
            <a:r>
              <a:rPr lang="lv-LV" dirty="0">
                <a:solidFill>
                  <a:prstClr val="black"/>
                </a:solidFill>
              </a:rPr>
              <a:t>uz 112!</a:t>
            </a:r>
          </a:p>
          <a:p>
            <a:pPr lvl="0" algn="ctr"/>
            <a:endParaRPr lang="lv-LV" dirty="0">
              <a:solidFill>
                <a:prstClr val="black"/>
              </a:solidFill>
            </a:endParaRPr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5754" y="2556951"/>
            <a:ext cx="1131931" cy="1235185"/>
          </a:xfrm>
          <a:prstGeom prst="rect">
            <a:avLst/>
          </a:prstGeom>
        </p:spPr>
      </p:pic>
      <p:pic>
        <p:nvPicPr>
          <p:cNvPr id="10" name="Picture 29" descr="\\vugd-data.vugd.gov.lv\VUGD_DATA\Dokumenti\Prese\Skolu materiālu projekts\Ugunsgrēks\simboli_pixabay.com\uguns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720" y="2726487"/>
            <a:ext cx="1250493" cy="1918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478" y="6052961"/>
            <a:ext cx="11863844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85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4000" b="1" dirty="0"/>
              <a:t>Ugunsgrēks skolā</a:t>
            </a:r>
            <a:endParaRPr lang="lv-LV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201" y="2357742"/>
            <a:ext cx="5050888" cy="43287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64490" y="2456716"/>
            <a:ext cx="4489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dirty="0" smtClean="0">
                <a:solidFill>
                  <a:schemeClr val="bg1"/>
                </a:solidFill>
              </a:rPr>
              <a:t>Vai tu zini, kur ir tavas skolas pulcēšanās vieta?</a:t>
            </a:r>
            <a:endParaRPr lang="lv-LV" sz="20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9511" y="3263576"/>
            <a:ext cx="1446251" cy="1481019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478" y="6052961"/>
            <a:ext cx="11863844" cy="627942"/>
          </a:xfrm>
          <a:prstGeom prst="rect">
            <a:avLst/>
          </a:prstGeom>
        </p:spPr>
      </p:pic>
      <p:sp>
        <p:nvSpPr>
          <p:cNvPr id="3" name="Taisnstūris 2"/>
          <p:cNvSpPr/>
          <p:nvPr/>
        </p:nvSpPr>
        <p:spPr>
          <a:xfrm>
            <a:off x="6143089" y="2456716"/>
            <a:ext cx="295511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lv-LV" sz="1600" dirty="0" smtClean="0">
                <a:solidFill>
                  <a:prstClr val="black"/>
                </a:solidFill>
              </a:rPr>
              <a:t>Kopā ar skolotāju </a:t>
            </a:r>
            <a:r>
              <a:rPr lang="lv-LV" sz="1600" b="1" dirty="0" smtClean="0">
                <a:solidFill>
                  <a:prstClr val="black"/>
                </a:solidFill>
              </a:rPr>
              <a:t>EVAKUĒSIETIES</a:t>
            </a:r>
            <a:r>
              <a:rPr lang="lv-LV" sz="1600" dirty="0" smtClean="0">
                <a:solidFill>
                  <a:prstClr val="black"/>
                </a:solidFill>
              </a:rPr>
              <a:t> </a:t>
            </a:r>
            <a:r>
              <a:rPr lang="lv-LV" sz="1600" dirty="0" smtClean="0">
                <a:solidFill>
                  <a:prstClr val="black"/>
                </a:solidFill>
              </a:rPr>
              <a:t>- </a:t>
            </a:r>
            <a:r>
              <a:rPr lang="lv-LV" sz="1600" dirty="0" smtClean="0">
                <a:solidFill>
                  <a:prstClr val="black"/>
                </a:solidFill>
              </a:rPr>
              <a:t>dosieties </a:t>
            </a:r>
            <a:r>
              <a:rPr lang="lv-LV" sz="1600" dirty="0">
                <a:solidFill>
                  <a:prstClr val="black"/>
                </a:solidFill>
              </a:rPr>
              <a:t>ārā no klases un skolas uz pulcēšanās vietu</a:t>
            </a:r>
            <a:r>
              <a:rPr lang="lv-LV" sz="1600" dirty="0" smtClean="0">
                <a:solidFill>
                  <a:prstClr val="black"/>
                </a:solidFill>
              </a:rPr>
              <a:t>.</a:t>
            </a:r>
          </a:p>
          <a:p>
            <a:pPr lvl="0" algn="just"/>
            <a:endParaRPr lang="lv-LV" sz="1400" dirty="0" smtClean="0">
              <a:solidFill>
                <a:prstClr val="black"/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lv-LV" sz="1600" dirty="0">
                <a:solidFill>
                  <a:prstClr val="black"/>
                </a:solidFill>
              </a:rPr>
              <a:t>Vienmēr izmanto tikai kāpnes. </a:t>
            </a:r>
            <a:endParaRPr lang="lv-LV" sz="1600" dirty="0" smtClean="0">
              <a:solidFill>
                <a:prstClr val="black"/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lv-LV" sz="1600" dirty="0" smtClean="0">
              <a:solidFill>
                <a:prstClr val="black"/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lv-LV" sz="1600" dirty="0" smtClean="0">
                <a:solidFill>
                  <a:prstClr val="black"/>
                </a:solidFill>
              </a:rPr>
              <a:t>Ja neesi kopā ar klasi, bet, piemēram labierīcībās </a:t>
            </a:r>
            <a:r>
              <a:rPr lang="lv-LV" sz="1600" dirty="0">
                <a:solidFill>
                  <a:prstClr val="black"/>
                </a:solidFill>
              </a:rPr>
              <a:t>vai </a:t>
            </a:r>
            <a:r>
              <a:rPr lang="lv-LV" sz="1600" dirty="0" smtClean="0">
                <a:solidFill>
                  <a:prstClr val="black"/>
                </a:solidFill>
              </a:rPr>
              <a:t>gaitenī, nekavējies! Uzreiz </a:t>
            </a:r>
            <a:r>
              <a:rPr lang="lv-LV" sz="1600" b="1" dirty="0" smtClean="0">
                <a:solidFill>
                  <a:prstClr val="black"/>
                </a:solidFill>
              </a:rPr>
              <a:t>dodies uz </a:t>
            </a:r>
            <a:r>
              <a:rPr lang="lv-LV" sz="1600" b="1" dirty="0">
                <a:solidFill>
                  <a:prstClr val="black"/>
                </a:solidFill>
              </a:rPr>
              <a:t>skolas pulcēšanās vietu</a:t>
            </a:r>
            <a:r>
              <a:rPr lang="lv-LV" sz="1600" dirty="0" smtClean="0">
                <a:solidFill>
                  <a:prstClr val="black"/>
                </a:solidFill>
              </a:rPr>
              <a:t>,</a:t>
            </a:r>
          </a:p>
          <a:p>
            <a:pPr lvl="0" algn="just"/>
            <a:endParaRPr lang="lv-LV" sz="1600" dirty="0">
              <a:solidFill>
                <a:prstClr val="black"/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lv-LV" sz="1600" b="1" dirty="0">
                <a:solidFill>
                  <a:prstClr val="black"/>
                </a:solidFill>
              </a:rPr>
              <a:t>U</a:t>
            </a:r>
            <a:r>
              <a:rPr lang="lv-LV" sz="1600" b="1" dirty="0" smtClean="0">
                <a:solidFill>
                  <a:prstClr val="black"/>
                </a:solidFill>
              </a:rPr>
              <a:t>zmeklē </a:t>
            </a:r>
            <a:r>
              <a:rPr lang="lv-LV" sz="1600" b="1" dirty="0">
                <a:solidFill>
                  <a:prstClr val="black"/>
                </a:solidFill>
              </a:rPr>
              <a:t>skolotāju </a:t>
            </a:r>
            <a:r>
              <a:rPr lang="lv-LV" sz="1600" dirty="0">
                <a:solidFill>
                  <a:prstClr val="black"/>
                </a:solidFill>
              </a:rPr>
              <a:t>un piesakies pie viņa!</a:t>
            </a:r>
          </a:p>
          <a:p>
            <a:pPr algn="ctr"/>
            <a:endParaRPr lang="lv-LV" dirty="0">
              <a:solidFill>
                <a:prstClr val="black"/>
              </a:solidFill>
            </a:endParaRPr>
          </a:p>
          <a:p>
            <a:pPr lvl="0" algn="ctr"/>
            <a:endParaRPr lang="lv-LV" dirty="0">
              <a:solidFill>
                <a:prstClr val="black"/>
              </a:solidFill>
            </a:endParaRPr>
          </a:p>
        </p:txBody>
      </p:sp>
      <p:pic>
        <p:nvPicPr>
          <p:cNvPr id="9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77533" y="2951820"/>
            <a:ext cx="2575206" cy="24197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609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Atceries, ka situācijas mēdz būt dažādas, </a:t>
            </a:r>
            <a:r>
              <a:rPr lang="lv-LV" b="1" dirty="0" smtClean="0"/>
              <a:t>bet ugunsgrēkā </a:t>
            </a:r>
            <a:r>
              <a:rPr lang="lv-LV" b="1" dirty="0"/>
              <a:t>tavs galvenais uzdevums ir </a:t>
            </a:r>
            <a:r>
              <a:rPr lang="lv-LV" b="1" dirty="0" smtClean="0"/>
              <a:t>rīkoties!</a:t>
            </a:r>
            <a:r>
              <a:rPr lang="lv-LV" sz="4400" dirty="0"/>
              <a:t/>
            </a:r>
            <a:br>
              <a:rPr lang="lv-LV" sz="4400" dirty="0"/>
            </a:br>
            <a:endParaRPr lang="lv-LV" sz="4400" dirty="0"/>
          </a:p>
        </p:txBody>
      </p:sp>
      <p:sp>
        <p:nvSpPr>
          <p:cNvPr id="6" name="Chevron 5"/>
          <p:cNvSpPr/>
          <p:nvPr/>
        </p:nvSpPr>
        <p:spPr>
          <a:xfrm>
            <a:off x="101602" y="5634355"/>
            <a:ext cx="2106706" cy="502024"/>
          </a:xfrm>
          <a:prstGeom prst="chevro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bg1"/>
                </a:solidFill>
              </a:rPr>
              <a:t>PAMANI</a:t>
            </a:r>
            <a:endParaRPr lang="lv-LV" b="1" dirty="0">
              <a:solidFill>
                <a:schemeClr val="bg1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2131536" y="5643320"/>
            <a:ext cx="2106706" cy="502024"/>
          </a:xfrm>
          <a:prstGeom prst="chevro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bg1"/>
                </a:solidFill>
              </a:rPr>
              <a:t>DODIES UZ IZEJU</a:t>
            </a:r>
            <a:endParaRPr lang="lv-LV" b="1" dirty="0">
              <a:solidFill>
                <a:schemeClr val="bg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10085294" y="4993343"/>
            <a:ext cx="2106706" cy="502024"/>
          </a:xfrm>
          <a:prstGeom prst="chevro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bg1"/>
                </a:solidFill>
              </a:rPr>
              <a:t>SAGAIDI</a:t>
            </a:r>
            <a:endParaRPr lang="lv-LV" b="1" dirty="0">
              <a:solidFill>
                <a:schemeClr val="bg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6113928" y="5011272"/>
            <a:ext cx="2106706" cy="502024"/>
          </a:xfrm>
          <a:prstGeom prst="chevro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bg1"/>
                </a:solidFill>
              </a:rPr>
              <a:t>DODIES ĀRĀ</a:t>
            </a:r>
            <a:endParaRPr lang="lv-LV" b="1" dirty="0">
              <a:solidFill>
                <a:schemeClr val="bg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4128245" y="4993343"/>
            <a:ext cx="2106706" cy="502024"/>
          </a:xfrm>
          <a:prstGeom prst="chevro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bg1"/>
                </a:solidFill>
              </a:rPr>
              <a:t>PATAUSTI</a:t>
            </a:r>
            <a:endParaRPr lang="lv-LV" b="1" dirty="0">
              <a:solidFill>
                <a:schemeClr val="bg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8099611" y="4993343"/>
            <a:ext cx="2106706" cy="502024"/>
          </a:xfrm>
          <a:prstGeom prst="chevro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bg1"/>
                </a:solidFill>
              </a:rPr>
              <a:t>ZVANI 112</a:t>
            </a:r>
            <a:endParaRPr lang="lv-LV" b="1" dirty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10069608" y="6212536"/>
            <a:ext cx="2106706" cy="502024"/>
          </a:xfrm>
          <a:prstGeom prst="chevro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bg1"/>
                </a:solidFill>
              </a:rPr>
              <a:t>SIGNALIZĒ</a:t>
            </a:r>
            <a:endParaRPr lang="lv-LV" b="1" dirty="0">
              <a:solidFill>
                <a:schemeClr val="bg1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6098242" y="6230465"/>
            <a:ext cx="2106706" cy="502024"/>
          </a:xfrm>
          <a:prstGeom prst="chevro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bg1"/>
                </a:solidFill>
              </a:rPr>
              <a:t>PALIEC TELPĀ</a:t>
            </a:r>
            <a:endParaRPr lang="lv-LV" b="1" dirty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4112559" y="6212536"/>
            <a:ext cx="2106706" cy="502024"/>
          </a:xfrm>
          <a:prstGeom prst="chevro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bg1"/>
                </a:solidFill>
              </a:rPr>
              <a:t>PATAUSTI</a:t>
            </a:r>
            <a:endParaRPr lang="lv-LV" b="1" dirty="0">
              <a:solidFill>
                <a:schemeClr val="bg1"/>
              </a:solidFill>
            </a:endParaRPr>
          </a:p>
        </p:txBody>
      </p:sp>
      <p:sp>
        <p:nvSpPr>
          <p:cNvPr id="17" name="Chevron 16"/>
          <p:cNvSpPr/>
          <p:nvPr/>
        </p:nvSpPr>
        <p:spPr>
          <a:xfrm>
            <a:off x="8083925" y="6212536"/>
            <a:ext cx="2106706" cy="502024"/>
          </a:xfrm>
          <a:prstGeom prst="chevro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bg1"/>
                </a:solidFill>
              </a:rPr>
              <a:t>ZVANI 112</a:t>
            </a:r>
            <a:endParaRPr lang="lv-LV" b="1" dirty="0">
              <a:solidFill>
                <a:schemeClr val="bg1"/>
              </a:solidFill>
            </a:endParaRPr>
          </a:p>
        </p:txBody>
      </p:sp>
      <p:pic>
        <p:nvPicPr>
          <p:cNvPr id="19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9567" y="1050671"/>
            <a:ext cx="1571255" cy="3142510"/>
          </a:xfrm>
          <a:prstGeom prst="rect">
            <a:avLst/>
          </a:prstGeom>
        </p:spPr>
      </p:pic>
      <p:pic>
        <p:nvPicPr>
          <p:cNvPr id="18" name="Picture 29" descr="\\vugd-data.vugd.gov.lv\VUGD_DATA\Dokumenti\Prese\Skolu materiālu projekts\Ugunsgrēks\simboli_pixabay.com\uguns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202" y="6052409"/>
            <a:ext cx="428726" cy="557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202" y="5091506"/>
            <a:ext cx="341556" cy="341556"/>
          </a:xfrm>
          <a:prstGeom prst="rect">
            <a:avLst/>
          </a:prstGeom>
        </p:spPr>
      </p:pic>
      <p:pic>
        <p:nvPicPr>
          <p:cNvPr id="22" name="Picture 29" descr="\\vugd-data.vugd.gov.lv\VUGD_DATA\Dokumenti\Prese\Skolu materiālu projekts\Ugunsgrēks\simboli_pixabay.com\uguns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3576" y="2175129"/>
            <a:ext cx="1032036" cy="14367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676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3200" b="1" dirty="0" smtClean="0"/>
              <a:t>Pārbaudi, vai iegaumēji, kāda ir pareizā rīcība – saliec darbības pareizā secībā</a:t>
            </a:r>
            <a:endParaRPr lang="lv-LV" sz="32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7825099" y="4520149"/>
            <a:ext cx="3903133" cy="72813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Pamanu dūmus un nostrādā dūmu detektors</a:t>
            </a:r>
            <a:endParaRPr lang="lv-LV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825099" y="5518156"/>
            <a:ext cx="3903133" cy="72813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Dodos uz durvīm, lai izkļūtu no telpām</a:t>
            </a:r>
            <a:endParaRPr lang="lv-LV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56184" y="2465909"/>
            <a:ext cx="3903133" cy="72813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 plaukstas augšpusi pataustu durvju rokturi</a:t>
            </a:r>
            <a:endParaRPr lang="lv-LV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56183" y="5519760"/>
            <a:ext cx="3903133" cy="72813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Rokturis bija vēss, tāpēc dodos ārā no mājas </a:t>
            </a:r>
            <a:endParaRPr lang="lv-LV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825100" y="2465908"/>
            <a:ext cx="3903133" cy="72813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Zvanu uz 112 un izstāstu, kur un kas ir noticis</a:t>
            </a:r>
            <a:endParaRPr lang="lv-LV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656183" y="4488395"/>
            <a:ext cx="3903133" cy="72813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Sagaidu ugunsdzēsējus glābējus</a:t>
            </a:r>
            <a:endParaRPr lang="lv-LV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656184" y="3491971"/>
            <a:ext cx="3903133" cy="72813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Piezvanu un izstāstu vecākiem, kas ir noticis un ka esi drošībā</a:t>
            </a:r>
            <a:endParaRPr lang="lv-LV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825099" y="3429272"/>
            <a:ext cx="3903133" cy="72813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Mājās atgriezīšos tad, kad atļaus ugunsdzēsēji glābēji</a:t>
            </a:r>
            <a:endParaRPr lang="lv-LV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58796" y="2478611"/>
            <a:ext cx="727183" cy="70273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3200" b="1" dirty="0" smtClean="0">
                <a:solidFill>
                  <a:srgbClr val="C00000"/>
                </a:solidFill>
              </a:rPr>
              <a:t>A</a:t>
            </a:r>
            <a:endParaRPr lang="lv-LV" sz="3200" b="1" dirty="0">
              <a:solidFill>
                <a:srgbClr val="C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58793" y="3517373"/>
            <a:ext cx="727183" cy="70273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3200" b="1" dirty="0" smtClean="0">
                <a:solidFill>
                  <a:srgbClr val="C00000"/>
                </a:solidFill>
              </a:rPr>
              <a:t>B</a:t>
            </a:r>
            <a:endParaRPr lang="lv-LV" sz="3200" b="1" dirty="0">
              <a:solidFill>
                <a:srgbClr val="C0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58795" y="4532851"/>
            <a:ext cx="727183" cy="70273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3200" b="1" dirty="0" smtClean="0">
                <a:solidFill>
                  <a:srgbClr val="C00000"/>
                </a:solidFill>
              </a:rPr>
              <a:t>C</a:t>
            </a:r>
            <a:endParaRPr lang="lv-LV" sz="3200" b="1" dirty="0">
              <a:solidFill>
                <a:srgbClr val="C0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58794" y="5572671"/>
            <a:ext cx="727183" cy="70273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3200" b="1" dirty="0" smtClean="0">
                <a:solidFill>
                  <a:srgbClr val="C00000"/>
                </a:solidFill>
              </a:rPr>
              <a:t>D</a:t>
            </a:r>
            <a:endParaRPr lang="lv-LV" sz="3200" b="1" dirty="0">
              <a:solidFill>
                <a:srgbClr val="C0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841063" y="2491310"/>
            <a:ext cx="727183" cy="70273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3200" b="1" dirty="0" smtClean="0">
                <a:solidFill>
                  <a:srgbClr val="C00000"/>
                </a:solidFill>
              </a:rPr>
              <a:t>E</a:t>
            </a:r>
            <a:endParaRPr lang="lv-LV" sz="3200" b="1" dirty="0">
              <a:solidFill>
                <a:srgbClr val="C0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841062" y="3454674"/>
            <a:ext cx="727183" cy="70273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3200" b="1" dirty="0" smtClean="0">
                <a:solidFill>
                  <a:srgbClr val="C00000"/>
                </a:solidFill>
              </a:rPr>
              <a:t>F</a:t>
            </a:r>
            <a:endParaRPr lang="lv-LV" sz="3200" b="1" dirty="0">
              <a:solidFill>
                <a:srgbClr val="C0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6841060" y="4488395"/>
            <a:ext cx="727183" cy="70273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3200" b="1" dirty="0" smtClean="0">
                <a:solidFill>
                  <a:srgbClr val="C00000"/>
                </a:solidFill>
              </a:rPr>
              <a:t>G</a:t>
            </a:r>
            <a:endParaRPr lang="lv-LV" sz="3200" b="1" dirty="0">
              <a:solidFill>
                <a:srgbClr val="C0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6841060" y="5518156"/>
            <a:ext cx="727183" cy="70273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3200" b="1" dirty="0" smtClean="0">
                <a:solidFill>
                  <a:srgbClr val="C00000"/>
                </a:solidFill>
              </a:rPr>
              <a:t>H</a:t>
            </a:r>
            <a:endParaRPr lang="lv-LV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59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3200" b="1" dirty="0" smtClean="0"/>
              <a:t>Pareiza rīcība ugunsgrēka gadījumā</a:t>
            </a:r>
            <a:endParaRPr lang="lv-LV" sz="32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1632527" y="2460606"/>
            <a:ext cx="3903133" cy="72813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Pamanu dūmus un nostrādā dūmu detektors</a:t>
            </a:r>
            <a:endParaRPr lang="lv-LV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656182" y="3517373"/>
            <a:ext cx="3903133" cy="72813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Dodos uz durvīm, lai izkļūtu no telpām</a:t>
            </a:r>
            <a:endParaRPr lang="lv-LV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56182" y="4574140"/>
            <a:ext cx="3903133" cy="72813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 plaukstas augšpusi pataustu durvju rokturi</a:t>
            </a:r>
            <a:endParaRPr lang="lv-LV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56183" y="5519760"/>
            <a:ext cx="3903133" cy="72813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Rokturis bija vēss, tāpēc dodos ārā no mājas </a:t>
            </a:r>
            <a:endParaRPr lang="lv-LV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825100" y="2465908"/>
            <a:ext cx="3903133" cy="72813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Zvanu uz 112 un izstāstu, kur un kas ir noticis</a:t>
            </a:r>
            <a:endParaRPr lang="lv-LV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825097" y="4532851"/>
            <a:ext cx="3903133" cy="72813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Sagaidu ugunsdzēsējus glābējus</a:t>
            </a:r>
            <a:endParaRPr lang="lv-LV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825098" y="3491971"/>
            <a:ext cx="3903133" cy="72813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Piezvanu un izstāstu vecākiem, kas ir noticis un ka esi drošībā</a:t>
            </a:r>
            <a:endParaRPr lang="lv-LV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825097" y="5492754"/>
            <a:ext cx="3903133" cy="72813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Mājās atgriezīšos tad, kad atļaus ugunsdzēsēji glābēji</a:t>
            </a:r>
            <a:endParaRPr lang="lv-LV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58796" y="2478611"/>
            <a:ext cx="727183" cy="70273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3200" b="1" dirty="0" smtClean="0">
                <a:solidFill>
                  <a:srgbClr val="C00000"/>
                </a:solidFill>
              </a:rPr>
              <a:t>G</a:t>
            </a:r>
            <a:endParaRPr lang="lv-LV" sz="3200" b="1" dirty="0">
              <a:solidFill>
                <a:srgbClr val="C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58793" y="3517373"/>
            <a:ext cx="727183" cy="70273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3200" b="1" dirty="0" smtClean="0">
                <a:solidFill>
                  <a:srgbClr val="C00000"/>
                </a:solidFill>
              </a:rPr>
              <a:t>H</a:t>
            </a:r>
            <a:endParaRPr lang="lv-LV" sz="3200" b="1" dirty="0">
              <a:solidFill>
                <a:srgbClr val="C0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58795" y="4532851"/>
            <a:ext cx="727183" cy="70273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3200" b="1" dirty="0" smtClean="0">
                <a:solidFill>
                  <a:srgbClr val="C00000"/>
                </a:solidFill>
              </a:rPr>
              <a:t>A</a:t>
            </a:r>
            <a:endParaRPr lang="lv-LV" sz="3200" b="1" dirty="0">
              <a:solidFill>
                <a:srgbClr val="C0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58794" y="5572671"/>
            <a:ext cx="727183" cy="70273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3200" b="1" dirty="0" smtClean="0">
                <a:solidFill>
                  <a:srgbClr val="C00000"/>
                </a:solidFill>
              </a:rPr>
              <a:t>D</a:t>
            </a:r>
            <a:endParaRPr lang="lv-LV" sz="3200" b="1" dirty="0">
              <a:solidFill>
                <a:srgbClr val="C0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841063" y="2491310"/>
            <a:ext cx="727183" cy="70273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3200" b="1" dirty="0" smtClean="0">
                <a:solidFill>
                  <a:srgbClr val="C00000"/>
                </a:solidFill>
              </a:rPr>
              <a:t>E</a:t>
            </a:r>
            <a:endParaRPr lang="lv-LV" sz="3200" b="1" dirty="0">
              <a:solidFill>
                <a:srgbClr val="C0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841062" y="3454674"/>
            <a:ext cx="727183" cy="70273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3200" b="1" dirty="0" smtClean="0">
                <a:solidFill>
                  <a:srgbClr val="C00000"/>
                </a:solidFill>
              </a:rPr>
              <a:t>B</a:t>
            </a:r>
            <a:endParaRPr lang="lv-LV" sz="3200" b="1" dirty="0">
              <a:solidFill>
                <a:srgbClr val="C0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6841060" y="4488395"/>
            <a:ext cx="727183" cy="70273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3200" b="1" dirty="0" smtClean="0">
                <a:solidFill>
                  <a:srgbClr val="C00000"/>
                </a:solidFill>
              </a:rPr>
              <a:t>C</a:t>
            </a:r>
            <a:endParaRPr lang="lv-LV" sz="3200" b="1" dirty="0">
              <a:solidFill>
                <a:srgbClr val="C0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6841060" y="5518156"/>
            <a:ext cx="727183" cy="70273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3200" b="1" dirty="0" smtClean="0">
                <a:solidFill>
                  <a:srgbClr val="C00000"/>
                </a:solidFill>
              </a:rPr>
              <a:t>F</a:t>
            </a:r>
            <a:endParaRPr lang="lv-LV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69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3200" b="1" dirty="0" smtClean="0"/>
              <a:t>ATCERIES, JA ZINĀSI, KĀ PAREIZI RĪKOTIES, </a:t>
            </a:r>
            <a:br>
              <a:rPr lang="lv-LV" sz="3200" b="1" dirty="0" smtClean="0"/>
            </a:br>
            <a:r>
              <a:rPr lang="lv-LV" sz="3200" b="1" dirty="0" smtClean="0"/>
              <a:t>SPĒSI PALĪDZĒT SEV UN SAVAI ĢIMENEI</a:t>
            </a:r>
            <a:endParaRPr lang="lv-LV" sz="3200" b="1" dirty="0"/>
          </a:p>
        </p:txBody>
      </p:sp>
      <p:pic>
        <p:nvPicPr>
          <p:cNvPr id="3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478" y="6052961"/>
            <a:ext cx="11863844" cy="62794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297" y="2031280"/>
            <a:ext cx="2234206" cy="4468411"/>
          </a:xfrm>
          <a:prstGeom prst="rect">
            <a:avLst/>
          </a:prstGeom>
        </p:spPr>
      </p:pic>
      <p:pic>
        <p:nvPicPr>
          <p:cNvPr id="8" name="Attēls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6944" y="2307420"/>
            <a:ext cx="4354806" cy="3287078"/>
          </a:xfrm>
          <a:prstGeom prst="rect">
            <a:avLst/>
          </a:prstGeom>
        </p:spPr>
      </p:pic>
      <p:pic>
        <p:nvPicPr>
          <p:cNvPr id="5" name="Attēls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" y="2301472"/>
            <a:ext cx="4385689" cy="339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91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36800"/>
            <a:ext cx="3287712" cy="3759200"/>
          </a:xfrm>
        </p:spPr>
        <p:txBody>
          <a:bodyPr/>
          <a:lstStyle/>
          <a:p>
            <a:r>
              <a:rPr lang="lv-LV" sz="4000" b="1" dirty="0" smtClean="0"/>
              <a:t>Lai izceltos ugunsgrēks, pietiek ar:</a:t>
            </a:r>
            <a:br>
              <a:rPr lang="lv-LV" sz="4000" b="1" dirty="0" smtClean="0"/>
            </a:br>
            <a:r>
              <a:rPr lang="lv-LV" dirty="0" smtClean="0"/>
              <a:t/>
            </a:r>
            <a:br>
              <a:rPr lang="lv-LV" dirty="0" smtClean="0"/>
            </a:br>
            <a:r>
              <a:rPr lang="lv-LV" dirty="0" smtClean="0"/>
              <a:t>- nelielu dzirksteli</a:t>
            </a:r>
            <a:br>
              <a:rPr lang="lv-LV" dirty="0" smtClean="0"/>
            </a:br>
            <a:r>
              <a:rPr lang="lv-LV" dirty="0" smtClean="0"/>
              <a:t>- uz neilgu brīdi novērstu uzmanību</a:t>
            </a:r>
            <a:br>
              <a:rPr lang="lv-LV" dirty="0" smtClean="0"/>
            </a:br>
            <a:r>
              <a:rPr lang="lv-LV" dirty="0" smtClean="0"/>
              <a:t>- neuzmanīgu rīcību</a:t>
            </a:r>
            <a:br>
              <a:rPr lang="lv-LV" dirty="0" smtClean="0"/>
            </a:br>
            <a:r>
              <a:rPr lang="lv-LV" dirty="0" smtClean="0"/>
              <a:t>- nelielām blēņām!</a:t>
            </a:r>
            <a:br>
              <a:rPr lang="lv-LV" dirty="0" smtClean="0"/>
            </a:b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1" y="1447800"/>
            <a:ext cx="5190065" cy="4572000"/>
          </a:xfrm>
        </p:spPr>
        <p:txBody>
          <a:bodyPr/>
          <a:lstStyle/>
          <a:p>
            <a:r>
              <a:rPr lang="lv-LV" dirty="0" smtClean="0"/>
              <a:t>Katru gadu Latvijā izceļas vairāki tūkstoši ugunsgrēku, kuru biežākais iemesls ir </a:t>
            </a:r>
            <a:r>
              <a:rPr lang="lv-LV" b="1" dirty="0" smtClean="0">
                <a:solidFill>
                  <a:srgbClr val="FF0000"/>
                </a:solidFill>
              </a:rPr>
              <a:t>NEUZMANĪBA</a:t>
            </a:r>
            <a:r>
              <a:rPr lang="lv-LV" dirty="0" smtClean="0"/>
              <a:t> :</a:t>
            </a:r>
          </a:p>
          <a:p>
            <a:pPr lvl="1"/>
            <a:r>
              <a:rPr lang="lv-LV" dirty="0" smtClean="0"/>
              <a:t>Uz ieslēgtas plīts virtuvē piededzis ēdiens;</a:t>
            </a:r>
          </a:p>
          <a:p>
            <a:pPr lvl="1"/>
            <a:r>
              <a:rPr lang="lv-LV" dirty="0" smtClean="0"/>
              <a:t>Bez uzraudzības atstāta svecīte;</a:t>
            </a:r>
          </a:p>
          <a:p>
            <a:pPr lvl="1"/>
            <a:r>
              <a:rPr lang="lv-LV" dirty="0" smtClean="0"/>
              <a:t>Nepareiza vai bojātas apkures krāsns lietošana;</a:t>
            </a:r>
          </a:p>
          <a:p>
            <a:pPr lvl="1"/>
            <a:r>
              <a:rPr lang="lv-LV" dirty="0" smtClean="0"/>
              <a:t>Nomesta nenodzēsta cigarete;</a:t>
            </a:r>
          </a:p>
          <a:p>
            <a:pPr lvl="1"/>
            <a:r>
              <a:rPr lang="lv-LV" dirty="0" smtClean="0"/>
              <a:t>Bojātu elektroierīču un elektrības vadu lietošana;</a:t>
            </a:r>
          </a:p>
          <a:p>
            <a:pPr lvl="1"/>
            <a:r>
              <a:rPr lang="lv-LV" dirty="0" smtClean="0"/>
              <a:t>Ugunskura nepieskatīšana vai atstāšana, to nenodzēšot.</a:t>
            </a:r>
          </a:p>
        </p:txBody>
      </p:sp>
      <p:pic>
        <p:nvPicPr>
          <p:cNvPr id="8" name="Attēls 6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23631" y="2493677"/>
            <a:ext cx="750570" cy="782955"/>
          </a:xfrm>
          <a:prstGeom prst="rect">
            <a:avLst/>
          </a:prstGeom>
          <a:noFill/>
        </p:spPr>
      </p:pic>
      <p:pic>
        <p:nvPicPr>
          <p:cNvPr id="9" name="Attēls 58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81733" y="4540144"/>
            <a:ext cx="634365" cy="882015"/>
          </a:xfrm>
          <a:prstGeom prst="rect">
            <a:avLst/>
          </a:prstGeom>
          <a:noFill/>
        </p:spPr>
      </p:pic>
      <p:pic>
        <p:nvPicPr>
          <p:cNvPr id="10" name="Picture 9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94936" y="3262165"/>
            <a:ext cx="1082040" cy="1060344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066778" y="1845501"/>
            <a:ext cx="1082040" cy="1098232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1624" y="4246033"/>
            <a:ext cx="900081" cy="838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0818" y="2833582"/>
            <a:ext cx="933959" cy="13631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43959" y="3355359"/>
            <a:ext cx="395412" cy="57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50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7534" y="4007202"/>
            <a:ext cx="3383281" cy="2939627"/>
          </a:xfrm>
          <a:prstGeom prst="rect">
            <a:avLst/>
          </a:prstGeom>
        </p:spPr>
      </p:pic>
      <p:sp>
        <p:nvSpPr>
          <p:cNvPr id="5" name="Virsrakst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 varu darīt, lai sevi pasargātu?</a:t>
            </a:r>
            <a:endParaRPr lang="lv-LV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1599" y="5992993"/>
            <a:ext cx="1760937" cy="628519"/>
          </a:xfrm>
          <a:prstGeom prst="rect">
            <a:avLst/>
          </a:prstGeom>
        </p:spPr>
      </p:pic>
      <p:sp>
        <p:nvSpPr>
          <p:cNvPr id="2" name="Satura vietturis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lv-LV" dirty="0"/>
          </a:p>
        </p:txBody>
      </p:sp>
      <p:pic>
        <p:nvPicPr>
          <p:cNvPr id="3" name="Attēls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47147">
            <a:off x="-443547" y="2017595"/>
            <a:ext cx="4013426" cy="5215307"/>
          </a:xfrm>
          <a:prstGeom prst="rect">
            <a:avLst/>
          </a:prstGeom>
        </p:spPr>
      </p:pic>
      <p:pic>
        <p:nvPicPr>
          <p:cNvPr id="10" name="Picture 28" descr="\\vugd-data.vugd.gov.lv\VUGD_DATA\Dokumenti\Prese\Skolu materiālu projekts\Ugunsgrēks\simboli_pixabay.com\māja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016" y="1788068"/>
            <a:ext cx="2896616" cy="2837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Attēls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6618" y="4991304"/>
            <a:ext cx="3321879" cy="1403302"/>
          </a:xfrm>
          <a:prstGeom prst="rect">
            <a:avLst/>
          </a:prstGeom>
        </p:spPr>
      </p:pic>
      <p:pic>
        <p:nvPicPr>
          <p:cNvPr id="13" name="Content Placeholder 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1462" y="3644334"/>
            <a:ext cx="2621280" cy="2230940"/>
          </a:xfrm>
          <a:prstGeom prst="rect">
            <a:avLst/>
          </a:prstGeom>
        </p:spPr>
      </p:pic>
      <p:pic>
        <p:nvPicPr>
          <p:cNvPr id="6" name="Attēls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10937" y="2276982"/>
            <a:ext cx="1536285" cy="234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27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907" y="911012"/>
            <a:ext cx="3860259" cy="1735668"/>
          </a:xfrm>
        </p:spPr>
        <p:txBody>
          <a:bodyPr>
            <a:noAutofit/>
          </a:bodyPr>
          <a:lstStyle/>
          <a:p>
            <a:r>
              <a:rPr lang="lv-LV" sz="4000" b="1" dirty="0"/>
              <a:t>Dūmu </a:t>
            </a:r>
            <a:r>
              <a:rPr lang="lv-LV" sz="4000" b="1" dirty="0" smtClean="0"/>
              <a:t>detektors:</a:t>
            </a:r>
            <a:endParaRPr lang="lv-LV" sz="40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3521" y="2971800"/>
            <a:ext cx="4026645" cy="1371600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lv-LV" sz="1800" b="1" dirty="0">
                <a:solidFill>
                  <a:schemeClr val="bg1"/>
                </a:solidFill>
              </a:rPr>
              <a:t>sāk skaļi signalizēt, ja telpā izveidojas sadūmojums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lv-LV" sz="1800" b="1" dirty="0">
                <a:solidFill>
                  <a:schemeClr val="bg1"/>
                </a:solidFill>
              </a:rPr>
              <a:t>ļauj ātrāk pamanīt, ka ir izcēlies ugunsgrēks un jāglābjas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lv-LV" sz="1800" b="1" dirty="0">
                <a:solidFill>
                  <a:schemeClr val="bg1"/>
                </a:solidFill>
              </a:rPr>
              <a:t>ļauj iegūt nedaudz vairāk laika, lai paspētu izkļūt no ēkas</a:t>
            </a:r>
          </a:p>
          <a:p>
            <a:r>
              <a:rPr lang="lv-LV" sz="1800" b="1" dirty="0">
                <a:solidFill>
                  <a:schemeClr val="bg1"/>
                </a:solidFill>
              </a:rPr>
              <a:t>			=</a:t>
            </a:r>
          </a:p>
          <a:p>
            <a:r>
              <a:rPr lang="lv-LV" sz="1800" b="1" dirty="0">
                <a:solidFill>
                  <a:schemeClr val="bg1"/>
                </a:solidFill>
              </a:rPr>
              <a:t>	IZGLĀBJ DZĪVĪBAS!</a:t>
            </a:r>
          </a:p>
        </p:txBody>
      </p:sp>
      <p:pic>
        <p:nvPicPr>
          <p:cNvPr id="8" name="Attēls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1845060"/>
            <a:ext cx="4101592" cy="2861815"/>
          </a:xfrm>
          <a:prstGeom prst="rect">
            <a:avLst/>
          </a:prstGeom>
        </p:spPr>
      </p:pic>
      <p:sp>
        <p:nvSpPr>
          <p:cNvPr id="3" name="Taisnstūris 2"/>
          <p:cNvSpPr/>
          <p:nvPr/>
        </p:nvSpPr>
        <p:spPr>
          <a:xfrm>
            <a:off x="5969721" y="1332992"/>
            <a:ext cx="5794543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b="1" dirty="0" smtClean="0"/>
              <a:t>VAI TAVĀS MĀJĀS IR UZSTĀDĪTS DŪMU DETEKTORS?</a:t>
            </a:r>
          </a:p>
          <a:p>
            <a:pPr algn="ctr"/>
            <a:endParaRPr lang="lv-LV" b="1" dirty="0"/>
          </a:p>
          <a:p>
            <a:pPr algn="ctr"/>
            <a:endParaRPr lang="lv-LV" b="1" dirty="0" smtClean="0"/>
          </a:p>
          <a:p>
            <a:pPr algn="ctr"/>
            <a:endParaRPr lang="lv-LV" b="1" dirty="0"/>
          </a:p>
          <a:p>
            <a:pPr algn="ctr"/>
            <a:endParaRPr lang="lv-LV" b="1" dirty="0" smtClean="0"/>
          </a:p>
          <a:p>
            <a:pPr algn="ctr"/>
            <a:endParaRPr lang="lv-LV" b="1" dirty="0"/>
          </a:p>
          <a:p>
            <a:pPr algn="ctr"/>
            <a:endParaRPr lang="lv-LV" b="1" dirty="0" smtClean="0"/>
          </a:p>
          <a:p>
            <a:pPr algn="ctr"/>
            <a:endParaRPr lang="lv-LV" b="1" dirty="0"/>
          </a:p>
          <a:p>
            <a:pPr algn="ctr"/>
            <a:endParaRPr lang="lv-LV" b="1" dirty="0" smtClean="0"/>
          </a:p>
          <a:p>
            <a:pPr algn="ctr"/>
            <a:endParaRPr lang="lv-LV" b="1" dirty="0"/>
          </a:p>
          <a:p>
            <a:pPr algn="ctr"/>
            <a:endParaRPr lang="lv-LV" b="1" dirty="0" smtClean="0"/>
          </a:p>
          <a:p>
            <a:pPr algn="ctr"/>
            <a:endParaRPr lang="lv-LV" b="1" dirty="0"/>
          </a:p>
          <a:p>
            <a:pPr algn="ctr"/>
            <a:endParaRPr lang="lv-LV" b="1" dirty="0"/>
          </a:p>
          <a:p>
            <a:pPr algn="ctr"/>
            <a:r>
              <a:rPr lang="lv-LV" b="1" dirty="0" smtClean="0"/>
              <a:t>Ugunsdrošības noteikumi nosaka, ka vismaz</a:t>
            </a:r>
          </a:p>
          <a:p>
            <a:pPr algn="ctr"/>
            <a:r>
              <a:rPr lang="lv-LV" b="1" dirty="0" smtClean="0"/>
              <a:t> </a:t>
            </a:r>
          </a:p>
          <a:p>
            <a:pPr algn="ctr"/>
            <a:r>
              <a:rPr lang="lv-LV" b="1" dirty="0" smtClean="0"/>
              <a:t>                 dūmu detektoram ir jābūt </a:t>
            </a:r>
          </a:p>
          <a:p>
            <a:pPr algn="ctr"/>
            <a:endParaRPr lang="lv-LV" b="1" dirty="0" smtClean="0"/>
          </a:p>
          <a:p>
            <a:pPr algn="ctr"/>
            <a:r>
              <a:rPr lang="lv-LV" b="1" dirty="0" smtClean="0"/>
              <a:t>katrā dzīvoklī, katrā privātmājas stāvā. </a:t>
            </a:r>
          </a:p>
          <a:p>
            <a:pPr algn="ctr"/>
            <a:endParaRPr lang="lv-LV" b="1" dirty="0"/>
          </a:p>
          <a:p>
            <a:pPr algn="ctr"/>
            <a:endParaRPr lang="lv-LV" b="1" dirty="0" smtClean="0"/>
          </a:p>
          <a:p>
            <a:pPr algn="ctr"/>
            <a:endParaRPr lang="lv-LV" b="1" dirty="0"/>
          </a:p>
          <a:p>
            <a:pPr algn="ctr"/>
            <a:endParaRPr lang="lv-LV" b="1" dirty="0" smtClean="0"/>
          </a:p>
          <a:p>
            <a:pPr algn="ctr"/>
            <a:endParaRPr lang="lv-LV" b="1" dirty="0"/>
          </a:p>
        </p:txBody>
      </p:sp>
      <p:sp>
        <p:nvSpPr>
          <p:cNvPr id="5" name="Taisnstūris 4"/>
          <p:cNvSpPr/>
          <p:nvPr/>
        </p:nvSpPr>
        <p:spPr>
          <a:xfrm>
            <a:off x="6558693" y="5399639"/>
            <a:ext cx="137890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lv-LV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VIENAM</a:t>
            </a:r>
            <a:endParaRPr lang="lv-LV" sz="2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7" name="Taisnstūris 6"/>
          <p:cNvSpPr/>
          <p:nvPr/>
        </p:nvSpPr>
        <p:spPr>
          <a:xfrm>
            <a:off x="10730992" y="2734270"/>
            <a:ext cx="11104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lv-LV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x</a:t>
            </a:r>
            <a:r>
              <a:rPr lang="lv-LV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</a:t>
            </a:r>
            <a:endParaRPr lang="lv-LV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848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9146208" y="2379134"/>
            <a:ext cx="1227666" cy="885196"/>
          </a:xfrm>
          <a:prstGeom prst="cloudCallout">
            <a:avLst>
              <a:gd name="adj1" fmla="val -77430"/>
              <a:gd name="adj2" fmla="val 105826"/>
            </a:avLst>
          </a:prstGeom>
          <a:solidFill>
            <a:srgbClr val="F1CBCB"/>
          </a:solidFill>
          <a:ln>
            <a:solidFill>
              <a:srgbClr val="F92F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533" y="778934"/>
            <a:ext cx="3445934" cy="1600200"/>
          </a:xfrm>
        </p:spPr>
        <p:txBody>
          <a:bodyPr/>
          <a:lstStyle/>
          <a:p>
            <a:r>
              <a:rPr lang="lv-LV" sz="4000" b="1" dirty="0" smtClean="0"/>
              <a:t>Dūmu detektors</a:t>
            </a:r>
            <a:endParaRPr lang="lv-LV" sz="40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570480"/>
            <a:ext cx="3776133" cy="2895599"/>
          </a:xfrm>
        </p:spPr>
        <p:txBody>
          <a:bodyPr>
            <a:noAutofit/>
          </a:bodyPr>
          <a:lstStyle/>
          <a:p>
            <a:pPr marL="285750" indent="-285750">
              <a:buFontTx/>
              <a:buChar char="-"/>
            </a:pPr>
            <a:r>
              <a:rPr lang="lv-LV" sz="1800" dirty="0">
                <a:solidFill>
                  <a:schemeClr val="bg1"/>
                </a:solidFill>
              </a:rPr>
              <a:t>visbiežāk piestiprina pie griestiem pa vienam katrā mājokļa stāvā. </a:t>
            </a:r>
          </a:p>
          <a:p>
            <a:pPr marL="285750" indent="-285750">
              <a:buFontTx/>
              <a:buChar char="-"/>
            </a:pPr>
            <a:r>
              <a:rPr lang="lv-LV" sz="1800" dirty="0" smtClean="0">
                <a:solidFill>
                  <a:schemeClr val="bg1"/>
                </a:solidFill>
              </a:rPr>
              <a:t>regulāri </a:t>
            </a:r>
            <a:r>
              <a:rPr lang="lv-LV" sz="1800" dirty="0">
                <a:solidFill>
                  <a:schemeClr val="bg1"/>
                </a:solidFill>
              </a:rPr>
              <a:t>jāveic pārbaude – jāpārbauda vai tas </a:t>
            </a:r>
            <a:r>
              <a:rPr lang="lv-LV" sz="1800" dirty="0" smtClean="0">
                <a:solidFill>
                  <a:schemeClr val="bg1"/>
                </a:solidFill>
              </a:rPr>
              <a:t>darbojas.</a:t>
            </a:r>
          </a:p>
          <a:p>
            <a:pPr marL="285750" indent="-285750">
              <a:buFontTx/>
              <a:buChar char="-"/>
            </a:pPr>
            <a:r>
              <a:rPr lang="lv-LV" sz="1800" dirty="0" smtClean="0">
                <a:solidFill>
                  <a:schemeClr val="bg1"/>
                </a:solidFill>
              </a:rPr>
              <a:t>To </a:t>
            </a:r>
            <a:r>
              <a:rPr lang="lv-LV" sz="1800" dirty="0">
                <a:solidFill>
                  <a:schemeClr val="bg1"/>
                </a:solidFill>
              </a:rPr>
              <a:t>var izdarīt, nospiežot un paturot testa pogu. </a:t>
            </a:r>
            <a:r>
              <a:rPr lang="lv-LV" sz="1800" dirty="0" smtClean="0">
                <a:solidFill>
                  <a:schemeClr val="bg1"/>
                </a:solidFill>
              </a:rPr>
              <a:t>Skan</a:t>
            </a:r>
            <a:r>
              <a:rPr lang="lv-LV" sz="1800" dirty="0">
                <a:solidFill>
                  <a:schemeClr val="bg1"/>
                </a:solidFill>
              </a:rPr>
              <a:t>? SUPER! Tātad esi pasargāts!</a:t>
            </a:r>
          </a:p>
          <a:p>
            <a:pPr marL="285750" indent="-285750">
              <a:buFontTx/>
              <a:buChar char="-"/>
            </a:pPr>
            <a:endParaRPr lang="lv-LV" sz="1800" dirty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endParaRPr lang="lv-LV" sz="1800" b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0402" y="1072154"/>
            <a:ext cx="7681460" cy="4830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 rot="10800000" flipV="1">
            <a:off x="5781146" y="6019800"/>
            <a:ext cx="5190065" cy="523240"/>
          </a:xfrm>
        </p:spPr>
        <p:txBody>
          <a:bodyPr>
            <a:normAutofit fontScale="92500" lnSpcReduction="20000"/>
          </a:bodyPr>
          <a:lstStyle/>
          <a:p>
            <a:r>
              <a:rPr lang="lv-LV" dirty="0" smtClean="0"/>
              <a:t>Uzstādi dūmu detektoru visās mājas telpās, kur bieži uzturaties – tā būs drošāk!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97959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9" descr="\\vugd-data.vugd.gov.lv\VUGD_DATA\Dokumenti\Prese\Skolu materiālu projekts\Ugunsgrēks\simboli_pixabay.com\ugun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3227" y="2259068"/>
            <a:ext cx="621030" cy="93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9241" y="3992557"/>
            <a:ext cx="3383281" cy="29396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4000" b="1" dirty="0" smtClean="0"/>
              <a:t>Ugunsdzēsības līdzekļi mājoklī</a:t>
            </a:r>
            <a:endParaRPr lang="lv-LV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9001" y="2386601"/>
            <a:ext cx="2570480" cy="2365569"/>
          </a:xfrm>
        </p:spPr>
        <p:txBody>
          <a:bodyPr>
            <a:normAutofit fontScale="85000" lnSpcReduction="20000"/>
          </a:bodyPr>
          <a:lstStyle/>
          <a:p>
            <a:endParaRPr lang="lv-LV" dirty="0"/>
          </a:p>
          <a:p>
            <a:r>
              <a:rPr lang="lv-LV" b="1" dirty="0">
                <a:solidFill>
                  <a:srgbClr val="C00000"/>
                </a:solidFill>
              </a:rPr>
              <a:t>UGUNSDZĒSĪBAS </a:t>
            </a:r>
            <a:r>
              <a:rPr lang="lv-LV" b="1" dirty="0" smtClean="0">
                <a:solidFill>
                  <a:srgbClr val="C00000"/>
                </a:solidFill>
              </a:rPr>
              <a:t>APARĀTS</a:t>
            </a:r>
            <a:r>
              <a:rPr lang="lv-LV" dirty="0" smtClean="0"/>
              <a:t> </a:t>
            </a:r>
            <a:r>
              <a:rPr lang="lv-LV" dirty="0"/>
              <a:t>– tas satur vielu, ar kuras palīdzību var nodzēst nelielus ugunsgrēkus. </a:t>
            </a:r>
            <a:endParaRPr lang="lv-LV" dirty="0" smtClean="0"/>
          </a:p>
          <a:p>
            <a:pPr marL="0" indent="0">
              <a:buNone/>
            </a:pPr>
            <a:r>
              <a:rPr lang="lv-LV" b="1" dirty="0" smtClean="0"/>
              <a:t>Ugunsdrošības noteikumi nosaka, ka tādam </a:t>
            </a:r>
            <a:r>
              <a:rPr lang="lv-LV" b="1" dirty="0"/>
              <a:t>ir jābūt katrā </a:t>
            </a:r>
            <a:r>
              <a:rPr lang="lv-LV" b="1" dirty="0" smtClean="0"/>
              <a:t>privātmājā, kā arī automašīnā!</a:t>
            </a:r>
          </a:p>
          <a:p>
            <a:pPr marL="0" indent="0">
              <a:buNone/>
            </a:pPr>
            <a:endParaRPr lang="lv-LV" dirty="0" smtClean="0"/>
          </a:p>
          <a:p>
            <a:pPr marL="0" indent="0">
              <a:buNone/>
            </a:pPr>
            <a:endParaRPr lang="lv-LV" dirty="0"/>
          </a:p>
          <a:p>
            <a:endParaRPr lang="lv-LV" dirty="0" smtClean="0"/>
          </a:p>
          <a:p>
            <a:endParaRPr lang="lv-LV" dirty="0"/>
          </a:p>
          <a:p>
            <a:pPr marL="0" indent="0">
              <a:buNone/>
            </a:pPr>
            <a:endParaRPr lang="lv-LV" dirty="0" smtClean="0"/>
          </a:p>
          <a:p>
            <a:endParaRPr lang="lv-LV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01533" y="4550833"/>
            <a:ext cx="608075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 dirty="0" smtClean="0"/>
          </a:p>
        </p:txBody>
      </p:sp>
      <p:sp>
        <p:nvSpPr>
          <p:cNvPr id="7" name="Taisnstūris 6"/>
          <p:cNvSpPr/>
          <p:nvPr/>
        </p:nvSpPr>
        <p:spPr>
          <a:xfrm>
            <a:off x="6634478" y="2805820"/>
            <a:ext cx="519852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lv-LV" b="1" dirty="0" smtClean="0">
              <a:solidFill>
                <a:srgbClr val="C00000"/>
              </a:solidFill>
            </a:endParaRPr>
          </a:p>
          <a:p>
            <a:endParaRPr lang="lv-LV" b="1" dirty="0" smtClean="0">
              <a:solidFill>
                <a:srgbClr val="C00000"/>
              </a:solidFill>
            </a:endParaRPr>
          </a:p>
          <a:p>
            <a:endParaRPr lang="lv-LV" b="1" dirty="0">
              <a:solidFill>
                <a:srgbClr val="C00000"/>
              </a:solidFill>
            </a:endParaRPr>
          </a:p>
          <a:p>
            <a:r>
              <a:rPr lang="lv-LV" b="1" dirty="0" smtClean="0">
                <a:solidFill>
                  <a:srgbClr val="C00000"/>
                </a:solidFill>
              </a:rPr>
              <a:t>BET</a:t>
            </a:r>
            <a:r>
              <a:rPr lang="lv-LV" dirty="0" smtClean="0"/>
              <a:t> </a:t>
            </a:r>
            <a:r>
              <a:rPr lang="lv-LV" b="1" dirty="0" smtClean="0"/>
              <a:t>ATCERIES</a:t>
            </a:r>
            <a:r>
              <a:rPr lang="lv-LV" dirty="0"/>
              <a:t>! </a:t>
            </a:r>
            <a:endParaRPr lang="lv-LV" dirty="0" smtClean="0"/>
          </a:p>
          <a:p>
            <a:endParaRPr lang="lv-LV" dirty="0"/>
          </a:p>
          <a:p>
            <a:endParaRPr lang="lv-LV" dirty="0" smtClean="0"/>
          </a:p>
          <a:p>
            <a:r>
              <a:rPr lang="lv-LV" dirty="0" smtClean="0"/>
              <a:t>Izceļoties </a:t>
            </a:r>
            <a:r>
              <a:rPr lang="lv-LV" dirty="0"/>
              <a:t>ugunsgrēkam, </a:t>
            </a:r>
            <a:r>
              <a:rPr lang="lv-LV" b="1" dirty="0"/>
              <a:t>tavs uzdevums ir doties prom un zvanīt uz tālruņa numuru 112 </a:t>
            </a:r>
            <a:r>
              <a:rPr lang="lv-LV" dirty="0"/>
              <a:t>vai informēt pieaugušos par notikušo, bet liesmas, pat nelielas, dzēsīs ugunsdzēsēji glābēji vai pieaugušie!</a:t>
            </a:r>
          </a:p>
        </p:txBody>
      </p:sp>
      <p:sp>
        <p:nvSpPr>
          <p:cNvPr id="8" name="Taisnstūris 7"/>
          <p:cNvSpPr/>
          <p:nvPr/>
        </p:nvSpPr>
        <p:spPr>
          <a:xfrm>
            <a:off x="458047" y="4860754"/>
            <a:ext cx="3270674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500" b="1" dirty="0">
                <a:solidFill>
                  <a:srgbClr val="C00000"/>
                </a:solidFill>
              </a:rPr>
              <a:t>UGUNSDZĒSĪBAS </a:t>
            </a:r>
            <a:endParaRPr lang="lv-LV" sz="1500" b="1" dirty="0" smtClean="0">
              <a:solidFill>
                <a:srgbClr val="C00000"/>
              </a:solidFill>
            </a:endParaRPr>
          </a:p>
          <a:p>
            <a:r>
              <a:rPr lang="lv-LV" sz="1500" b="1" dirty="0" smtClean="0">
                <a:solidFill>
                  <a:srgbClr val="C00000"/>
                </a:solidFill>
              </a:rPr>
              <a:t>PĀRKLĀJS </a:t>
            </a:r>
            <a:r>
              <a:rPr lang="lv-LV" sz="1500" dirty="0"/>
              <a:t>– īpaša materiāla audums, ar kuru nodzēst nelielus ugunsgrēkus, piemēram, pannā piedegušu ēdienu, degošus elektronikas vai sadzīves priekšmetus. </a:t>
            </a:r>
          </a:p>
        </p:txBody>
      </p:sp>
      <p:pic>
        <p:nvPicPr>
          <p:cNvPr id="10" name="Picture 28" descr="\\vugd-data.vugd.gov.lv\VUGD_DATA\Dokumenti\Prese\Skolu materiālu projekts\Ugunsgrēks\simboli_pixabay.com\māja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031" y="2337841"/>
            <a:ext cx="2128009" cy="2081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1909" y="2363820"/>
            <a:ext cx="1205565" cy="1205565"/>
          </a:xfrm>
          <a:prstGeom prst="rect">
            <a:avLst/>
          </a:prstGeom>
        </p:spPr>
      </p:pic>
      <p:sp>
        <p:nvSpPr>
          <p:cNvPr id="13" name="Mīnus 12"/>
          <p:cNvSpPr/>
          <p:nvPr/>
        </p:nvSpPr>
        <p:spPr>
          <a:xfrm rot="16200000">
            <a:off x="3438092" y="4432347"/>
            <a:ext cx="5010653" cy="425867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14" name="Attēls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262" y="2094444"/>
            <a:ext cx="1536285" cy="234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83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irsrakst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Izveido drošības stūrīti</a:t>
            </a:r>
            <a:endParaRPr lang="lv-LV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Satura vietturis 6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895" y="2458719"/>
            <a:ext cx="5665774" cy="4235651"/>
          </a:xfrm>
        </p:spPr>
      </p:pic>
      <p:sp>
        <p:nvSpPr>
          <p:cNvPr id="8" name="Satura vietturis 7"/>
          <p:cNvSpPr>
            <a:spLocks noGrp="1"/>
          </p:cNvSpPr>
          <p:nvPr>
            <p:ph sz="half" idx="2"/>
          </p:nvPr>
        </p:nvSpPr>
        <p:spPr>
          <a:xfrm>
            <a:off x="7026442" y="2603500"/>
            <a:ext cx="3984859" cy="3508542"/>
          </a:xfrm>
        </p:spPr>
        <p:txBody>
          <a:bodyPr/>
          <a:lstStyle/>
          <a:p>
            <a:pPr marL="0" indent="0">
              <a:buNone/>
            </a:pPr>
            <a:r>
              <a:rPr lang="lv-LV" dirty="0" smtClean="0"/>
              <a:t>Mājās vienā, visiem zināmā vietā:</a:t>
            </a:r>
          </a:p>
          <a:p>
            <a:r>
              <a:rPr lang="lv-LV" dirty="0" smtClean="0"/>
              <a:t>uzraksti svarīgos telefona numurus;</a:t>
            </a:r>
          </a:p>
          <a:p>
            <a:r>
              <a:rPr lang="lv-LV" dirty="0" smtClean="0"/>
              <a:t>ieraksti mājas adresi, durvju kodu vai citu svarīgu informāciju;</a:t>
            </a:r>
          </a:p>
          <a:p>
            <a:r>
              <a:rPr lang="lv-LV" dirty="0" smtClean="0"/>
              <a:t>novieto to vietā, kur ātri un ērti piekļūt, piemēram, pie ledusskapja vai priekšnamā. </a:t>
            </a:r>
            <a:endParaRPr lang="lv-LV" dirty="0"/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1599" y="5992993"/>
            <a:ext cx="1760937" cy="62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74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ttēls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1993104"/>
            <a:ext cx="5637516" cy="48648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4000" b="1" dirty="0" smtClean="0"/>
              <a:t>IZVEIDO ģimenes drošības plānu</a:t>
            </a:r>
            <a:endParaRPr lang="lv-LV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6756" y="2265508"/>
            <a:ext cx="5397378" cy="4611879"/>
          </a:xfrm>
        </p:spPr>
        <p:txBody>
          <a:bodyPr>
            <a:normAutofit/>
          </a:bodyPr>
          <a:lstStyle/>
          <a:p>
            <a:pPr marL="0" lvl="0" indent="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lv-LV" sz="1900" b="1" dirty="0" smtClean="0">
              <a:solidFill>
                <a:schemeClr val="tx1"/>
              </a:solidFill>
              <a:latin typeface="+mj-lt"/>
              <a:cs typeface="Arial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lv-LV" sz="1900" b="1" dirty="0" smtClean="0">
                <a:solidFill>
                  <a:schemeClr val="tx1"/>
                </a:solidFill>
                <a:latin typeface="+mj-lt"/>
                <a:cs typeface="Arial" charset="0"/>
              </a:rPr>
              <a:t>UZZĪMĒJIET</a:t>
            </a:r>
            <a:r>
              <a:rPr lang="lv-LV" sz="1900" dirty="0" smtClean="0">
                <a:solidFill>
                  <a:schemeClr val="tx1"/>
                </a:solidFill>
                <a:latin typeface="+mj-lt"/>
                <a:cs typeface="Arial" charset="0"/>
              </a:rPr>
              <a:t> sava mājokļa plānojumu un tajā atzīmējiet ceļus, kā izkļūt no katras mājokļa telpas;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endParaRPr lang="lv-LV" sz="1900" dirty="0" smtClean="0">
              <a:solidFill>
                <a:schemeClr val="tx1"/>
              </a:solidFill>
              <a:latin typeface="+mj-lt"/>
              <a:cs typeface="Arial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lv-LV" sz="1900" b="1" dirty="0" smtClean="0">
                <a:solidFill>
                  <a:schemeClr val="tx1"/>
                </a:solidFill>
                <a:latin typeface="+mj-lt"/>
                <a:cs typeface="Arial" charset="0"/>
              </a:rPr>
              <a:t>PĀRRUNĀJIET:</a:t>
            </a: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lv-LV" sz="1700" dirty="0" smtClean="0">
                <a:solidFill>
                  <a:schemeClr val="tx1"/>
                </a:solidFill>
                <a:latin typeface="+mj-lt"/>
                <a:cs typeface="Arial" charset="0"/>
              </a:rPr>
              <a:t>kā rīkosieties ugunsgrēka gadījumā, </a:t>
            </a: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lv-LV" sz="1700" dirty="0" smtClean="0">
                <a:solidFill>
                  <a:schemeClr val="tx1"/>
                </a:solidFill>
                <a:latin typeface="+mj-lt"/>
                <a:cs typeface="Arial" charset="0"/>
              </a:rPr>
              <a:t>Uz kuru telpu dosieties un kā rīkosieties, ja nebūs iespējams izkļūt no mājokļa,</a:t>
            </a: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lv-LV" sz="1700" dirty="0" smtClean="0">
                <a:solidFill>
                  <a:schemeClr val="tx1"/>
                </a:solidFill>
                <a:latin typeface="+mj-lt"/>
                <a:cs typeface="Arial" charset="0"/>
              </a:rPr>
              <a:t>kur satiksieties ārpusē, </a:t>
            </a: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lv-LV" sz="1700" dirty="0" smtClean="0">
                <a:solidFill>
                  <a:schemeClr val="tx1"/>
                </a:solidFill>
                <a:latin typeface="+mj-lt"/>
                <a:cs typeface="Arial" charset="0"/>
              </a:rPr>
              <a:t>pie kuriem cilvēkiem meklēsiet palīdzību, ja vecāku nebūs tuvumā.</a:t>
            </a: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endParaRPr lang="lv-LV" sz="1700" dirty="0" smtClean="0">
              <a:solidFill>
                <a:schemeClr val="tx1"/>
              </a:solidFill>
              <a:latin typeface="+mj-lt"/>
              <a:cs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lv-LV" sz="1900" b="1" dirty="0" smtClean="0">
                <a:solidFill>
                  <a:schemeClr val="tx1"/>
                </a:solidFill>
                <a:latin typeface="+mj-lt"/>
                <a:cs typeface="Arial" charset="0"/>
              </a:rPr>
              <a:t>IZSPĒLĒJIET</a:t>
            </a:r>
            <a:r>
              <a:rPr lang="lv-LV" sz="1900" dirty="0" smtClean="0">
                <a:solidFill>
                  <a:schemeClr val="tx1"/>
                </a:solidFill>
                <a:latin typeface="+mj-lt"/>
                <a:cs typeface="Arial" charset="0"/>
              </a:rPr>
              <a:t>, vai ar aizvērtām acīm rāpus varēsiet nokļūt līdz mājokļa ārdurvīm?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endParaRPr lang="lv-LV" b="1" dirty="0">
              <a:solidFill>
                <a:srgbClr val="9E0000"/>
              </a:solidFill>
              <a:latin typeface="+mj-lt"/>
              <a:cs typeface="Arial" charset="0"/>
            </a:endParaRPr>
          </a:p>
          <a:p>
            <a:endParaRPr lang="lv-LV" dirty="0"/>
          </a:p>
        </p:txBody>
      </p:sp>
      <p:pic>
        <p:nvPicPr>
          <p:cNvPr id="6" name="Content Placeholder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1760" y="1830325"/>
            <a:ext cx="2621280" cy="223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50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ppt/theme/theme2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5762</TotalTime>
  <Words>1606</Words>
  <Application>Microsoft Office PowerPoint</Application>
  <PresentationFormat>Platekrāna</PresentationFormat>
  <Paragraphs>320</Paragraphs>
  <Slides>29</Slides>
  <Notes>1</Notes>
  <HiddenSlides>0</HiddenSlides>
  <MMClips>0</MMClips>
  <ScaleCrop>false</ScaleCrop>
  <HeadingPairs>
    <vt:vector size="6" baseType="variant">
      <vt:variant>
        <vt:lpstr>Lietotie fonti</vt:lpstr>
      </vt:variant>
      <vt:variant>
        <vt:i4>7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29</vt:i4>
      </vt:variant>
    </vt:vector>
  </HeadingPairs>
  <TitlesOfParts>
    <vt:vector size="37" baseType="lpstr">
      <vt:lpstr>맑은 고딕</vt:lpstr>
      <vt:lpstr>Arial</vt:lpstr>
      <vt:lpstr>Calibri</vt:lpstr>
      <vt:lpstr>Century Gothic</vt:lpstr>
      <vt:lpstr>Times New Roman</vt:lpstr>
      <vt:lpstr>Wingdings</vt:lpstr>
      <vt:lpstr>Wingdings 3</vt:lpstr>
      <vt:lpstr>Ion Boardroom</vt:lpstr>
      <vt:lpstr>UGUNSGRĒKS Kā sevi pasargāt?! Kā pareizi rīkoties?!</vt:lpstr>
      <vt:lpstr>Ugunsgrēks – nekontrolēta degšana, uguns izplatīšanās  Ugunsgrēks var izcelties  gan mājoklī, gan ārpus tā</vt:lpstr>
      <vt:lpstr>Lai izceltos ugunsgrēks, pietiek ar:  - nelielu dzirksteli - uz neilgu brīdi novērstu uzmanību - neuzmanīgu rīcību - nelielām blēņām! </vt:lpstr>
      <vt:lpstr>Ko varu darīt, lai sevi pasargātu?</vt:lpstr>
      <vt:lpstr>Dūmu detektors:</vt:lpstr>
      <vt:lpstr>Dūmu detektors</vt:lpstr>
      <vt:lpstr>Ugunsdzēsības līdzekļi mājoklī</vt:lpstr>
      <vt:lpstr>Izveido drošības stūrīti</vt:lpstr>
      <vt:lpstr>IZVEIDO ģimenes drošības plānu</vt:lpstr>
      <vt:lpstr>MĀJOKLĪ ESAM PARŪPĒJUŠIES PAR UGUNSDROŠĪBU</vt:lpstr>
      <vt:lpstr>Pareiza rīcība ugunsgrēkā</vt:lpstr>
      <vt:lpstr>Pareiza rīcība ugunsgrēkā</vt:lpstr>
      <vt:lpstr>Pareiza rīcība ugunsgrēkā</vt:lpstr>
      <vt:lpstr>KAD ESI EVAKUĒJIES NO BĪSTAMĀS VIETAS,</vt:lpstr>
      <vt:lpstr>Pareiza rīcība ugunsgrēkā</vt:lpstr>
      <vt:lpstr>PAREIZA  RĪCĪBA UGUNSGRĒKĀ</vt:lpstr>
      <vt:lpstr>Pareiza rīcība ugunsgrēkā</vt:lpstr>
      <vt:lpstr>Pareiza rīcība ugunsgrēkā</vt:lpstr>
      <vt:lpstr>Pareiza rīcība ugunsgrēkā</vt:lpstr>
      <vt:lpstr>PAREIZA  RĪCĪBA UGUNSGRĒKĀ</vt:lpstr>
      <vt:lpstr>Kā rīkoties, ja skolā, veikalā, kafejnīcā un citviet izdzirdi signalizāciju vai pamani ugunsgrēku?</vt:lpstr>
      <vt:lpstr>PowerPoint prezentācija</vt:lpstr>
      <vt:lpstr>Zīmes, kas palīdzēs orientēties un pareizi rīkoties dažādās situācijās</vt:lpstr>
      <vt:lpstr>Ugunsgrēks skolā</vt:lpstr>
      <vt:lpstr>Ugunsgrēks skolā</vt:lpstr>
      <vt:lpstr>Atceries, ka situācijas mēdz būt dažādas, bet ugunsgrēkā tavs galvenais uzdevums ir rīkoties! </vt:lpstr>
      <vt:lpstr>Pārbaudi, vai iegaumēji, kāda ir pareizā rīcība – saliec darbības pareizā secībā</vt:lpstr>
      <vt:lpstr>Pareiza rīcība ugunsgrēka gadījumā</vt:lpstr>
      <vt:lpstr>ATCERIES, JA ZINĀSI, KĀ PAREIZI RĪKOTIES,  SPĒSI PALĪDZĒT SEV UN SAVAI ĢIMENEI</vt:lpstr>
    </vt:vector>
  </TitlesOfParts>
  <Company>LR IEM IC Zemgale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Viktorija Gribuste</dc:creator>
  <cp:lastModifiedBy>Sandra Vējiņa</cp:lastModifiedBy>
  <cp:revision>72</cp:revision>
  <dcterms:created xsi:type="dcterms:W3CDTF">2021-01-04T11:29:13Z</dcterms:created>
  <dcterms:modified xsi:type="dcterms:W3CDTF">2021-04-15T09:03:09Z</dcterms:modified>
</cp:coreProperties>
</file>