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83" r:id="rId9"/>
    <p:sldId id="274" r:id="rId10"/>
    <p:sldId id="262" r:id="rId11"/>
    <p:sldId id="263" r:id="rId12"/>
    <p:sldId id="293" r:id="rId13"/>
    <p:sldId id="284" r:id="rId14"/>
    <p:sldId id="264" r:id="rId15"/>
    <p:sldId id="266" r:id="rId16"/>
    <p:sldId id="273" r:id="rId17"/>
    <p:sldId id="292" r:id="rId18"/>
    <p:sldId id="275" r:id="rId19"/>
    <p:sldId id="311" r:id="rId20"/>
    <p:sldId id="307" r:id="rId21"/>
    <p:sldId id="306" r:id="rId22"/>
    <p:sldId id="312" r:id="rId23"/>
    <p:sldId id="313" r:id="rId24"/>
    <p:sldId id="295" r:id="rId25"/>
    <p:sldId id="317" r:id="rId26"/>
    <p:sldId id="308" r:id="rId27"/>
    <p:sldId id="309" r:id="rId28"/>
    <p:sldId id="310" r:id="rId29"/>
    <p:sldId id="298" r:id="rId30"/>
    <p:sldId id="279" r:id="rId31"/>
    <p:sldId id="302" r:id="rId32"/>
    <p:sldId id="303" r:id="rId33"/>
    <p:sldId id="281" r:id="rId34"/>
    <p:sldId id="304" r:id="rId35"/>
    <p:sldId id="31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6826"/>
    <a:srgbClr val="F8C888"/>
    <a:srgbClr val="FB2D2D"/>
    <a:srgbClr val="FD8383"/>
    <a:srgbClr val="FA1200"/>
    <a:srgbClr val="F92F07"/>
    <a:srgbClr val="F1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94660"/>
  </p:normalViewPr>
  <p:slideViewPr>
    <p:cSldViewPr snapToGrid="0">
      <p:cViewPr varScale="1">
        <p:scale>
          <a:sx n="48" d="100"/>
          <a:sy n="48" d="100"/>
        </p:scale>
        <p:origin x="2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68479-89EF-4492-8590-33B43F92D66D}" type="datetimeFigureOut">
              <a:rPr lang="lv-LV" smtClean="0"/>
              <a:t>14.04.2021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0CD9C-1888-4088-99E2-FF98D26BA27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42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CD9C-1888-4088-99E2-FF98D26BA274}" type="slidenum">
              <a:rPr lang="lv-LV" smtClean="0"/>
              <a:t>35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605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3.png"/><Relationship Id="rId7" Type="http://schemas.openxmlformats.org/officeDocument/2006/relationships/image" Target="../media/image7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130" y="1213859"/>
            <a:ext cx="8825658" cy="2677648"/>
          </a:xfrm>
        </p:spPr>
        <p:txBody>
          <a:bodyPr/>
          <a:lstStyle/>
          <a:p>
            <a:pPr algn="ctr"/>
            <a:r>
              <a:rPr lang="lv-LV" sz="6600" b="1" dirty="0" smtClean="0"/>
              <a:t>UGUNSGRĒKS</a:t>
            </a:r>
            <a:r>
              <a:rPr lang="lv-LV" sz="6000" dirty="0" smtClean="0"/>
              <a:t/>
            </a:r>
            <a:br>
              <a:rPr lang="lv-LV" sz="6000" dirty="0" smtClean="0"/>
            </a:br>
            <a:r>
              <a:rPr lang="lv-LV" sz="6000" dirty="0"/>
              <a:t/>
            </a:r>
            <a:br>
              <a:rPr lang="lv-LV" sz="6000" dirty="0"/>
            </a:br>
            <a:endParaRPr lang="lv-LV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157742" y="2906358"/>
            <a:ext cx="3753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chemeClr val="bg1">
                    <a:lumMod val="95000"/>
                  </a:schemeClr>
                </a:solidFill>
              </a:rPr>
              <a:t>Kā rīkoties?</a:t>
            </a: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1902" y="3128932"/>
            <a:ext cx="4408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chemeClr val="bg1">
                    <a:lumMod val="95000"/>
                  </a:schemeClr>
                </a:solidFill>
              </a:rPr>
              <a:t>Kā sevi </a:t>
            </a:r>
          </a:p>
          <a:p>
            <a:r>
              <a:rPr lang="lv-LV" sz="3200" b="1" dirty="0" smtClean="0">
                <a:solidFill>
                  <a:schemeClr val="bg1">
                    <a:lumMod val="95000"/>
                  </a:schemeClr>
                </a:solidFill>
              </a:rPr>
              <a:t>pasargāt?</a:t>
            </a:r>
            <a:endParaRPr lang="lv-LV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620399" y="5471135"/>
            <a:ext cx="6456262" cy="861420"/>
          </a:xfrm>
        </p:spPr>
        <p:txBody>
          <a:bodyPr>
            <a:normAutofit/>
          </a:bodyPr>
          <a:lstStyle/>
          <a:p>
            <a:pPr algn="ctr"/>
            <a:r>
              <a:rPr lang="lv-LV" sz="2000" b="1" dirty="0" smtClean="0">
                <a:solidFill>
                  <a:schemeClr val="bg1">
                    <a:lumMod val="95000"/>
                  </a:schemeClr>
                </a:solidFill>
              </a:rPr>
              <a:t>Informatīvs </a:t>
            </a:r>
            <a:r>
              <a:rPr lang="lv-LV" sz="2000" b="1" dirty="0">
                <a:solidFill>
                  <a:schemeClr val="bg1">
                    <a:lumMod val="95000"/>
                  </a:schemeClr>
                </a:solidFill>
              </a:rPr>
              <a:t>materiāls 1. – 4. klases skolēniem</a:t>
            </a:r>
          </a:p>
          <a:p>
            <a:pPr algn="ctr"/>
            <a:r>
              <a:rPr lang="lv-LV" sz="1600" dirty="0" smtClean="0">
                <a:solidFill>
                  <a:schemeClr val="bg1">
                    <a:lumMod val="95000"/>
                  </a:schemeClr>
                </a:solidFill>
              </a:rPr>
              <a:t>© Valsts ugunsdzēsības un glābšanas dienests, 2021</a:t>
            </a:r>
            <a:endParaRPr lang="lv-LV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46" y="623658"/>
            <a:ext cx="1213209" cy="1188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76" y="2619118"/>
            <a:ext cx="1660449" cy="3382398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3033446" y="2506632"/>
            <a:ext cx="2887133" cy="1244600"/>
          </a:xfrm>
          <a:prstGeom prst="wedgeRectCallout">
            <a:avLst>
              <a:gd name="adj1" fmla="val -77139"/>
              <a:gd name="adj2" fmla="val 6114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313" y="2283792"/>
            <a:ext cx="1943356" cy="3717724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6189528" y="3074036"/>
            <a:ext cx="2887133" cy="1244600"/>
          </a:xfrm>
          <a:prstGeom prst="wedgeRectCallout">
            <a:avLst>
              <a:gd name="adj1" fmla="val 75355"/>
              <a:gd name="adj2" fmla="val -416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64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122" y="1738155"/>
            <a:ext cx="4410666" cy="1735668"/>
          </a:xfrm>
        </p:spPr>
        <p:txBody>
          <a:bodyPr>
            <a:noAutofit/>
          </a:bodyPr>
          <a:lstStyle/>
          <a:p>
            <a:r>
              <a:rPr lang="lv-LV" sz="4000" b="1" dirty="0" smtClean="0"/>
              <a:t>Kā pasargāt sevi un savu ģimeni?</a:t>
            </a:r>
            <a:endParaRPr lang="lv-LV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6001" y="4727875"/>
            <a:ext cx="4026645" cy="1371600"/>
          </a:xfrm>
        </p:spPr>
        <p:txBody>
          <a:bodyPr>
            <a:noAutofit/>
          </a:bodyPr>
          <a:lstStyle/>
          <a:p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</a:rPr>
              <a:t>Pastāsti, kā rūpējieties par sava mājokļa drošību!</a:t>
            </a:r>
            <a:endParaRPr lang="lv-LV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700" y="1613647"/>
            <a:ext cx="4758793" cy="33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9146208" y="2379134"/>
            <a:ext cx="1227666" cy="885196"/>
          </a:xfrm>
          <a:prstGeom prst="cloudCallout">
            <a:avLst>
              <a:gd name="adj1" fmla="val -77430"/>
              <a:gd name="adj2" fmla="val 105826"/>
            </a:avLst>
          </a:prstGeom>
          <a:solidFill>
            <a:srgbClr val="F1CBCB"/>
          </a:solidFill>
          <a:ln>
            <a:solidFill>
              <a:srgbClr val="F92F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899" y="601134"/>
            <a:ext cx="3445934" cy="1600200"/>
          </a:xfrm>
        </p:spPr>
        <p:txBody>
          <a:bodyPr/>
          <a:lstStyle/>
          <a:p>
            <a:r>
              <a:rPr lang="lv-LV" sz="4000" b="1" dirty="0" smtClean="0"/>
              <a:t>Dūmu detektors</a:t>
            </a:r>
            <a:endParaRPr lang="lv-LV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502747"/>
            <a:ext cx="3776133" cy="2895599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Font typeface="Symbol" panose="05050102010706020507" pitchFamily="18" charset="2"/>
              <a:buChar char=""/>
            </a:pPr>
            <a:r>
              <a:rPr lang="lv-LV" sz="2400" b="1" dirty="0" smtClean="0">
                <a:solidFill>
                  <a:schemeClr val="bg1"/>
                </a:solidFill>
              </a:rPr>
              <a:t>sāk skaļi signalizēt, ja telpā izveidojas sadūmojums</a:t>
            </a:r>
          </a:p>
          <a:p>
            <a:pPr marL="285750" indent="-285750">
              <a:buClr>
                <a:schemeClr val="bg1"/>
              </a:buClr>
              <a:buFont typeface="Symbol" panose="05050102010706020507" pitchFamily="18" charset="2"/>
              <a:buChar char=""/>
            </a:pPr>
            <a:r>
              <a:rPr lang="lv-LV" sz="2400" b="1" dirty="0" smtClean="0">
                <a:solidFill>
                  <a:schemeClr val="bg1"/>
                </a:solidFill>
              </a:rPr>
              <a:t>ļauj ātrāk pamanīt, ka ir izcēlies ugunsgrēks un jāglābjas</a:t>
            </a:r>
          </a:p>
          <a:p>
            <a:pPr marL="285750" indent="-285750">
              <a:buClr>
                <a:schemeClr val="bg1"/>
              </a:buClr>
              <a:buFont typeface="Symbol" panose="05050102010706020507" pitchFamily="18" charset="2"/>
              <a:buChar char=""/>
            </a:pPr>
            <a:r>
              <a:rPr lang="lv-LV" sz="2400" b="1" dirty="0" smtClean="0">
                <a:solidFill>
                  <a:schemeClr val="bg1"/>
                </a:solidFill>
              </a:rPr>
              <a:t>sniedz nedaudz vairāk laika, lai izkļūtu no ēkas</a:t>
            </a:r>
          </a:p>
          <a:p>
            <a:r>
              <a:rPr lang="lv-LV" sz="2400" dirty="0" smtClean="0">
                <a:solidFill>
                  <a:schemeClr val="bg1"/>
                </a:solidFill>
              </a:rPr>
              <a:t>		</a:t>
            </a:r>
            <a:endParaRPr lang="lv-LV" sz="18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0" y="3184415"/>
            <a:ext cx="1868905" cy="3575296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9660468" y="3709246"/>
            <a:ext cx="2443802" cy="2793154"/>
          </a:xfrm>
          <a:prstGeom prst="wedgeRectCallout">
            <a:avLst>
              <a:gd name="adj1" fmla="val -83808"/>
              <a:gd name="adj2" fmla="val -26096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Dūmu detektoram regulāri jāveic pārbaude – vai tas darbojas. To var izdarīt, nospiežot un paturot testa pogu. Skan? Tātad esi pasargāts!</a:t>
            </a:r>
            <a:endParaRPr lang="lv-LV" dirty="0">
              <a:solidFill>
                <a:prstClr val="black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912071" y="601134"/>
            <a:ext cx="2419645" cy="2421466"/>
          </a:xfrm>
          <a:prstGeom prst="wedgeRectCallout">
            <a:avLst>
              <a:gd name="adj1" fmla="val 47372"/>
              <a:gd name="adj2" fmla="val 84609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>
                <a:solidFill>
                  <a:prstClr val="black"/>
                </a:solidFill>
              </a:rPr>
              <a:t>Vai </a:t>
            </a:r>
            <a:r>
              <a:rPr lang="lv-LV" dirty="0" smtClean="0">
                <a:solidFill>
                  <a:prstClr val="black"/>
                </a:solidFill>
              </a:rPr>
              <a:t>tev mājās ir  </a:t>
            </a:r>
            <a:r>
              <a:rPr lang="lv-LV" dirty="0">
                <a:solidFill>
                  <a:prstClr val="black"/>
                </a:solidFill>
              </a:rPr>
              <a:t>dūmu detektors? </a:t>
            </a:r>
            <a:endParaRPr lang="lv-LV" dirty="0" smtClean="0">
              <a:solidFill>
                <a:prstClr val="black"/>
              </a:solidFill>
            </a:endParaRPr>
          </a:p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To </a:t>
            </a:r>
            <a:r>
              <a:rPr lang="lv-LV" dirty="0">
                <a:solidFill>
                  <a:prstClr val="black"/>
                </a:solidFill>
              </a:rPr>
              <a:t>visbiežāk izvieto uz </a:t>
            </a:r>
            <a:r>
              <a:rPr lang="lv-LV" dirty="0" smtClean="0">
                <a:solidFill>
                  <a:prstClr val="black"/>
                </a:solidFill>
              </a:rPr>
              <a:t>griestiem un vismaz pa vienam katrā </a:t>
            </a:r>
            <a:r>
              <a:rPr lang="lv-LV" dirty="0">
                <a:solidFill>
                  <a:prstClr val="black"/>
                </a:solidFill>
              </a:rPr>
              <a:t>mājokļa </a:t>
            </a:r>
            <a:r>
              <a:rPr lang="lv-LV" dirty="0" smtClean="0">
                <a:solidFill>
                  <a:prstClr val="black"/>
                </a:solidFill>
              </a:rPr>
              <a:t>stāvā. Mums mājās ir četri dūmu detektori!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478" y="1219619"/>
            <a:ext cx="3460792" cy="21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73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Ugunsdzēsības līdzekļi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423901"/>
            <a:ext cx="8761413" cy="41190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dirty="0" smtClean="0">
                <a:solidFill>
                  <a:schemeClr val="tx1"/>
                </a:solidFill>
              </a:rPr>
              <a:t>Pajautā vecākiem, vai tavs mājoklis ir nodrošināts ar:</a:t>
            </a:r>
          </a:p>
          <a:p>
            <a:pPr marL="0" indent="0">
              <a:buNone/>
            </a:pPr>
            <a:endParaRPr lang="lv-LV" dirty="0">
              <a:solidFill>
                <a:schemeClr val="tx1"/>
              </a:solidFill>
            </a:endParaRPr>
          </a:p>
          <a:p>
            <a:r>
              <a:rPr lang="lv-LV" dirty="0" smtClean="0">
                <a:solidFill>
                  <a:schemeClr val="tx1"/>
                </a:solidFill>
              </a:rPr>
              <a:t>UGUNSDZĒSĪBAS PĀRKLĀJU – īpaša materiāla </a:t>
            </a:r>
            <a:r>
              <a:rPr lang="lv-LV" dirty="0" smtClean="0">
                <a:solidFill>
                  <a:schemeClr val="tx1"/>
                </a:solidFill>
              </a:rPr>
              <a:t>audums, </a:t>
            </a:r>
            <a:r>
              <a:rPr lang="lv-LV" dirty="0" smtClean="0">
                <a:solidFill>
                  <a:schemeClr val="tx1"/>
                </a:solidFill>
              </a:rPr>
              <a:t>ar </a:t>
            </a:r>
            <a:r>
              <a:rPr lang="lv-LV" dirty="0" smtClean="0">
                <a:solidFill>
                  <a:schemeClr val="tx1"/>
                </a:solidFill>
              </a:rPr>
              <a:t>kuru var </a:t>
            </a:r>
            <a:r>
              <a:rPr lang="lv-LV" dirty="0" smtClean="0">
                <a:solidFill>
                  <a:schemeClr val="tx1"/>
                </a:solidFill>
              </a:rPr>
              <a:t>nodzēst nelielus ugunsgrēkus, piemēram, pannā piedegušu ēdienu, degošus elektronikas vai sadzīves priekšmetus. </a:t>
            </a:r>
          </a:p>
          <a:p>
            <a:endParaRPr lang="lv-LV" dirty="0">
              <a:solidFill>
                <a:schemeClr val="tx1"/>
              </a:solidFill>
            </a:endParaRPr>
          </a:p>
          <a:p>
            <a:endParaRPr lang="lv-LV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lv-LV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lv-LV" sz="1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lv-LV" dirty="0" smtClean="0">
                <a:solidFill>
                  <a:schemeClr val="tx1"/>
                </a:solidFill>
              </a:rPr>
              <a:t>ATCERIES! Izceļoties ugunsgrēkam, tavs uzdevums ir doties prom un </a:t>
            </a:r>
            <a:r>
              <a:rPr lang="lv-LV" dirty="0">
                <a:solidFill>
                  <a:schemeClr val="tx1"/>
                </a:solidFill>
              </a:rPr>
              <a:t>zvanīt uz tālruņa numuru </a:t>
            </a:r>
            <a:r>
              <a:rPr lang="lv-LV" dirty="0" smtClean="0">
                <a:solidFill>
                  <a:schemeClr val="tx1"/>
                </a:solidFill>
              </a:rPr>
              <a:t>112 vai informēt pieaugušos par notikušo, bet liesmas, pat nelielas, dzēsīs ugunsdzēsēji glābēji vai pieaugušie!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734" y="2510367"/>
            <a:ext cx="1509387" cy="190563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738981" y="4416002"/>
            <a:ext cx="608075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1"/>
                </a:solidFill>
              </a:rPr>
              <a:t>UGUNSDZĒSĪBAS </a:t>
            </a:r>
            <a:r>
              <a:rPr lang="lv-LV" dirty="0" smtClean="0">
                <a:solidFill>
                  <a:schemeClr val="tx1"/>
                </a:solidFill>
              </a:rPr>
              <a:t>APARĀTU – tas satur vielu, ar kuras palīdzību par nodzēst nelielus ugunsgrēkus.  </a:t>
            </a:r>
          </a:p>
          <a:p>
            <a:endParaRPr lang="lv-LV" dirty="0" smtClean="0"/>
          </a:p>
          <a:p>
            <a:endParaRPr lang="lv-LV" dirty="0" smtClean="0"/>
          </a:p>
        </p:txBody>
      </p:sp>
      <p:pic>
        <p:nvPicPr>
          <p:cNvPr id="6" name="Picture 5" descr="\\vugd-data.vugd.gov.lv\VUGD_DATA\Dokumenti\Prese\Skolu materiālu projekts\Kūla\Foto un citi darba materiāli\icon\1-86_icon-icons.com_65670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764" y="4137025"/>
            <a:ext cx="1251585" cy="125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36" y="5662552"/>
            <a:ext cx="880382" cy="8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Izveido </a:t>
            </a:r>
            <a:r>
              <a:rPr lang="lv-LV" sz="4000" b="1" dirty="0" smtClean="0">
                <a:solidFill>
                  <a:schemeClr val="bg1"/>
                </a:solidFill>
              </a:rPr>
              <a:t>drošības</a:t>
            </a:r>
            <a:r>
              <a:rPr lang="lv-LV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stūrīti</a:t>
            </a:r>
            <a:endParaRPr lang="lv-LV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atura vietturis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95" y="2439871"/>
            <a:ext cx="5665774" cy="4254500"/>
          </a:xfrm>
        </p:spPr>
      </p:pic>
      <p:sp>
        <p:nvSpPr>
          <p:cNvPr id="8" name="Satura vietturis 7"/>
          <p:cNvSpPr>
            <a:spLocks noGrp="1"/>
          </p:cNvSpPr>
          <p:nvPr>
            <p:ph sz="half" idx="2"/>
          </p:nvPr>
        </p:nvSpPr>
        <p:spPr>
          <a:xfrm>
            <a:off x="7026442" y="2603500"/>
            <a:ext cx="3984859" cy="35085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 smtClean="0">
                <a:solidFill>
                  <a:schemeClr val="tx1"/>
                </a:solidFill>
              </a:rPr>
              <a:t>Mājās vienā, visiem zināmā vietā:</a:t>
            </a:r>
          </a:p>
          <a:p>
            <a:r>
              <a:rPr lang="lv-LV" dirty="0" smtClean="0">
                <a:solidFill>
                  <a:schemeClr val="tx1"/>
                </a:solidFill>
              </a:rPr>
              <a:t>uzraksti svarīgus telefona numurus, kam zvanīsi, ja tev būs nepieciešama palīdzība – operatīvie dienesti, vecāki, citi radinieki, uzticības personas;</a:t>
            </a:r>
          </a:p>
          <a:p>
            <a:r>
              <a:rPr lang="lv-LV" dirty="0" smtClean="0">
                <a:solidFill>
                  <a:schemeClr val="tx1"/>
                </a:solidFill>
              </a:rPr>
              <a:t>ieraksti mājas adresi, durvju kodu vai citu svarīgu informāciju;</a:t>
            </a:r>
          </a:p>
          <a:p>
            <a:r>
              <a:rPr lang="lv-LV" dirty="0" smtClean="0">
                <a:solidFill>
                  <a:schemeClr val="tx1"/>
                </a:solidFill>
              </a:rPr>
              <a:t>novieto to vietā, kur ātri un ērti piekļūt, piemēram, pie ledusskapja vai priekšnamā. </a:t>
            </a:r>
            <a:endParaRPr lang="lv-LV" dirty="0">
              <a:solidFill>
                <a:schemeClr val="tx1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599" y="5992993"/>
            <a:ext cx="1760937" cy="6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Ģimenes drošības plāns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721" y="2364654"/>
            <a:ext cx="5397378" cy="4611879"/>
          </a:xfrm>
        </p:spPr>
        <p:txBody>
          <a:bodyPr>
            <a:norm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v-LV" b="1" dirty="0" smtClean="0">
                <a:solidFill>
                  <a:srgbClr val="C00000"/>
                </a:solidFill>
                <a:latin typeface="+mj-lt"/>
                <a:cs typeface="Arial" charset="0"/>
              </a:rPr>
              <a:t>Ģimenes DROŠĪBAS PLĀNS 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lv-LV" b="1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lv-LV" b="1" dirty="0" smtClean="0">
                <a:solidFill>
                  <a:schemeClr val="tx1"/>
                </a:solidFill>
                <a:latin typeface="+mj-lt"/>
                <a:cs typeface="Arial" charset="0"/>
              </a:rPr>
              <a:t>UZZĪMĒJIET</a:t>
            </a:r>
            <a:r>
              <a:rPr lang="lv-LV" dirty="0" smtClean="0">
                <a:solidFill>
                  <a:schemeClr val="tx1"/>
                </a:solidFill>
                <a:latin typeface="+mj-lt"/>
                <a:cs typeface="Arial" charset="0"/>
              </a:rPr>
              <a:t> sava mājokļa plānojumu un tajā atzīmējiet ceļus, kā izkļūt no katras mājokļa telpas;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lv-LV" sz="1900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lv-LV" b="1" dirty="0" smtClean="0">
                <a:solidFill>
                  <a:schemeClr val="tx1"/>
                </a:solidFill>
                <a:latin typeface="+mj-lt"/>
                <a:cs typeface="Arial" charset="0"/>
              </a:rPr>
              <a:t>PĀRRUNĀJIET: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lv-LV" sz="1700" dirty="0" smtClean="0">
                <a:solidFill>
                  <a:schemeClr val="tx1"/>
                </a:solidFill>
                <a:latin typeface="+mj-lt"/>
                <a:cs typeface="Arial" charset="0"/>
              </a:rPr>
              <a:t>kā rīkosieties ugunsgrēka gadījumā, 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lv-LV" sz="1700" dirty="0" smtClean="0">
                <a:solidFill>
                  <a:schemeClr val="tx1"/>
                </a:solidFill>
                <a:latin typeface="+mj-lt"/>
                <a:cs typeface="Arial" charset="0"/>
              </a:rPr>
              <a:t>uz kuru telpu dosieties un kā rīkosieties, ja nebūs iespējams izkļūt no mājokļa,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lv-LV" sz="1700" dirty="0" smtClean="0">
                <a:solidFill>
                  <a:schemeClr val="tx1"/>
                </a:solidFill>
                <a:latin typeface="+mj-lt"/>
                <a:cs typeface="Arial" charset="0"/>
              </a:rPr>
              <a:t>kurā vietā ārpus mājas visi satiksieties, 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lv-LV" sz="1700" dirty="0" smtClean="0">
                <a:solidFill>
                  <a:schemeClr val="tx1"/>
                </a:solidFill>
                <a:latin typeface="+mj-lt"/>
                <a:cs typeface="Arial" charset="0"/>
              </a:rPr>
              <a:t>pie kuriem cilvēkiem meklēsiet palīdzību, ja vecāku nebūs tuvumā.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lv-LV" sz="1700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lv-LV" b="1" dirty="0" smtClean="0">
                <a:solidFill>
                  <a:schemeClr val="tx1"/>
                </a:solidFill>
                <a:latin typeface="+mj-lt"/>
                <a:cs typeface="Arial" charset="0"/>
              </a:rPr>
              <a:t>IZSPĒLĒJIET</a:t>
            </a:r>
            <a:r>
              <a:rPr lang="lv-LV" dirty="0" smtClean="0">
                <a:solidFill>
                  <a:schemeClr val="tx1"/>
                </a:solidFill>
                <a:latin typeface="+mj-lt"/>
                <a:cs typeface="Arial" charset="0"/>
              </a:rPr>
              <a:t>, vai ar aizvērtām acīm rāpus varat nokļūt līdz mājokļa ārdurvīm?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lv-LV" b="1" dirty="0">
              <a:solidFill>
                <a:srgbClr val="9E0000"/>
              </a:solidFill>
              <a:latin typeface="+mj-lt"/>
              <a:cs typeface="Arial" charset="0"/>
            </a:endParaRPr>
          </a:p>
          <a:p>
            <a:endParaRPr lang="lv-LV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31" y="3262549"/>
            <a:ext cx="1677092" cy="34163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691046" y="2364654"/>
            <a:ext cx="3438821" cy="1987213"/>
          </a:xfrm>
          <a:prstGeom prst="wedgeRectCallout">
            <a:avLst>
              <a:gd name="adj1" fmla="val -61160"/>
              <a:gd name="adj2" fmla="val 66129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Bet mēs ar vecākiem izstrādājām savas ĢIMENES DROŠĪBAS PLĀNU!</a:t>
            </a:r>
          </a:p>
          <a:p>
            <a:pPr lvl="0" algn="ctr"/>
            <a:r>
              <a:rPr lang="lv-LV" dirty="0">
                <a:solidFill>
                  <a:prstClr val="black"/>
                </a:solidFill>
              </a:rPr>
              <a:t>E</a:t>
            </a:r>
            <a:r>
              <a:rPr lang="lv-LV" dirty="0" smtClean="0">
                <a:solidFill>
                  <a:prstClr val="black"/>
                </a:solidFill>
              </a:rPr>
              <a:t>sam izdomājuši, pārrunājuši un arī izspēlējuši, kā rīkosimies, ja mūsu mājoklī izcelsies ugunsgrēks.</a:t>
            </a:r>
            <a:endParaRPr lang="lv-LV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268" y="2155477"/>
            <a:ext cx="5248393" cy="453177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139" y="387360"/>
            <a:ext cx="4462659" cy="3798137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461" y="4572001"/>
            <a:ext cx="3806512" cy="2895599"/>
          </a:xfrm>
        </p:spPr>
        <p:txBody>
          <a:bodyPr>
            <a:noAutofit/>
          </a:bodyPr>
          <a:lstStyle/>
          <a:p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</a:rPr>
              <a:t>Sagatavo arī savas ģimenes drošības plānu!</a:t>
            </a:r>
            <a:endParaRPr lang="lv-LV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gray">
          <a:xfrm>
            <a:off x="772461" y="1339658"/>
            <a:ext cx="4157134" cy="25569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sz="4000" b="1" dirty="0" smtClean="0">
                <a:solidFill>
                  <a:schemeClr val="bg1">
                    <a:lumMod val="95000"/>
                  </a:schemeClr>
                </a:solidFill>
              </a:rPr>
              <a:t>Kāds ir tavas Ģimenes drošības plāns?</a:t>
            </a:r>
            <a:endParaRPr lang="lv-LV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/>
        </p:nvSpPr>
        <p:spPr>
          <a:xfrm>
            <a:off x="5663385" y="3322113"/>
            <a:ext cx="4074011" cy="765587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b="1" dirty="0" smtClean="0">
                <a:solidFill>
                  <a:schemeClr val="bg1"/>
                </a:solidFill>
              </a:rPr>
              <a:t>DODIES UZ IZEJU</a:t>
            </a:r>
            <a:endParaRPr lang="lv-LV" sz="2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11" y="1800436"/>
            <a:ext cx="3414290" cy="1600200"/>
          </a:xfrm>
        </p:spPr>
        <p:txBody>
          <a:bodyPr>
            <a:noAutofit/>
          </a:bodyPr>
          <a:lstStyle/>
          <a:p>
            <a:r>
              <a:rPr lang="lv-LV" sz="4000" b="1" dirty="0" smtClean="0"/>
              <a:t>K</a:t>
            </a:r>
            <a:r>
              <a:rPr lang="lv-LV" sz="4000" b="1" dirty="0"/>
              <a:t>ā</a:t>
            </a:r>
            <a:r>
              <a:rPr lang="lv-LV" sz="4000" b="1" dirty="0" smtClean="0"/>
              <a:t> rīkoties, ja izceļas ugunsgrēks?</a:t>
            </a:r>
            <a:endParaRPr lang="lv-LV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204" y="3501519"/>
            <a:ext cx="814807" cy="406775"/>
          </a:xfrm>
          <a:prstGeom prst="rect">
            <a:avLst/>
          </a:prstGeom>
        </p:spPr>
      </p:pic>
      <p:sp>
        <p:nvSpPr>
          <p:cNvPr id="14" name="Chevron 13"/>
          <p:cNvSpPr/>
          <p:nvPr/>
        </p:nvSpPr>
        <p:spPr>
          <a:xfrm>
            <a:off x="5663385" y="4713125"/>
            <a:ext cx="4074011" cy="765587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b="1" dirty="0" smtClean="0">
                <a:solidFill>
                  <a:schemeClr val="bg1"/>
                </a:solidFill>
              </a:rPr>
              <a:t>PATAUSTI</a:t>
            </a:r>
            <a:endParaRPr lang="lv-LV" sz="2400" b="1" dirty="0">
              <a:solidFill>
                <a:schemeClr val="bg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663385" y="1931101"/>
            <a:ext cx="4074011" cy="765587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b="1" dirty="0" smtClean="0">
                <a:solidFill>
                  <a:schemeClr val="bg1"/>
                </a:solidFill>
              </a:rPr>
              <a:t>PAMANI</a:t>
            </a:r>
            <a:endParaRPr lang="lv-LV" sz="2400" b="1" dirty="0">
              <a:solidFill>
                <a:schemeClr val="bg1"/>
              </a:solidFill>
            </a:endParaRPr>
          </a:p>
        </p:txBody>
      </p:sp>
      <p:pic>
        <p:nvPicPr>
          <p:cNvPr id="16" name="Attēls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075" y="2074159"/>
            <a:ext cx="687184" cy="4794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17" y="4760777"/>
            <a:ext cx="691040" cy="69104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751698" y="4195483"/>
            <a:ext cx="3569289" cy="2895599"/>
          </a:xfrm>
        </p:spPr>
        <p:txBody>
          <a:bodyPr/>
          <a:lstStyle/>
          <a:p>
            <a:pPr lvl="0">
              <a:spcBef>
                <a:spcPts val="0"/>
              </a:spcBef>
              <a:buClrTx/>
              <a:buSzTx/>
            </a:pPr>
            <a:r>
              <a:rPr lang="lv-LV" sz="2400" b="1" dirty="0">
                <a:solidFill>
                  <a:schemeClr val="bg1"/>
                </a:solidFill>
              </a:rPr>
              <a:t>Izceļoties ugunsgrēkam, tavs galvenais uzdevums ir – EVAKUĒTIES jeb doties ārā!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58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608" y="2446213"/>
            <a:ext cx="1677092" cy="341630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2664870" y="2295501"/>
            <a:ext cx="3147035" cy="1946300"/>
          </a:xfrm>
          <a:prstGeom prst="wedgeRectCallout">
            <a:avLst>
              <a:gd name="adj1" fmla="val -67198"/>
              <a:gd name="adj2" fmla="val 39309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Ja mājās sajutīšu dūmus, es ļoti nobīšos un sākšu raudāt. </a:t>
            </a:r>
            <a:r>
              <a:rPr lang="lv-LV" dirty="0">
                <a:solidFill>
                  <a:prstClr val="black"/>
                </a:solidFill>
              </a:rPr>
              <a:t>E</a:t>
            </a:r>
            <a:r>
              <a:rPr lang="lv-LV" dirty="0" smtClean="0">
                <a:solidFill>
                  <a:prstClr val="black"/>
                </a:solidFill>
              </a:rPr>
              <a:t>s nezinu, kā pareizi rīkoties </a:t>
            </a:r>
            <a:r>
              <a:rPr lang="lv-LV" dirty="0" smtClean="0">
                <a:solidFill>
                  <a:prstClr val="black"/>
                </a:solidFill>
                <a:sym typeface="Wingdings" panose="05000000000000000000" pitchFamily="2" charset="2"/>
              </a:rPr>
              <a:t> S</a:t>
            </a:r>
            <a:r>
              <a:rPr lang="lv-LV" dirty="0" smtClean="0">
                <a:solidFill>
                  <a:prstClr val="black"/>
                </a:solidFill>
              </a:rPr>
              <a:t>lēpties no dūmiem, paņemt kaķi un bēgt vai zvanīt mammai? 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23" y="2295501"/>
            <a:ext cx="1943356" cy="3717724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6412396" y="3486773"/>
            <a:ext cx="3070979" cy="2150533"/>
          </a:xfrm>
          <a:prstGeom prst="wedgeRectCallout">
            <a:avLst>
              <a:gd name="adj1" fmla="val 74743"/>
              <a:gd name="adj2" fmla="val -36018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prstClr val="black"/>
                </a:solidFill>
              </a:rPr>
              <a:t>Ja izceļas ugunsgrēks,</a:t>
            </a:r>
            <a:r>
              <a:rPr lang="lv-LV" dirty="0" smtClean="0"/>
              <a:t> </a:t>
            </a:r>
            <a:r>
              <a:rPr lang="lv-LV" b="1" dirty="0" smtClean="0">
                <a:solidFill>
                  <a:srgbClr val="C00000"/>
                </a:solidFill>
              </a:rPr>
              <a:t>NESLĒPIES</a:t>
            </a:r>
            <a:r>
              <a:rPr lang="lv-LV" b="1" dirty="0">
                <a:solidFill>
                  <a:srgbClr val="C00000"/>
                </a:solidFill>
              </a:rPr>
              <a:t>, BET </a:t>
            </a:r>
            <a:r>
              <a:rPr lang="lv-LV" b="1" dirty="0" smtClean="0">
                <a:solidFill>
                  <a:srgbClr val="C00000"/>
                </a:solidFill>
              </a:rPr>
              <a:t>RĪKOJIES </a:t>
            </a:r>
            <a:r>
              <a:rPr lang="lv-LV" dirty="0" smtClean="0">
                <a:solidFill>
                  <a:prstClr val="black"/>
                </a:solidFill>
              </a:rPr>
              <a:t>– dodies ārā un zvani 112 vai uzmeklē kādu pieaugušo!</a:t>
            </a:r>
          </a:p>
          <a:p>
            <a:pPr algn="ctr"/>
            <a:r>
              <a:rPr lang="lv-LV" dirty="0" smtClean="0">
                <a:solidFill>
                  <a:prstClr val="black"/>
                </a:solidFill>
              </a:rPr>
              <a:t>Nākošajos slaidos soli pa solim izrunāsim, kā rīkoties.</a:t>
            </a:r>
          </a:p>
          <a:p>
            <a:pPr lvl="0" algn="ctr"/>
            <a:endParaRPr lang="lv-LV" dirty="0">
              <a:solidFill>
                <a:prstClr val="black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21023" y="6355976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PAMANI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106706" y="6364940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0069608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SAGAIDI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098242" y="637390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ĀRĀ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112559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083925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Izceļoties ugunsgrēkam, rīkojies!</a:t>
            </a:r>
            <a:endParaRPr lang="lv-LV" sz="4000" b="1" dirty="0"/>
          </a:p>
        </p:txBody>
      </p:sp>
    </p:spTree>
    <p:extLst>
      <p:ext uri="{BB962C8B-B14F-4D97-AF65-F5344CB8AC3E}">
        <p14:creationId xmlns:p14="http://schemas.microsoft.com/office/powerpoint/2010/main" val="2256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Dodies uz izeju un patausti rokturus</a:t>
            </a:r>
            <a:endParaRPr lang="lv-LV" sz="4000" b="1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12" y="2850609"/>
            <a:ext cx="1698812" cy="3460544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128385" y="2178524"/>
            <a:ext cx="3699544" cy="2545876"/>
          </a:xfrm>
          <a:prstGeom prst="wedgeRectCallout">
            <a:avLst>
              <a:gd name="adj1" fmla="val 69822"/>
              <a:gd name="adj2" fmla="val 32804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C00000"/>
                </a:solidFill>
              </a:rPr>
              <a:t>Dodies </a:t>
            </a:r>
            <a:r>
              <a:rPr lang="lv-LV" b="1" dirty="0">
                <a:solidFill>
                  <a:srgbClr val="C00000"/>
                </a:solidFill>
              </a:rPr>
              <a:t>uz izeju </a:t>
            </a:r>
            <a:r>
              <a:rPr lang="lv-LV" dirty="0"/>
              <a:t>un pa ceļam </a:t>
            </a:r>
            <a:r>
              <a:rPr lang="lv-LV" b="1" dirty="0">
                <a:solidFill>
                  <a:srgbClr val="C00000"/>
                </a:solidFill>
              </a:rPr>
              <a:t>brīdini / informē </a:t>
            </a:r>
            <a:r>
              <a:rPr lang="lv-LV" dirty="0"/>
              <a:t>mājās esošos cilvēkus, skaļi saucot. </a:t>
            </a:r>
            <a:endParaRPr lang="lv-LV" dirty="0" smtClean="0"/>
          </a:p>
          <a:p>
            <a:pPr algn="ctr"/>
            <a:r>
              <a:rPr lang="lv-LV" dirty="0" smtClean="0"/>
              <a:t>Nekavē laiku, meklējot savus tuviniekus, </a:t>
            </a:r>
            <a:r>
              <a:rPr lang="lv-LV" dirty="0"/>
              <a:t>un nedodies </a:t>
            </a:r>
            <a:r>
              <a:rPr lang="lv-LV" dirty="0" smtClean="0"/>
              <a:t>sadūmojumā, lai brīdinātu, - tu vari saelpoties dūmus un vairs netikt ārpusē!</a:t>
            </a:r>
            <a:endParaRPr lang="lv-LV" dirty="0"/>
          </a:p>
        </p:txBody>
      </p:sp>
      <p:sp>
        <p:nvSpPr>
          <p:cNvPr id="7" name="Rectangular Callout 6"/>
          <p:cNvSpPr/>
          <p:nvPr/>
        </p:nvSpPr>
        <p:spPr>
          <a:xfrm>
            <a:off x="6187060" y="2498470"/>
            <a:ext cx="2823882" cy="2225930"/>
          </a:xfrm>
          <a:prstGeom prst="wedgeRectCallout">
            <a:avLst>
              <a:gd name="adj1" fmla="val -65460"/>
              <a:gd name="adj2" fmla="val 30667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Izvērtē, vai varēsi droši evakuēties! Ar </a:t>
            </a:r>
            <a:r>
              <a:rPr lang="lv-LV" dirty="0"/>
              <a:t>delnas augšpusi </a:t>
            </a:r>
            <a:r>
              <a:rPr lang="lv-LV" b="1" dirty="0">
                <a:solidFill>
                  <a:srgbClr val="C00000"/>
                </a:solidFill>
              </a:rPr>
              <a:t>patausti durvju rokturi</a:t>
            </a:r>
            <a:r>
              <a:rPr lang="lv-LV" dirty="0" smtClean="0"/>
              <a:t>. Ja atrodies augstāk par pirmo stāvu, patausti arī grīdu. </a:t>
            </a:r>
            <a:endParaRPr lang="lv-LV" dirty="0"/>
          </a:p>
        </p:txBody>
      </p:sp>
      <p:sp>
        <p:nvSpPr>
          <p:cNvPr id="9" name="Chevron 8"/>
          <p:cNvSpPr/>
          <p:nvPr/>
        </p:nvSpPr>
        <p:spPr>
          <a:xfrm>
            <a:off x="121023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PAMANI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106706" y="6364940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0069608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SAGAIDI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098242" y="637390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ĀRĀ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112559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083925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2498470"/>
            <a:ext cx="2639955" cy="3517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25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34550" y="4561840"/>
            <a:ext cx="3848698" cy="2895599"/>
          </a:xfrm>
        </p:spPr>
        <p:txBody>
          <a:bodyPr>
            <a:normAutofit/>
          </a:bodyPr>
          <a:lstStyle/>
          <a:p>
            <a:pPr lvl="0">
              <a:buClr>
                <a:srgbClr val="F5A408"/>
              </a:buClr>
            </a:pPr>
            <a:r>
              <a:rPr lang="lv-LV" sz="2400" b="1" dirty="0" smtClean="0">
                <a:solidFill>
                  <a:schemeClr val="bg1"/>
                </a:solidFill>
              </a:rPr>
              <a:t>Ja </a:t>
            </a:r>
            <a:r>
              <a:rPr lang="lv-LV" sz="2400" b="1" dirty="0">
                <a:solidFill>
                  <a:schemeClr val="bg1"/>
                </a:solidFill>
              </a:rPr>
              <a:t>starp tevi un izeju ir vairākas durvis, pirms ver vaļā - pārbaudi katru no tām.</a:t>
            </a:r>
          </a:p>
          <a:p>
            <a:endParaRPr lang="lv-LV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750195" y="2701663"/>
            <a:ext cx="3543899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b="1" dirty="0" smtClean="0">
                <a:solidFill>
                  <a:schemeClr val="bg1"/>
                </a:solidFill>
                <a:sym typeface="Symbol" panose="05050102010706020507" pitchFamily="18" charset="2"/>
              </a:rPr>
              <a:t/>
            </a:r>
            <a:br>
              <a:rPr lang="lv-LV" b="1" dirty="0" smtClean="0">
                <a:solidFill>
                  <a:schemeClr val="bg1"/>
                </a:solidFill>
                <a:sym typeface="Symbol" panose="05050102010706020507" pitchFamily="18" charset="2"/>
              </a:rPr>
            </a:br>
            <a:r>
              <a:rPr lang="sv-SE" sz="4000" b="1" dirty="0" smtClean="0">
                <a:solidFill>
                  <a:schemeClr val="bg1"/>
                </a:solidFill>
              </a:rPr>
              <a:t>Ja durvis NAV </a:t>
            </a:r>
            <a:r>
              <a:rPr lang="sv-SE" sz="4000" b="1" dirty="0">
                <a:solidFill>
                  <a:schemeClr val="bg1"/>
                </a:solidFill>
              </a:rPr>
              <a:t>KARSTAS – vari doties ārā</a:t>
            </a:r>
            <a:r>
              <a:rPr lang="lv-LV" sz="4000" b="1" dirty="0" smtClean="0">
                <a:solidFill>
                  <a:schemeClr val="bg1"/>
                </a:solidFill>
              </a:rPr>
              <a:t>!</a:t>
            </a:r>
            <a:r>
              <a:rPr lang="lv-LV" b="1" dirty="0" smtClean="0">
                <a:solidFill>
                  <a:schemeClr val="bg1"/>
                </a:solidFill>
              </a:rPr>
              <a:t/>
            </a:r>
            <a:br>
              <a:rPr lang="lv-LV" b="1" dirty="0" smtClean="0">
                <a:solidFill>
                  <a:schemeClr val="bg1"/>
                </a:solidFill>
              </a:rPr>
            </a:br>
            <a:endParaRPr lang="lv-LV" dirty="0"/>
          </a:p>
        </p:txBody>
      </p:sp>
      <p:sp>
        <p:nvSpPr>
          <p:cNvPr id="16" name="Chevron 15"/>
          <p:cNvSpPr/>
          <p:nvPr/>
        </p:nvSpPr>
        <p:spPr>
          <a:xfrm>
            <a:off x="6156514" y="1966849"/>
            <a:ext cx="4074011" cy="765587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b="1" dirty="0" smtClean="0">
                <a:solidFill>
                  <a:schemeClr val="bg1"/>
                </a:solidFill>
              </a:rPr>
              <a:t>DODIES ĀRĀ</a:t>
            </a:r>
            <a:endParaRPr lang="lv-LV" sz="2400" b="1" dirty="0">
              <a:solidFill>
                <a:schemeClr val="bg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156514" y="3361909"/>
            <a:ext cx="4074011" cy="765587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b="1" dirty="0" smtClean="0">
                <a:solidFill>
                  <a:schemeClr val="bg1"/>
                </a:solidFill>
              </a:rPr>
              <a:t>ZVANI 112</a:t>
            </a:r>
            <a:endParaRPr lang="lv-LV" sz="2400" b="1" dirty="0">
              <a:solidFill>
                <a:schemeClr val="bg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6156514" y="4756969"/>
            <a:ext cx="4074011" cy="765587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b="1" dirty="0" smtClean="0">
                <a:solidFill>
                  <a:schemeClr val="bg1"/>
                </a:solidFill>
              </a:rPr>
              <a:t>SAGAIDI</a:t>
            </a:r>
            <a:endParaRPr lang="lv-LV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33817" y="4756969"/>
            <a:ext cx="1243475" cy="8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406" y="3395107"/>
            <a:ext cx="699189" cy="6991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710" y="2064936"/>
            <a:ext cx="1140582" cy="569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624" y="873187"/>
            <a:ext cx="896470" cy="89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 smtClean="0"/>
              <a:t>Kāda ir uguns?</a:t>
            </a:r>
            <a:endParaRPr lang="lv-LV" sz="40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2015" y="900957"/>
            <a:ext cx="2021738" cy="28642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249270"/>
            <a:ext cx="3859212" cy="1371600"/>
          </a:xfrm>
        </p:spPr>
        <p:txBody>
          <a:bodyPr>
            <a:normAutofit/>
          </a:bodyPr>
          <a:lstStyle/>
          <a:p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</a:rPr>
              <a:t>Kuras uguns pozitīvās un negatīvās īpašības tu vari nosaukt?</a:t>
            </a:r>
            <a:endParaRPr lang="lv-LV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1895537"/>
            <a:ext cx="3003176" cy="2252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971" y="3944471"/>
            <a:ext cx="2023782" cy="2698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4375336"/>
            <a:ext cx="3003176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/>
              <a:t>D</a:t>
            </a:r>
            <a:r>
              <a:rPr lang="lv-LV" sz="4000" b="1" dirty="0" smtClean="0"/>
              <a:t>odies ārā</a:t>
            </a:r>
            <a:endParaRPr lang="lv-LV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557" y="4822102"/>
            <a:ext cx="711501" cy="711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1998" y="4162780"/>
            <a:ext cx="503766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</a:pPr>
            <a:r>
              <a:rPr lang="lv-LV" altLang="lv-LV" dirty="0">
                <a:solidFill>
                  <a:prstClr val="black"/>
                </a:solidFill>
              </a:rPr>
              <a:t>Ja jūti vieglus dūmus, pārvietojies rāpus.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1998" y="5045810"/>
            <a:ext cx="503766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</a:pPr>
            <a:r>
              <a:rPr lang="lv-LV" altLang="lv-LV" dirty="0">
                <a:solidFill>
                  <a:prstClr val="black"/>
                </a:solidFill>
              </a:rPr>
              <a:t>Nelieto </a:t>
            </a:r>
            <a:r>
              <a:rPr lang="lv-LV" altLang="lv-LV" dirty="0" smtClean="0">
                <a:solidFill>
                  <a:prstClr val="black"/>
                </a:solidFill>
              </a:rPr>
              <a:t>liftu!</a:t>
            </a:r>
            <a:endParaRPr lang="lv-LV" altLang="lv-LV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913" y="2917003"/>
            <a:ext cx="732790" cy="732790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73" y="3876452"/>
            <a:ext cx="951251" cy="718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3538" y="3172350"/>
            <a:ext cx="87002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</a:pPr>
            <a:r>
              <a:rPr lang="lv-LV" altLang="lv-LV" dirty="0">
                <a:solidFill>
                  <a:prstClr val="black"/>
                </a:solidFill>
              </a:rPr>
              <a:t>Lēnām paver </a:t>
            </a:r>
            <a:r>
              <a:rPr lang="lv-LV" altLang="lv-LV" dirty="0" smtClean="0">
                <a:solidFill>
                  <a:prstClr val="black"/>
                </a:solidFill>
              </a:rPr>
              <a:t>durvis. </a:t>
            </a:r>
            <a:r>
              <a:rPr lang="lv-LV" altLang="lv-LV" dirty="0">
                <a:solidFill>
                  <a:prstClr val="black"/>
                </a:solidFill>
              </a:rPr>
              <a:t>Ja neredzi </a:t>
            </a:r>
            <a:r>
              <a:rPr lang="lv-LV" altLang="lv-LV" dirty="0" smtClean="0">
                <a:solidFill>
                  <a:prstClr val="black"/>
                </a:solidFill>
              </a:rPr>
              <a:t>liesmu vai biezus dūmus, </a:t>
            </a:r>
            <a:r>
              <a:rPr lang="lv-LV" altLang="lv-LV" dirty="0">
                <a:solidFill>
                  <a:prstClr val="black"/>
                </a:solidFill>
              </a:rPr>
              <a:t>dodies ārā </a:t>
            </a:r>
            <a:r>
              <a:rPr lang="lv-LV" altLang="lv-LV" dirty="0" smtClean="0">
                <a:solidFill>
                  <a:prstClr val="black"/>
                </a:solidFill>
              </a:rPr>
              <a:t>no telpas un ēkas.</a:t>
            </a:r>
            <a:endParaRPr lang="lv-LV" altLang="lv-LV" dirty="0">
              <a:solidFill>
                <a:prstClr val="black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21023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PAMANI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2106706" y="6364940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0069608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SAGAIDI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098242" y="633804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ĀRĀ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4112559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8083925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118" y="6422890"/>
            <a:ext cx="386124" cy="3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/>
              <a:t>Z</a:t>
            </a:r>
            <a:r>
              <a:rPr lang="lv-LV" sz="4000" b="1" dirty="0" smtClean="0"/>
              <a:t>vani 112</a:t>
            </a:r>
            <a:endParaRPr lang="lv-LV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13177" y="3056323"/>
            <a:ext cx="730319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</a:pPr>
            <a:r>
              <a:rPr lang="lv-LV" altLang="lv-LV" dirty="0">
                <a:solidFill>
                  <a:prstClr val="black"/>
                </a:solidFill>
              </a:rPr>
              <a:t>Izkļūstot ārā, zvani uz 112! Ja nav telefona, uzmeklē pieaugušo un izstāsti, kas noticis.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9560" y="4731711"/>
            <a:ext cx="730319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</a:pPr>
            <a:r>
              <a:rPr lang="lv-LV" altLang="lv-LV" dirty="0">
                <a:solidFill>
                  <a:prstClr val="black"/>
                </a:solidFill>
              </a:rPr>
              <a:t>Informē vecākus, ka tev viss ir </a:t>
            </a:r>
            <a:r>
              <a:rPr lang="lv-LV" altLang="lv-LV" dirty="0" smtClean="0">
                <a:solidFill>
                  <a:prstClr val="black"/>
                </a:solidFill>
              </a:rPr>
              <a:t>kārtībā, </a:t>
            </a:r>
            <a:r>
              <a:rPr lang="lv-LV" altLang="lv-LV" dirty="0">
                <a:solidFill>
                  <a:prstClr val="black"/>
                </a:solidFill>
              </a:rPr>
              <a:t>vai dodies uz jūsu norunāto satikšanās vietu un tur viņus </a:t>
            </a:r>
            <a:r>
              <a:rPr lang="lv-LV" altLang="lv-LV" dirty="0" smtClean="0">
                <a:solidFill>
                  <a:prstClr val="black"/>
                </a:solidFill>
              </a:rPr>
              <a:t>gaidi.</a:t>
            </a:r>
            <a:endParaRPr lang="lv-LV" altLang="lv-LV" dirty="0">
              <a:solidFill>
                <a:prstClr val="black"/>
              </a:solidFill>
            </a:endParaRPr>
          </a:p>
        </p:txBody>
      </p:sp>
      <p:pic>
        <p:nvPicPr>
          <p:cNvPr id="8" name="Attēls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54" y="2845553"/>
            <a:ext cx="564092" cy="101247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54" y="4676024"/>
            <a:ext cx="703433" cy="736844"/>
          </a:xfrm>
          <a:prstGeom prst="rect">
            <a:avLst/>
          </a:prstGeom>
          <a:noFill/>
        </p:spPr>
      </p:pic>
      <p:sp>
        <p:nvSpPr>
          <p:cNvPr id="7" name="Chevron 6"/>
          <p:cNvSpPr/>
          <p:nvPr/>
        </p:nvSpPr>
        <p:spPr>
          <a:xfrm>
            <a:off x="121023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PAMANI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106706" y="6364940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0069608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SAGAIDI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098242" y="637390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ĀRĀ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112559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083925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118" y="6422890"/>
            <a:ext cx="386124" cy="3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73" y="1260686"/>
            <a:ext cx="3860259" cy="1735668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 smtClean="0">
                <a:solidFill>
                  <a:schemeClr val="bg1"/>
                </a:solidFill>
              </a:rPr>
              <a:t>Kad esi izkļuvis no mājas vai saproti, ka no telpas ārā netiec,</a:t>
            </a:r>
            <a:endParaRPr lang="lv-LV" sz="24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6336" y="3362716"/>
            <a:ext cx="3581246" cy="1371600"/>
          </a:xfrm>
        </p:spPr>
        <p:txBody>
          <a:bodyPr>
            <a:normAutofit/>
          </a:bodyPr>
          <a:lstStyle/>
          <a:p>
            <a:r>
              <a:rPr lang="lv-LV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ZVANI 112</a:t>
            </a:r>
            <a:endParaRPr lang="lv-LV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599" y="5992993"/>
            <a:ext cx="1760937" cy="628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843" y="470912"/>
            <a:ext cx="1067695" cy="1067695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824" y="1654144"/>
            <a:ext cx="1138136" cy="1133690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712" y="3043907"/>
            <a:ext cx="1134151" cy="1134151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070" y="4224100"/>
            <a:ext cx="1449421" cy="1449421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582" y="5673521"/>
            <a:ext cx="995995" cy="995995"/>
          </a:xfrm>
          <a:prstGeom prst="rect">
            <a:avLst/>
          </a:prstGeom>
        </p:spPr>
      </p:pic>
      <p:sp>
        <p:nvSpPr>
          <p:cNvPr id="6" name="Taisnstūris 5"/>
          <p:cNvSpPr/>
          <p:nvPr/>
        </p:nvSpPr>
        <p:spPr>
          <a:xfrm>
            <a:off x="7318111" y="786496"/>
            <a:ext cx="2943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altLang="ko-KR" dirty="0">
                <a:latin typeface="Century Gothic" panose="020B0502020202020204" pitchFamily="34" charset="0"/>
              </a:rPr>
              <a:t>Nosauc adresi vai notikuma vietu</a:t>
            </a:r>
            <a:endParaRPr lang="lv-LV" dirty="0"/>
          </a:p>
        </p:txBody>
      </p:sp>
      <p:sp>
        <p:nvSpPr>
          <p:cNvPr id="15" name="Taisnstūris 14"/>
          <p:cNvSpPr/>
          <p:nvPr/>
        </p:nvSpPr>
        <p:spPr>
          <a:xfrm>
            <a:off x="7408954" y="1943854"/>
            <a:ext cx="231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altLang="ko-KR" dirty="0">
                <a:latin typeface="Century Gothic" panose="020B0502020202020204" pitchFamily="34" charset="0"/>
              </a:rPr>
              <a:t>Izstāsti, kas ir noticis</a:t>
            </a:r>
            <a:endParaRPr lang="lv-LV" dirty="0"/>
          </a:p>
        </p:txBody>
      </p:sp>
      <p:sp>
        <p:nvSpPr>
          <p:cNvPr id="16" name="Taisnstūris 15"/>
          <p:cNvSpPr/>
          <p:nvPr/>
        </p:nvSpPr>
        <p:spPr>
          <a:xfrm>
            <a:off x="7237432" y="3335643"/>
            <a:ext cx="265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altLang="ko-KR" dirty="0">
                <a:latin typeface="Century Gothic" panose="020B0502020202020204" pitchFamily="34" charset="0"/>
              </a:rPr>
              <a:t>Atbildi uz jautājumiem</a:t>
            </a:r>
            <a:endParaRPr lang="lv-LV" dirty="0"/>
          </a:p>
        </p:txBody>
      </p:sp>
      <p:sp>
        <p:nvSpPr>
          <p:cNvPr id="17" name="Taisnstūris 16"/>
          <p:cNvSpPr/>
          <p:nvPr/>
        </p:nvSpPr>
        <p:spPr>
          <a:xfrm>
            <a:off x="7101840" y="485777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altLang="ko-KR" dirty="0">
                <a:latin typeface="Century Gothic" panose="020B0502020202020204" pitchFamily="34" charset="0"/>
              </a:rPr>
              <a:t>Nosauc vārdu, uzvārdu, telefona numuru</a:t>
            </a:r>
          </a:p>
          <a:p>
            <a:pPr algn="ctr"/>
            <a:r>
              <a:rPr lang="lv-LV" altLang="ko-KR" sz="1600" dirty="0">
                <a:latin typeface="Century Gothic" panose="020B0502020202020204" pitchFamily="34" charset="0"/>
              </a:rPr>
              <a:t>	</a:t>
            </a:r>
            <a:endParaRPr lang="en-US" altLang="ko-KR" sz="1600" dirty="0">
              <a:latin typeface="Century Gothic" panose="020B0502020202020204" pitchFamily="34" charset="0"/>
            </a:endParaRPr>
          </a:p>
        </p:txBody>
      </p:sp>
      <p:sp>
        <p:nvSpPr>
          <p:cNvPr id="18" name="Taisnstūris 17"/>
          <p:cNvSpPr/>
          <p:nvPr/>
        </p:nvSpPr>
        <p:spPr>
          <a:xfrm>
            <a:off x="6939273" y="5937632"/>
            <a:ext cx="295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altLang="ko-KR" dirty="0">
                <a:latin typeface="Century Gothic" panose="020B0502020202020204" pitchFamily="34" charset="0"/>
              </a:rPr>
              <a:t>Nenoliec klausuli pirmais!</a:t>
            </a:r>
            <a:endParaRPr lang="en-US" altLang="ko-KR" dirty="0">
              <a:latin typeface="Century Gothic" panose="020B0502020202020204" pitchFamily="34" charset="0"/>
            </a:endParaRPr>
          </a:p>
        </p:txBody>
      </p:sp>
      <p:sp>
        <p:nvSpPr>
          <p:cNvPr id="19" name="Taisnstūris 18"/>
          <p:cNvSpPr/>
          <p:nvPr/>
        </p:nvSpPr>
        <p:spPr>
          <a:xfrm>
            <a:off x="2168010" y="4734316"/>
            <a:ext cx="20136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400" b="1" dirty="0" smtClean="0">
                <a:solidFill>
                  <a:schemeClr val="bg1"/>
                </a:solidFill>
              </a:rPr>
              <a:t>IZSTĀSTI </a:t>
            </a:r>
          </a:p>
          <a:p>
            <a:pPr algn="ctr"/>
            <a:r>
              <a:rPr lang="lv-LV" sz="2400" b="1" dirty="0" smtClean="0">
                <a:solidFill>
                  <a:schemeClr val="bg1"/>
                </a:solidFill>
              </a:rPr>
              <a:t>KUR UN KAS </a:t>
            </a:r>
          </a:p>
          <a:p>
            <a:pPr algn="ctr"/>
            <a:r>
              <a:rPr lang="lv-LV" sz="2400" b="1" dirty="0" smtClean="0">
                <a:solidFill>
                  <a:schemeClr val="bg1"/>
                </a:solidFill>
              </a:rPr>
              <a:t>NOTICIS</a:t>
            </a:r>
            <a:endParaRPr lang="lv-LV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Sagaidi ugunsdzēsējus glābējus</a:t>
            </a:r>
            <a:endParaRPr lang="lv-LV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36977" y="2610950"/>
            <a:ext cx="8373070" cy="365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  <a:buSzTx/>
            </a:pPr>
            <a:r>
              <a:rPr lang="lv-LV" altLang="lv-LV" dirty="0" smtClean="0">
                <a:solidFill>
                  <a:prstClr val="black"/>
                </a:solidFill>
              </a:rPr>
              <a:t>Ja mājās biji viens, noteikti sagaidi ugunsdzēsējus glābējus un vecākus!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  <a:buSzTx/>
            </a:pPr>
            <a:r>
              <a:rPr lang="lv-LV" altLang="lv-LV" dirty="0" smtClean="0">
                <a:solidFill>
                  <a:prstClr val="black"/>
                </a:solidFill>
              </a:rPr>
              <a:t> 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  <a:buSzTx/>
            </a:pPr>
            <a:endParaRPr lang="lv-LV" altLang="lv-LV" dirty="0" smtClean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  <a:buSzTx/>
            </a:pPr>
            <a:r>
              <a:rPr lang="lv-LV" altLang="lv-LV" dirty="0" smtClean="0">
                <a:solidFill>
                  <a:prstClr val="black"/>
                </a:solidFill>
              </a:rPr>
              <a:t>Ugunsdzēsējiem glābējiem izstāsti:</a:t>
            </a:r>
          </a:p>
          <a:p>
            <a:pPr marL="285750" lvl="0" indent="-28575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  <a:buSzTx/>
              <a:buFont typeface="Wingdings" panose="05000000000000000000" pitchFamily="2" charset="2"/>
              <a:buChar char="ü"/>
            </a:pPr>
            <a:r>
              <a:rPr lang="lv-LV" altLang="lv-LV" dirty="0" smtClean="0">
                <a:solidFill>
                  <a:prstClr val="black"/>
                </a:solidFill>
              </a:rPr>
              <a:t>ja kāds cilvēks vai dzīvnieks ir palicis ēkā;</a:t>
            </a:r>
          </a:p>
          <a:p>
            <a:pPr marL="285750" lvl="0" indent="-28575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  <a:buSzTx/>
              <a:buFont typeface="Wingdings" panose="05000000000000000000" pitchFamily="2" charset="2"/>
              <a:buChar char="ü"/>
            </a:pPr>
            <a:r>
              <a:rPr lang="lv-LV" altLang="lv-LV" dirty="0" smtClean="0">
                <a:solidFill>
                  <a:prstClr val="black"/>
                </a:solidFill>
              </a:rPr>
              <a:t>kas bija noticis – kas un kur dega, kur redzēji dūmus u.c. svarīgu informāciju.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</a:pPr>
            <a:endParaRPr lang="lv-LV" altLang="lv-LV" dirty="0">
              <a:solidFill>
                <a:prstClr val="black"/>
              </a:solidFill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</a:pPr>
            <a:r>
              <a:rPr lang="lv-LV" altLang="lv-LV" dirty="0" smtClean="0">
                <a:solidFill>
                  <a:prstClr val="black"/>
                </a:solidFill>
              </a:rPr>
              <a:t>Nekādā </a:t>
            </a:r>
            <a:r>
              <a:rPr lang="lv-LV" altLang="lv-LV" dirty="0">
                <a:solidFill>
                  <a:prstClr val="black"/>
                </a:solidFill>
              </a:rPr>
              <a:t>gadījumā neatgriezies degošajā </a:t>
            </a:r>
            <a:r>
              <a:rPr lang="lv-LV" altLang="lv-LV" dirty="0" smtClean="0">
                <a:solidFill>
                  <a:prstClr val="black"/>
                </a:solidFill>
              </a:rPr>
              <a:t>ēkā pirms ugunsdzēsēji glābēji to nav atļāvuši! </a:t>
            </a:r>
            <a:endParaRPr lang="lv-LV" altLang="lv-LV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  <a:buSzTx/>
            </a:pPr>
            <a:endParaRPr lang="lv-LV" altLang="lv-LV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989" y="3822493"/>
            <a:ext cx="880382" cy="88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6037" y="2379133"/>
            <a:ext cx="1349753" cy="8720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hevron 6"/>
          <p:cNvSpPr/>
          <p:nvPr/>
        </p:nvSpPr>
        <p:spPr>
          <a:xfrm>
            <a:off x="121023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PAMANI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106706" y="6364940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0069608" y="6355976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SAGAIDI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098242" y="637390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ĀRĀ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112559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083925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118" y="6422890"/>
            <a:ext cx="386124" cy="3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95492" y="2223248"/>
            <a:ext cx="3118673" cy="1272088"/>
          </a:xfrm>
          <a:prstGeom prst="wedgeRectCallout">
            <a:avLst>
              <a:gd name="adj1" fmla="val 59534"/>
              <a:gd name="adj2" fmla="val 109755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Tagad es zinu – svarīgākais ir rīkoties! 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074" y="3067769"/>
            <a:ext cx="1943356" cy="3717724"/>
          </a:xfrm>
          <a:prstGeom prst="rect">
            <a:avLst/>
          </a:prstGeom>
        </p:spPr>
      </p:pic>
      <p:sp>
        <p:nvSpPr>
          <p:cNvPr id="15" name="Chevron 14"/>
          <p:cNvSpPr/>
          <p:nvPr/>
        </p:nvSpPr>
        <p:spPr>
          <a:xfrm>
            <a:off x="6831104" y="2730080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Pamanu, ka izcēlies ugunsgrēks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6831105" y="3391409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Dodos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831105" y="4046493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Ja durvju rokturis ir auksts, eju ārā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6831105" y="4684373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Zvanu 112 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730" y="4736755"/>
            <a:ext cx="379751" cy="379751"/>
          </a:xfrm>
          <a:prstGeom prst="rect">
            <a:avLst/>
          </a:prstGeom>
        </p:spPr>
      </p:pic>
      <p:sp>
        <p:nvSpPr>
          <p:cNvPr id="20" name="Chevron 19"/>
          <p:cNvSpPr/>
          <p:nvPr/>
        </p:nvSpPr>
        <p:spPr>
          <a:xfrm>
            <a:off x="6831105" y="5343318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Informēju vecākus vai eju uz pulcēšanās vietu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6831106" y="5979507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Sagaidu </a:t>
            </a:r>
            <a:r>
              <a:rPr lang="lv-LV" b="1" dirty="0" smtClean="0">
                <a:solidFill>
                  <a:schemeClr val="bg1"/>
                </a:solidFill>
              </a:rPr>
              <a:t>ugunsdzēsējus glābējus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0283" y="6036680"/>
            <a:ext cx="572936" cy="37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3435" y="5398225"/>
            <a:ext cx="369046" cy="374702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229" y="4055658"/>
            <a:ext cx="508990" cy="5089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3197" y="3421010"/>
            <a:ext cx="435197" cy="435197"/>
          </a:xfrm>
          <a:prstGeom prst="rect">
            <a:avLst/>
          </a:prstGeom>
        </p:spPr>
      </p:pic>
      <p:pic>
        <p:nvPicPr>
          <p:cNvPr id="26" name="Attēls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54" y="2806242"/>
            <a:ext cx="559560" cy="39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6761" y="4756969"/>
            <a:ext cx="3950895" cy="2895599"/>
          </a:xfrm>
        </p:spPr>
        <p:txBody>
          <a:bodyPr>
            <a:norm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Karsts durvju rokturis nozīmē, ka aiz durvīm </a:t>
            </a:r>
            <a:r>
              <a:rPr lang="lv-LV" sz="2400" b="1" dirty="0" smtClean="0">
                <a:solidFill>
                  <a:schemeClr val="bg1"/>
                </a:solidFill>
              </a:rPr>
              <a:t>ir ugunsgrēks un liesmas.</a:t>
            </a:r>
            <a:endParaRPr lang="lv-LV" sz="2400" b="1" dirty="0">
              <a:solidFill>
                <a:schemeClr val="bg1"/>
              </a:solidFill>
            </a:endParaRPr>
          </a:p>
          <a:p>
            <a:endParaRPr lang="lv-LV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750195" y="2701663"/>
            <a:ext cx="3950896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b="1" dirty="0" smtClean="0">
                <a:solidFill>
                  <a:schemeClr val="bg1"/>
                </a:solidFill>
                <a:sym typeface="Symbol" panose="05050102010706020507" pitchFamily="18" charset="2"/>
              </a:rPr>
              <a:t/>
            </a:r>
            <a:br>
              <a:rPr lang="lv-LV" b="1" dirty="0" smtClean="0">
                <a:solidFill>
                  <a:schemeClr val="bg1"/>
                </a:solidFill>
                <a:sym typeface="Symbol" panose="05050102010706020507" pitchFamily="18" charset="2"/>
              </a:rPr>
            </a:br>
            <a:r>
              <a:rPr lang="sv-SE" sz="4000" b="1" dirty="0" smtClean="0">
                <a:solidFill>
                  <a:schemeClr val="bg1"/>
                </a:solidFill>
              </a:rPr>
              <a:t>Ja durvis </a:t>
            </a:r>
            <a:r>
              <a:rPr lang="lv-LV" sz="4000" b="1" dirty="0" smtClean="0">
                <a:solidFill>
                  <a:schemeClr val="bg1"/>
                </a:solidFill>
              </a:rPr>
              <a:t>ir</a:t>
            </a:r>
            <a:r>
              <a:rPr lang="sv-SE" sz="4000" b="1" dirty="0" smtClean="0">
                <a:solidFill>
                  <a:schemeClr val="bg1"/>
                </a:solidFill>
              </a:rPr>
              <a:t> KARSTAS</a:t>
            </a:r>
            <a:r>
              <a:rPr lang="lv-LV" sz="4000" b="1" dirty="0" smtClean="0">
                <a:solidFill>
                  <a:schemeClr val="bg1"/>
                </a:solidFill>
              </a:rPr>
              <a:t> vai aiz tām ir biezi dūmi</a:t>
            </a:r>
            <a:r>
              <a:rPr lang="sv-SE" sz="4000" b="1" dirty="0" smtClean="0">
                <a:solidFill>
                  <a:schemeClr val="bg1"/>
                </a:solidFill>
              </a:rPr>
              <a:t> </a:t>
            </a:r>
            <a:r>
              <a:rPr lang="sv-SE" sz="4000" b="1" dirty="0">
                <a:solidFill>
                  <a:schemeClr val="bg1"/>
                </a:solidFill>
              </a:rPr>
              <a:t>– </a:t>
            </a:r>
            <a:r>
              <a:rPr lang="lv-LV" sz="4000" b="1" dirty="0" smtClean="0">
                <a:solidFill>
                  <a:schemeClr val="bg1"/>
                </a:solidFill>
              </a:rPr>
              <a:t>tev jāpaliek telpā!</a:t>
            </a:r>
            <a:r>
              <a:rPr lang="lv-LV" b="1" dirty="0" smtClean="0">
                <a:solidFill>
                  <a:schemeClr val="bg1"/>
                </a:solidFill>
              </a:rPr>
              <a:t/>
            </a:r>
            <a:br>
              <a:rPr lang="lv-LV" b="1" dirty="0" smtClean="0">
                <a:solidFill>
                  <a:schemeClr val="bg1"/>
                </a:solidFill>
              </a:rPr>
            </a:br>
            <a:endParaRPr lang="lv-LV" dirty="0"/>
          </a:p>
        </p:txBody>
      </p:sp>
      <p:sp>
        <p:nvSpPr>
          <p:cNvPr id="16" name="Chevron 15"/>
          <p:cNvSpPr/>
          <p:nvPr/>
        </p:nvSpPr>
        <p:spPr>
          <a:xfrm>
            <a:off x="6156514" y="1966849"/>
            <a:ext cx="4074011" cy="765587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b="1" dirty="0" smtClean="0">
                <a:solidFill>
                  <a:schemeClr val="bg1"/>
                </a:solidFill>
              </a:rPr>
              <a:t>PALIEC TELPĀ</a:t>
            </a:r>
            <a:endParaRPr lang="lv-LV" sz="2400" b="1" dirty="0">
              <a:solidFill>
                <a:schemeClr val="bg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156514" y="3361909"/>
            <a:ext cx="4074011" cy="765587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b="1" dirty="0" smtClean="0">
                <a:solidFill>
                  <a:schemeClr val="bg1"/>
                </a:solidFill>
              </a:rPr>
              <a:t>ZVANI 112</a:t>
            </a:r>
            <a:endParaRPr lang="lv-LV" sz="2400" b="1" dirty="0">
              <a:solidFill>
                <a:schemeClr val="bg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6156514" y="4756969"/>
            <a:ext cx="4074011" cy="765587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b="1" dirty="0" smtClean="0">
                <a:solidFill>
                  <a:schemeClr val="bg1"/>
                </a:solidFill>
              </a:rPr>
              <a:t>SIGNALIZĒ</a:t>
            </a:r>
            <a:endParaRPr lang="lv-LV" sz="2400" b="1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103" y="3424720"/>
            <a:ext cx="636291" cy="6362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103" y="4801611"/>
            <a:ext cx="694050" cy="694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14" y="1966849"/>
            <a:ext cx="559597" cy="756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31" y="249166"/>
            <a:ext cx="819114" cy="11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/>
              <a:t>P</a:t>
            </a:r>
            <a:r>
              <a:rPr lang="lv-LV" sz="4000" b="1" dirty="0" smtClean="0"/>
              <a:t>aliec telpā 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649" y="3459629"/>
            <a:ext cx="9006057" cy="3416300"/>
          </a:xfrm>
        </p:spPr>
        <p:txBody>
          <a:bodyPr/>
          <a:lstStyle/>
          <a:p>
            <a:endParaRPr lang="lv-LV" dirty="0" smtClean="0"/>
          </a:p>
          <a:p>
            <a:endParaRPr lang="lv-LV" dirty="0">
              <a:solidFill>
                <a:schemeClr val="tx1"/>
              </a:solidFill>
            </a:endParaRPr>
          </a:p>
          <a:p>
            <a:endParaRPr lang="lv-LV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lv-LV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v-LV" dirty="0" smtClean="0">
                <a:solidFill>
                  <a:schemeClr val="tx1"/>
                </a:solidFill>
              </a:rPr>
              <a:t>Paliec telpā ar logiem, kas atrodas tālāk no liesmām un dūmiem.</a:t>
            </a:r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smtClean="0">
                <a:solidFill>
                  <a:schemeClr val="tx1"/>
                </a:solidFill>
              </a:rPr>
              <a:t>Logi dos nedaudz svaiga gaisa un ļaus signalizēt par savu atrašanās vietu.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3764" y="2854653"/>
            <a:ext cx="8626283" cy="5607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r>
              <a:rPr lang="lv-LV" altLang="lv-LV" dirty="0" smtClean="0">
                <a:solidFill>
                  <a:schemeClr val="tx1"/>
                </a:solidFill>
              </a:rPr>
              <a:t>Dodies uz telpu ar logu un aiz sevis cieši aizver visas durvis. 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endParaRPr lang="lv-LV" altLang="lv-LV" dirty="0" smtClean="0">
              <a:solidFill>
                <a:schemeClr val="tx1"/>
              </a:solidFill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endParaRPr lang="lv-LV" altLang="lv-LV" dirty="0" smtClean="0">
              <a:solidFill>
                <a:prstClr val="black"/>
              </a:solidFill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None/>
            </a:pPr>
            <a:r>
              <a:rPr lang="lv-LV" altLang="lv-LV" dirty="0">
                <a:solidFill>
                  <a:prstClr val="black"/>
                </a:solidFill>
              </a:rPr>
              <a:t>D</a:t>
            </a:r>
            <a:r>
              <a:rPr lang="lv-LV" altLang="lv-LV" dirty="0" smtClean="0">
                <a:solidFill>
                  <a:prstClr val="black"/>
                </a:solidFill>
              </a:rPr>
              <a:t>urvju </a:t>
            </a:r>
            <a:r>
              <a:rPr lang="lv-LV" altLang="lv-LV" dirty="0">
                <a:solidFill>
                  <a:prstClr val="black"/>
                </a:solidFill>
              </a:rPr>
              <a:t>spraugas nosedz ar segām, dvieļiem, apģērbu – jebko, kas var kavēt dūmu iekļūšanu telpā.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endParaRPr lang="lv-LV" altLang="lv-LV" dirty="0" smtClean="0">
              <a:solidFill>
                <a:prstClr val="black"/>
              </a:solidFill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endParaRPr lang="lv-LV" altLang="lv-LV" dirty="0" smtClean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07" y="2528966"/>
            <a:ext cx="739317" cy="999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66" y="3966173"/>
            <a:ext cx="1189643" cy="59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943" y="4998914"/>
            <a:ext cx="661088" cy="661088"/>
          </a:xfrm>
          <a:prstGeom prst="rect">
            <a:avLst/>
          </a:prstGeom>
        </p:spPr>
      </p:pic>
      <p:sp>
        <p:nvSpPr>
          <p:cNvPr id="8" name="Chevron 7"/>
          <p:cNvSpPr/>
          <p:nvPr/>
        </p:nvSpPr>
        <p:spPr>
          <a:xfrm>
            <a:off x="121023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PAMANI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06706" y="6364940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0069608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SIGNALIZĒ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6098242" y="6373905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PALIEC TELPĀ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112559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083925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67" y="6373905"/>
            <a:ext cx="312604" cy="4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/>
              <a:t>Z</a:t>
            </a:r>
            <a:r>
              <a:rPr lang="lv-LV" sz="4000" b="1" dirty="0" smtClean="0"/>
              <a:t>vani 112</a:t>
            </a:r>
            <a:endParaRPr lang="lv-LV" sz="4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49708" y="2244193"/>
            <a:ext cx="7180091" cy="5607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endParaRPr lang="lv-LV" altLang="lv-LV" dirty="0" smtClean="0">
              <a:solidFill>
                <a:prstClr val="black"/>
              </a:solidFill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endParaRPr lang="lv-LV" altLang="lv-LV" dirty="0" smtClean="0">
              <a:solidFill>
                <a:prstClr val="black"/>
              </a:solidFill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r>
              <a:rPr lang="lv-LV" altLang="lv-LV" dirty="0" smtClean="0">
                <a:solidFill>
                  <a:prstClr val="black"/>
                </a:solidFill>
              </a:rPr>
              <a:t>Ja tev pieejams mobilais telefons, zvani uz tālruņa numuru 112. Izstāsti, kur un kas ir noticis. 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endParaRPr lang="lv-LV" altLang="lv-LV" dirty="0" smtClean="0">
              <a:solidFill>
                <a:prstClr val="black"/>
              </a:solidFill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endParaRPr lang="lv-LV" altLang="lv-LV" dirty="0">
              <a:solidFill>
                <a:prstClr val="black"/>
              </a:solidFill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endParaRPr lang="lv-LV" altLang="lv-LV" dirty="0">
              <a:solidFill>
                <a:prstClr val="black"/>
              </a:solidFill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r>
              <a:rPr lang="lv-LV" altLang="lv-LV" dirty="0" smtClean="0">
                <a:solidFill>
                  <a:prstClr val="black"/>
                </a:solidFill>
              </a:rPr>
              <a:t>Pēc iespējas precīzāk izstāsti, kurā ēkas stāvā un telpā atrodies. Jo precīzāka būs tava sniegtā informācija, jo ātrāk ugunsdzēsēji glābēji tevi atradīs un izglābs. 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endParaRPr lang="lv-LV" altLang="lv-LV" dirty="0" smtClean="0">
              <a:solidFill>
                <a:prstClr val="black"/>
              </a:solidFill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endParaRPr lang="lv-LV" altLang="lv-LV" dirty="0" smtClean="0">
              <a:solidFill>
                <a:prstClr val="black"/>
              </a:solidFill>
            </a:endParaRPr>
          </a:p>
        </p:txBody>
      </p:sp>
      <p:pic>
        <p:nvPicPr>
          <p:cNvPr id="6" name="Attēls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54" y="2603500"/>
            <a:ext cx="551425" cy="989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33" y="4419599"/>
            <a:ext cx="1058334" cy="1058334"/>
          </a:xfrm>
          <a:prstGeom prst="rect">
            <a:avLst/>
          </a:prstGeom>
        </p:spPr>
      </p:pic>
      <p:sp>
        <p:nvSpPr>
          <p:cNvPr id="8" name="Chevron 7"/>
          <p:cNvSpPr/>
          <p:nvPr/>
        </p:nvSpPr>
        <p:spPr>
          <a:xfrm>
            <a:off x="121023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PAMANI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06706" y="6364940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0069608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SIGNALIZĒ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6098242" y="637390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PALIEC TELPĀ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112559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083925" y="6355976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67" y="6373905"/>
            <a:ext cx="312604" cy="4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/>
              <a:t>S</a:t>
            </a:r>
            <a:r>
              <a:rPr lang="lv-LV" sz="4000" b="1" dirty="0" smtClean="0"/>
              <a:t>ignalizē</a:t>
            </a:r>
            <a:endParaRPr lang="lv-LV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71806" y="3011524"/>
            <a:ext cx="8312750" cy="33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r>
              <a:rPr lang="lv-LV" altLang="lv-LV" dirty="0" smtClean="0">
                <a:solidFill>
                  <a:prstClr val="black"/>
                </a:solidFill>
              </a:rPr>
              <a:t>Aizej pie loga un to nedaudz atver. 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endParaRPr lang="lv-LV" altLang="lv-LV" dirty="0" smtClean="0">
              <a:solidFill>
                <a:prstClr val="black"/>
              </a:solidFill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endParaRPr lang="lv-LV" altLang="lv-LV" dirty="0" smtClean="0">
              <a:solidFill>
                <a:prstClr val="black"/>
              </a:solidFill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r>
              <a:rPr lang="lv-LV" altLang="lv-LV" dirty="0" smtClean="0">
                <a:solidFill>
                  <a:prstClr val="black"/>
                </a:solidFill>
              </a:rPr>
              <a:t>Signalizē, kur tu atrodies un ka tev nepieciešama palīdzība, - pa nedaudz pavērtu logu vicini apģērba gabalu, met ārā mantas, radi troksni.</a:t>
            </a: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endParaRPr lang="lv-LV" altLang="lv-LV" dirty="0" smtClean="0">
              <a:solidFill>
                <a:prstClr val="black"/>
              </a:solidFill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endParaRPr lang="lv-LV" altLang="lv-LV" dirty="0">
              <a:solidFill>
                <a:prstClr val="black"/>
              </a:solidFill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endParaRPr lang="lv-LV" altLang="lv-LV" dirty="0" smtClean="0">
              <a:solidFill>
                <a:prstClr val="black"/>
              </a:solidFill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SzTx/>
              <a:buFont typeface="Wingdings 3" charset="2"/>
              <a:buNone/>
            </a:pPr>
            <a:r>
              <a:rPr lang="lv-LV" altLang="lv-LV" dirty="0" smtClean="0">
                <a:solidFill>
                  <a:prstClr val="black"/>
                </a:solidFill>
              </a:rPr>
              <a:t>Esi redzams! Neslēpies!</a:t>
            </a:r>
            <a:endParaRPr lang="lv-LV" altLang="lv-LV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909" y="2669312"/>
            <a:ext cx="889664" cy="772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716" y="4088063"/>
            <a:ext cx="694050" cy="69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197" y="5575997"/>
            <a:ext cx="661088" cy="661088"/>
          </a:xfrm>
          <a:prstGeom prst="rect">
            <a:avLst/>
          </a:prstGeom>
        </p:spPr>
      </p:pic>
      <p:sp>
        <p:nvSpPr>
          <p:cNvPr id="8" name="Chevron 7"/>
          <p:cNvSpPr/>
          <p:nvPr/>
        </p:nvSpPr>
        <p:spPr>
          <a:xfrm>
            <a:off x="121023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PAMANI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06706" y="6364940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0069608" y="6355976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SIGNALIZĒ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6098242" y="6373905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PALIEC TELPĀ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112559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083925" y="6355976"/>
            <a:ext cx="2106706" cy="502024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67" y="6373905"/>
            <a:ext cx="312604" cy="4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/>
        </p:nvSpPr>
        <p:spPr>
          <a:xfrm>
            <a:off x="6831103" y="4682335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>
                <a:solidFill>
                  <a:schemeClr val="bg1"/>
                </a:solidFill>
              </a:rPr>
              <a:t>Zvanu 112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469" y="3140276"/>
            <a:ext cx="1943356" cy="3717724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386577" y="2778615"/>
            <a:ext cx="3147035" cy="1251517"/>
          </a:xfrm>
          <a:prstGeom prst="wedgeRectCallout">
            <a:avLst>
              <a:gd name="adj1" fmla="val 63824"/>
              <a:gd name="adj2" fmla="val 91375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Paldies! Tagad es zinu, kā rīkoties, ja izceļas ugunsgrēks, un vairs nebaidīšos!</a:t>
            </a:r>
            <a:endParaRPr lang="lv-LV" dirty="0">
              <a:solidFill>
                <a:prstClr val="black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831104" y="2730080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Pamanu, ka izcēlies ugunsgrēks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6831105" y="3391409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Dodos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831105" y="4046493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Ja durvju rokturis ir karsts, palieku telpā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6831104" y="5318178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Nedaudz paveru logu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919" y="4736642"/>
            <a:ext cx="379751" cy="379751"/>
          </a:xfrm>
          <a:prstGeom prst="rect">
            <a:avLst/>
          </a:prstGeom>
        </p:spPr>
      </p:pic>
      <p:sp>
        <p:nvSpPr>
          <p:cNvPr id="14" name="Chevron 13"/>
          <p:cNvSpPr/>
          <p:nvPr/>
        </p:nvSpPr>
        <p:spPr>
          <a:xfrm>
            <a:off x="6831106" y="5979507"/>
            <a:ext cx="4851701" cy="48451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bg1"/>
                </a:solidFill>
              </a:rPr>
              <a:t>Signalizēju, kur atrodos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90283" y="6036680"/>
            <a:ext cx="572936" cy="37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3197" y="3421010"/>
            <a:ext cx="435197" cy="435197"/>
          </a:xfrm>
          <a:prstGeom prst="rect">
            <a:avLst/>
          </a:prstGeom>
        </p:spPr>
      </p:pic>
      <p:pic>
        <p:nvPicPr>
          <p:cNvPr id="19" name="Attēls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854" y="2806242"/>
            <a:ext cx="559560" cy="3904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283" y="5319489"/>
            <a:ext cx="557740" cy="484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323" y="4046493"/>
            <a:ext cx="332347" cy="48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Uguns = siltums un gaisma</a:t>
            </a:r>
            <a:endParaRPr lang="lv-LV" sz="4000" b="1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136" y="3976857"/>
            <a:ext cx="1306013" cy="266039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4108948" y="3442364"/>
            <a:ext cx="1750554" cy="504612"/>
          </a:xfrm>
          <a:prstGeom prst="wedgeRectCallout">
            <a:avLst>
              <a:gd name="adj1" fmla="val -45477"/>
              <a:gd name="adj2" fmla="val 131708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Uguns silda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488" y="3897346"/>
            <a:ext cx="1432225" cy="2739909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4764997" y="4633073"/>
            <a:ext cx="2047033" cy="689515"/>
          </a:xfrm>
          <a:prstGeom prst="wedgeRectCallout">
            <a:avLst>
              <a:gd name="adj1" fmla="val -87652"/>
              <a:gd name="adj2" fmla="val 8955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Uguns dod gaismu</a:t>
            </a:r>
            <a:endParaRPr lang="lv-LV" dirty="0">
              <a:solidFill>
                <a:prstClr val="black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0204753" y="4730680"/>
            <a:ext cx="1769756" cy="1328638"/>
          </a:xfrm>
          <a:prstGeom prst="wedgeRectCallout">
            <a:avLst>
              <a:gd name="adj1" fmla="val -78126"/>
              <a:gd name="adj2" fmla="val -54738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lv-LV" dirty="0" smtClean="0">
                <a:solidFill>
                  <a:prstClr val="black"/>
                </a:solidFill>
              </a:rPr>
              <a:t>Ar uguns palīdzību var pagatavot ēdienu</a:t>
            </a:r>
            <a:endParaRPr lang="lv-LV" dirty="0">
              <a:solidFill>
                <a:prstClr val="black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77676" y="2433322"/>
            <a:ext cx="2357412" cy="1833878"/>
          </a:xfrm>
          <a:prstGeom prst="wedgeRectCallout">
            <a:avLst>
              <a:gd name="adj1" fmla="val 65870"/>
              <a:gd name="adj2" fmla="val 59983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Daudzās rūpnīcās ražošana nav iespējama bez uguns</a:t>
            </a:r>
            <a:endParaRPr lang="lv-LV" dirty="0">
              <a:solidFill>
                <a:prstClr val="black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098055" y="2566437"/>
            <a:ext cx="2357412" cy="1675532"/>
          </a:xfrm>
          <a:prstGeom prst="wedgeRectCallout">
            <a:avLst>
              <a:gd name="adj1" fmla="val 46835"/>
              <a:gd name="adj2" fmla="val 75206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lv-LV" dirty="0" smtClean="0">
                <a:solidFill>
                  <a:prstClr val="black"/>
                </a:solidFill>
              </a:rPr>
              <a:t>Ar uguns palīdzību var radīt jauku atmosfēru! Jāņu ugunskurs, svecītes liesma...</a:t>
            </a:r>
            <a:endParaRPr lang="lv-LV" dirty="0">
              <a:solidFill>
                <a:prstClr val="black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9649713" y="2614441"/>
            <a:ext cx="2266397" cy="1362416"/>
          </a:xfrm>
          <a:prstGeom prst="wedgeRectCallout">
            <a:avLst>
              <a:gd name="adj1" fmla="val -48126"/>
              <a:gd name="adj2" fmla="val 79996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lv-LV" dirty="0" smtClean="0">
                <a:solidFill>
                  <a:prstClr val="black"/>
                </a:solidFill>
              </a:rPr>
              <a:t>... un iedegtas svecītes dzimšanas dienas tortē!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236" y="3365046"/>
            <a:ext cx="633874" cy="6338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47159" y="2814004"/>
            <a:ext cx="579379" cy="8053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2209" y="5560327"/>
            <a:ext cx="619093" cy="619093"/>
          </a:xfrm>
          <a:prstGeom prst="rect">
            <a:avLst/>
          </a:prstGeom>
        </p:spPr>
      </p:pic>
      <p:pic>
        <p:nvPicPr>
          <p:cNvPr id="16" name="Attēls 64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966" y="4622333"/>
            <a:ext cx="750570" cy="78295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088" y="3626752"/>
            <a:ext cx="640448" cy="64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28" y="3031138"/>
            <a:ext cx="5029038" cy="1735668"/>
          </a:xfrm>
        </p:spPr>
        <p:txBody>
          <a:bodyPr>
            <a:noAutofit/>
          </a:bodyPr>
          <a:lstStyle/>
          <a:p>
            <a:r>
              <a:rPr lang="lv-LV" sz="4000" b="1" dirty="0" smtClean="0"/>
              <a:t>Kā rīkoties, ja skolā, veikalā, kafejnīcā un citviet izdzirdi signalizāciju vai pamani ugunsgrēku?</a:t>
            </a:r>
            <a:endParaRPr lang="lv-LV" sz="40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3581" y="1150371"/>
            <a:ext cx="3283144" cy="4651269"/>
          </a:xfr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3768" y="2698249"/>
            <a:ext cx="1649838" cy="1081149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7197" y="5620339"/>
            <a:ext cx="2022981" cy="708573"/>
          </a:xfrm>
          <a:prstGeom prst="rect">
            <a:avLst/>
          </a:prstGeom>
          <a:noFill/>
        </p:spPr>
      </p:pic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28" y="5281357"/>
            <a:ext cx="4648999" cy="677964"/>
          </a:xfrm>
        </p:spPr>
        <p:txBody>
          <a:bodyPr>
            <a:noAutofit/>
          </a:bodyPr>
          <a:lstStyle/>
          <a:p>
            <a:r>
              <a:rPr lang="lv-LV" sz="2400" b="1" dirty="0" smtClean="0">
                <a:solidFill>
                  <a:schemeClr val="bg1"/>
                </a:solidFill>
              </a:rPr>
              <a:t>Tas galvenais uzdevums ir EVAKUĒTIES!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487" y="1376203"/>
            <a:ext cx="91440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18" y="4371026"/>
            <a:ext cx="1650488" cy="79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Dzirdi signalizāciju - evakuējies</a:t>
            </a:r>
            <a:endParaRPr lang="lv-LV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80" y="2739782"/>
            <a:ext cx="1943356" cy="3717724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124530" y="2384182"/>
            <a:ext cx="3911270" cy="1194076"/>
          </a:xfrm>
          <a:prstGeom prst="wedgeRectCallout">
            <a:avLst>
              <a:gd name="adj1" fmla="val -78875"/>
              <a:gd name="adj2" fmla="val 106350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Ja izdzirdam signalizāciju vai pamanam ugunsgrēku, tad ir jāevakuējas no ēkas un nav svarīgi, vai redzam dūmus vai nē!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520" y="2876064"/>
            <a:ext cx="1758162" cy="3581442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6488905" y="3696793"/>
            <a:ext cx="3427462" cy="1870290"/>
          </a:xfrm>
          <a:prstGeom prst="wedgeRectCallout">
            <a:avLst>
              <a:gd name="adj1" fmla="val 68475"/>
              <a:gd name="adj2" fmla="val -10527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Jā, galvenais būt mierīgam, sekot zaļajām zīmēm </a:t>
            </a:r>
          </a:p>
          <a:p>
            <a:pPr lvl="0" algn="ctr"/>
            <a:endParaRPr lang="lv-LV" dirty="0">
              <a:solidFill>
                <a:prstClr val="black"/>
              </a:solidFill>
            </a:endParaRPr>
          </a:p>
          <a:p>
            <a:pPr lvl="0" algn="ctr"/>
            <a:endParaRPr lang="lv-LV" dirty="0" smtClean="0">
              <a:solidFill>
                <a:prstClr val="black"/>
              </a:solidFill>
            </a:endParaRPr>
          </a:p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un darbinieku norādījumiem. Tā nokļūsi drošībā ārpus ēkas. </a:t>
            </a:r>
            <a:endParaRPr lang="lv-LV" dirty="0">
              <a:solidFill>
                <a:prstClr val="black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124530" y="4312441"/>
            <a:ext cx="3147035" cy="1855277"/>
          </a:xfrm>
          <a:prstGeom prst="wedgeRectCallout">
            <a:avLst>
              <a:gd name="adj1" fmla="val -75109"/>
              <a:gd name="adj2" fmla="val -35222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Un ja es neesmu vēl samaksājusi par saldējumu vai apēdusi picu, tad diemžēl tas viss jāatstāj un jādodas prom. </a:t>
            </a:r>
            <a:r>
              <a:rPr lang="lv-LV" dirty="0">
                <a:solidFill>
                  <a:prstClr val="black"/>
                </a:solidFill>
              </a:rPr>
              <a:t>M</a:t>
            </a:r>
            <a:r>
              <a:rPr lang="lv-LV" dirty="0" smtClean="0">
                <a:solidFill>
                  <a:prstClr val="black"/>
                </a:solidFill>
              </a:rPr>
              <a:t>ana drošība ir svarīgākā!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060" y="4390197"/>
            <a:ext cx="591671" cy="507402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992" y="4431046"/>
            <a:ext cx="1040042" cy="425704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295" y="4409272"/>
            <a:ext cx="1000998" cy="4800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4407081"/>
            <a:ext cx="473635" cy="4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Ugunsgrēks skolā</a:t>
            </a:r>
            <a:endParaRPr lang="lv-LV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2" y="2943381"/>
            <a:ext cx="4010238" cy="34369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4374614" y="2482971"/>
            <a:ext cx="3299174" cy="1045878"/>
          </a:xfrm>
          <a:prstGeom prst="wedgeRectCallout">
            <a:avLst>
              <a:gd name="adj1" fmla="val -65540"/>
              <a:gd name="adj2" fmla="val 49748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Bērni</a:t>
            </a:r>
            <a:r>
              <a:rPr lang="lv-LV" dirty="0">
                <a:solidFill>
                  <a:prstClr val="black"/>
                </a:solidFill>
              </a:rPr>
              <a:t>,</a:t>
            </a:r>
            <a:r>
              <a:rPr lang="lv-LV" dirty="0" smtClean="0">
                <a:solidFill>
                  <a:prstClr val="black"/>
                </a:solidFill>
              </a:rPr>
              <a:t> kā rīkosieties, ja skolā skanēs signalizācija vai būs izcēlies ugunsgrēks?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54" y="3100235"/>
            <a:ext cx="1131931" cy="1235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415" y="4188588"/>
            <a:ext cx="1145658" cy="2191693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5987449" y="4335420"/>
            <a:ext cx="3658576" cy="1419066"/>
          </a:xfrm>
          <a:prstGeom prst="wedgeRectCallout">
            <a:avLst>
              <a:gd name="adj1" fmla="val -60530"/>
              <a:gd name="adj2" fmla="val -17024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Ja pirmā pamanīšu dūmus vai ieraudzīšu liesmas, nekavējoties sameklēšu kādu pieaugušo un viņam izstāstīšu. Ja tuvumā nav pieaugušo, zvanīšu uz 112!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708" y="3820695"/>
            <a:ext cx="1036481" cy="2111351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7997363" y="2838577"/>
            <a:ext cx="2468346" cy="1255311"/>
          </a:xfrm>
          <a:prstGeom prst="wedgeRectCallout">
            <a:avLst>
              <a:gd name="adj1" fmla="val 51354"/>
              <a:gd name="adj2" fmla="val 61998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Klausīšos, ko saka skolotāja vai citi pieaugušie, un darīšu, kā  viņi </a:t>
            </a:r>
            <a:r>
              <a:rPr lang="lv-LV" dirty="0" smtClean="0">
                <a:solidFill>
                  <a:prstClr val="black"/>
                </a:solidFill>
              </a:rPr>
              <a:t>teiks</a:t>
            </a:r>
            <a:r>
              <a:rPr lang="lv-LV" dirty="0" smtClean="0">
                <a:solidFill>
                  <a:prstClr val="black"/>
                </a:solidFill>
              </a:rPr>
              <a:t>!</a:t>
            </a:r>
            <a:endParaRPr lang="lv-LV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/>
              <a:t>Ugunsgrēks skolā</a:t>
            </a:r>
            <a:endParaRPr lang="lv-LV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1" y="2357742"/>
            <a:ext cx="5050888" cy="4328769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7015644" y="2482308"/>
            <a:ext cx="3759079" cy="1871676"/>
          </a:xfrm>
          <a:prstGeom prst="wedgeRectCallout">
            <a:avLst>
              <a:gd name="adj1" fmla="val -81434"/>
              <a:gd name="adj2" fmla="val 11969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Pareizi! Ja es teikšu: «Mums ir jāevakuējas», saglabāsim mieru un visi kopā dosimies ārā no klases un skolas uz pulcēšanās vietu.</a:t>
            </a:r>
            <a:endParaRPr lang="lv-LV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4490" y="2456716"/>
            <a:ext cx="4489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>
                <a:solidFill>
                  <a:schemeClr val="bg1"/>
                </a:solidFill>
              </a:rPr>
              <a:t>Vai tu zini, kur ir tavas skolas pulcēšanās vieta?</a:t>
            </a:r>
            <a:endParaRPr lang="lv-LV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9511" y="3263576"/>
            <a:ext cx="1446251" cy="148101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097" y="4608086"/>
            <a:ext cx="1145658" cy="2191693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425" y="4688428"/>
            <a:ext cx="1036481" cy="21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Ugunsgrēks skolā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07" y="2910112"/>
            <a:ext cx="1943356" cy="3717724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124530" y="2384181"/>
            <a:ext cx="3616929" cy="1194077"/>
          </a:xfrm>
          <a:prstGeom prst="wedgeRectCallout">
            <a:avLst>
              <a:gd name="adj1" fmla="val -55967"/>
              <a:gd name="adj2" fmla="val 98873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Bet ko darīt, ja būšu labierīcībās vai gaitenī nevis kopā ar saviem klasesbiedriem un skolotāju?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367" y="2739782"/>
            <a:ext cx="1758162" cy="3581442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6517341" y="3698119"/>
            <a:ext cx="3219386" cy="1528306"/>
          </a:xfrm>
          <a:prstGeom prst="wedgeRectCallout">
            <a:avLst>
              <a:gd name="adj1" fmla="val 70044"/>
              <a:gd name="adj2" fmla="val 8167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Dodies uz skolas pulcēšanās vietu,</a:t>
            </a:r>
          </a:p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 uzmeklē skolotāju un piesakies pie viņa!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3031" y="3955692"/>
            <a:ext cx="518011" cy="506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83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Atceries, ka situācijas mēdz būt dažādas, bet, izceļoties ugunsgrēkam, tavs galvenais uzdevums ir </a:t>
            </a:r>
            <a:r>
              <a:rPr lang="lv-LV" b="1" dirty="0" smtClean="0"/>
              <a:t>rīkoties!</a:t>
            </a:r>
            <a:r>
              <a:rPr lang="lv-LV" sz="4400" dirty="0"/>
              <a:t/>
            </a:r>
            <a:br>
              <a:rPr lang="lv-LV" sz="4400" dirty="0"/>
            </a:br>
            <a:endParaRPr lang="lv-LV" sz="4400" dirty="0"/>
          </a:p>
        </p:txBody>
      </p:sp>
      <p:sp>
        <p:nvSpPr>
          <p:cNvPr id="6" name="Chevron 5"/>
          <p:cNvSpPr/>
          <p:nvPr/>
        </p:nvSpPr>
        <p:spPr>
          <a:xfrm>
            <a:off x="136709" y="5611909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PAMANI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122392" y="5620873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UZ IZEJU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0085294" y="4993343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SAGAIDI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6113928" y="5011272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DODIES ĀRĀ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128245" y="4993343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8099611" y="4993343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0069608" y="6212536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SIGNALIZĒ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098242" y="6230465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PALIEC TELPĀ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4112559" y="6212536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PATAUSTI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8083925" y="6212536"/>
            <a:ext cx="2106706" cy="50202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ZVANI 112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33" y="6231926"/>
            <a:ext cx="312604" cy="455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290" y="5051293"/>
            <a:ext cx="386124" cy="3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 rot="19150544">
            <a:off x="1615727" y="3123856"/>
            <a:ext cx="1227666" cy="885196"/>
          </a:xfrm>
          <a:prstGeom prst="cloudCallout">
            <a:avLst>
              <a:gd name="adj1" fmla="val -15895"/>
              <a:gd name="adj2" fmla="val 138337"/>
            </a:avLst>
          </a:prstGeom>
          <a:solidFill>
            <a:srgbClr val="F1CBCB"/>
          </a:solidFill>
          <a:ln>
            <a:solidFill>
              <a:srgbClr val="F92F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Cloud Callout 18"/>
          <p:cNvSpPr/>
          <p:nvPr/>
        </p:nvSpPr>
        <p:spPr>
          <a:xfrm>
            <a:off x="9401894" y="3123857"/>
            <a:ext cx="1227666" cy="885196"/>
          </a:xfrm>
          <a:prstGeom prst="cloudCallout">
            <a:avLst>
              <a:gd name="adj1" fmla="val -77430"/>
              <a:gd name="adj2" fmla="val 105826"/>
            </a:avLst>
          </a:prstGeom>
          <a:solidFill>
            <a:srgbClr val="F1CBCB"/>
          </a:solidFill>
          <a:ln>
            <a:solidFill>
              <a:srgbClr val="F92F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Uguns = bīstama</a:t>
            </a:r>
            <a:endParaRPr lang="lv-LV" sz="4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097" y="3976220"/>
            <a:ext cx="1306013" cy="2660398"/>
          </a:xfrm>
        </p:spPr>
      </p:pic>
      <p:sp>
        <p:nvSpPr>
          <p:cNvPr id="5" name="Rectangular Callout 4"/>
          <p:cNvSpPr/>
          <p:nvPr/>
        </p:nvSpPr>
        <p:spPr>
          <a:xfrm>
            <a:off x="4441320" y="2526454"/>
            <a:ext cx="4173761" cy="1617133"/>
          </a:xfrm>
          <a:prstGeom prst="wedgeRectCallout">
            <a:avLst>
              <a:gd name="adj1" fmla="val -65579"/>
              <a:gd name="adj2" fmla="val 64594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>
                <a:solidFill>
                  <a:prstClr val="black"/>
                </a:solidFill>
              </a:rPr>
              <a:t>Ugunij ir milzīgs spēks. Tā nesaudzē neko, ko sastop savā ceļā! Liesmas, </a:t>
            </a:r>
            <a:r>
              <a:rPr lang="lv-LV" dirty="0" smtClean="0">
                <a:solidFill>
                  <a:prstClr val="black"/>
                </a:solidFill>
              </a:rPr>
              <a:t>karstums un </a:t>
            </a:r>
            <a:r>
              <a:rPr lang="lv-LV" dirty="0">
                <a:solidFill>
                  <a:prstClr val="black"/>
                </a:solidFill>
              </a:rPr>
              <a:t>dūmi ir bīstami cilvēkiem, dzīvniekiem un priekšmetiem.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895" y="3897346"/>
            <a:ext cx="1432225" cy="2739909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4673600" y="5283200"/>
            <a:ext cx="2866521" cy="1101064"/>
          </a:xfrm>
          <a:prstGeom prst="wedgeRectCallout">
            <a:avLst>
              <a:gd name="adj1" fmla="val 74100"/>
              <a:gd name="adj2" fmla="val -55883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Lai uguns </a:t>
            </a:r>
            <a:r>
              <a:rPr lang="lv-LV" dirty="0" smtClean="0">
                <a:solidFill>
                  <a:prstClr val="black"/>
                </a:solidFill>
              </a:rPr>
              <a:t>dzīvotu, tai </a:t>
            </a:r>
            <a:r>
              <a:rPr lang="lv-LV" dirty="0" smtClean="0">
                <a:solidFill>
                  <a:prstClr val="black"/>
                </a:solidFill>
              </a:rPr>
              <a:t>vajag gaisu! </a:t>
            </a:r>
          </a:p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Bet tā baidās no ūdens!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19" y="2150687"/>
            <a:ext cx="2592845" cy="1944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2250770"/>
            <a:ext cx="2620533" cy="1744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293366"/>
            <a:ext cx="2620533" cy="1744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68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8898467" y="2730622"/>
            <a:ext cx="1227666" cy="885196"/>
          </a:xfrm>
          <a:prstGeom prst="cloudCallout">
            <a:avLst>
              <a:gd name="adj1" fmla="val -93292"/>
              <a:gd name="adj2" fmla="val 58002"/>
            </a:avLst>
          </a:prstGeom>
          <a:solidFill>
            <a:srgbClr val="F1CBCB"/>
          </a:solidFill>
          <a:ln>
            <a:solidFill>
              <a:srgbClr val="F92F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Ugunsgrēks = tumsa</a:t>
            </a:r>
            <a:endParaRPr lang="lv-LV" sz="4000" b="1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31" y="3262549"/>
            <a:ext cx="1677092" cy="34163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691046" y="2364654"/>
            <a:ext cx="2761487" cy="1617133"/>
          </a:xfrm>
          <a:prstGeom prst="wedgeRectCallout">
            <a:avLst>
              <a:gd name="adj1" fmla="val -65852"/>
              <a:gd name="adj2" fmla="val 30039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Ja izcelsies ugunsgrēks, es viegli atradīšu durvis un tikšu ārā, jo uguns taču dod gaismu!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135" y="2961125"/>
            <a:ext cx="1943356" cy="3717724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3579825" y="4361367"/>
            <a:ext cx="2685979" cy="1218664"/>
          </a:xfrm>
          <a:prstGeom prst="wedgeRectCallout">
            <a:avLst>
              <a:gd name="adj1" fmla="val 69354"/>
              <a:gd name="adj2" fmla="val -52611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Nē, degšana rada ļoti daudz dūmu, tāpēc tu neredzēsi pat savas rokas pirkstus! 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8467" y="2364654"/>
            <a:ext cx="2156791" cy="2266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287" y="4281677"/>
            <a:ext cx="1539173" cy="2313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34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04" y="1746969"/>
            <a:ext cx="182880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Uguns = kodīgi un indīgi dūmi</a:t>
            </a:r>
            <a:endParaRPr lang="lv-LV" sz="4000" b="1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937" y="3441700"/>
            <a:ext cx="1677092" cy="34163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237765" y="2329367"/>
            <a:ext cx="3147035" cy="1617133"/>
          </a:xfrm>
          <a:prstGeom prst="wedgeRectCallout">
            <a:avLst>
              <a:gd name="adj1" fmla="val -62355"/>
              <a:gd name="adj2" fmla="val 46269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Dūmi kož kaklā un ir ļoti grūti elpot. Tie ir arī indīgi un cilvēki var zaudēt samaņu pat tikai pāris reizes tos ieelpojot.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" y="2788369"/>
            <a:ext cx="1943356" cy="3717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660" y="1750279"/>
            <a:ext cx="18288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856" y="1676400"/>
            <a:ext cx="1828800" cy="18288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3379081" y="4161477"/>
            <a:ext cx="3070979" cy="1736432"/>
          </a:xfrm>
          <a:prstGeom prst="wedgeRectCallout">
            <a:avLst>
              <a:gd name="adj1" fmla="val 70170"/>
              <a:gd name="adj2" fmla="val -3851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Jā, bet vai tu zini, ka dūmi ceļas uz augšu? Tāpēc sadūmotā telpā vairāk jāturas pie zemes un jāpārvietojas rāpus!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5312" y="762000"/>
            <a:ext cx="18288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426" y="-78995"/>
            <a:ext cx="1828800" cy="1828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238" y="3098910"/>
            <a:ext cx="3187355" cy="2125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95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Ugunsgrēks = maz laika</a:t>
            </a:r>
            <a:endParaRPr lang="lv-LV" sz="4000" b="1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31" y="3262549"/>
            <a:ext cx="1677092" cy="34163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691046" y="2364654"/>
            <a:ext cx="3438821" cy="1617133"/>
          </a:xfrm>
          <a:prstGeom prst="wedgeRectCallout">
            <a:avLst>
              <a:gd name="adj1" fmla="val -65852"/>
              <a:gd name="adj2" fmla="val 30039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dirty="0" smtClean="0">
                <a:solidFill>
                  <a:prstClr val="black"/>
                </a:solidFill>
              </a:rPr>
              <a:t>Kad sajutīšu dūmus... Es atradīšu savu mugursomu un tajā ielikšu... mašīnu, mīļāko grāmatu... Ei, a kā es iznesīšu zelta zivtiņas akvāriju?!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929" y="3262549"/>
            <a:ext cx="1785793" cy="34163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4410456" y="4703016"/>
            <a:ext cx="5046604" cy="1870990"/>
          </a:xfrm>
          <a:prstGeom prst="wedgeRectCallout">
            <a:avLst>
              <a:gd name="adj1" fmla="val 62979"/>
              <a:gd name="adj2" fmla="val -43273"/>
            </a:avLst>
          </a:prstGeom>
          <a:solidFill>
            <a:srgbClr val="F1CBC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lv-LV" b="1" dirty="0">
                <a:solidFill>
                  <a:srgbClr val="C00000"/>
                </a:solidFill>
              </a:rPr>
              <a:t>	</a:t>
            </a:r>
            <a:r>
              <a:rPr lang="lv-LV" b="1" dirty="0" smtClean="0">
                <a:solidFill>
                  <a:srgbClr val="C00000"/>
                </a:solidFill>
              </a:rPr>
              <a:t>	</a:t>
            </a:r>
          </a:p>
          <a:p>
            <a:pPr lvl="0" algn="ctr"/>
            <a:r>
              <a:rPr lang="lv-LV" b="1" dirty="0">
                <a:solidFill>
                  <a:srgbClr val="C00000"/>
                </a:solidFill>
              </a:rPr>
              <a:t>	</a:t>
            </a:r>
            <a:r>
              <a:rPr lang="lv-LV" b="1" dirty="0" smtClean="0">
                <a:solidFill>
                  <a:srgbClr val="C00000"/>
                </a:solidFill>
              </a:rPr>
              <a:t>	</a:t>
            </a:r>
            <a:r>
              <a:rPr lang="lv-LV" dirty="0" smtClean="0">
                <a:solidFill>
                  <a:prstClr val="black"/>
                </a:solidFill>
              </a:rPr>
              <a:t>Tev ir tikai dažas sekundes, lai pieņemtu lēmumu, kā rīkosies un izglābtos, jo īsā brīdī visu telpu var pārņemt dūmi un liesmas. Mājdzīvniekus un mantas glābs ugunsdzēsēji glābēji, Tu – glāb sevi!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459" y="4730578"/>
            <a:ext cx="584201" cy="584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121" y="2615252"/>
            <a:ext cx="1040958" cy="1040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880" y="2269474"/>
            <a:ext cx="1359673" cy="1359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600" y="3456225"/>
            <a:ext cx="1138837" cy="1138837"/>
          </a:xfrm>
          <a:prstGeom prst="rect">
            <a:avLst/>
          </a:prstGeom>
        </p:spPr>
      </p:pic>
      <p:pic>
        <p:nvPicPr>
          <p:cNvPr id="12" name="Attēls 3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868" y="2937933"/>
            <a:ext cx="1354666" cy="761068"/>
          </a:xfrm>
          <a:prstGeom prst="rect">
            <a:avLst/>
          </a:prstGeom>
          <a:noFill/>
        </p:spPr>
      </p:pic>
      <p:pic>
        <p:nvPicPr>
          <p:cNvPr id="13" name="Attēls 3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8750" y="3737956"/>
            <a:ext cx="1126014" cy="649297"/>
          </a:xfrm>
          <a:prstGeom prst="rect">
            <a:avLst/>
          </a:prstGeom>
          <a:noFill/>
        </p:spPr>
      </p:pic>
      <p:pic>
        <p:nvPicPr>
          <p:cNvPr id="14" name="Attēls 3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302" y="2755197"/>
            <a:ext cx="1354666" cy="761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1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1974" y="403942"/>
            <a:ext cx="1082040" cy="10982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046" y="2442909"/>
            <a:ext cx="3796553" cy="3759200"/>
          </a:xfrm>
        </p:spPr>
        <p:txBody>
          <a:bodyPr/>
          <a:lstStyle/>
          <a:p>
            <a:r>
              <a:rPr lang="lv-LV" sz="4000" b="1" dirty="0" smtClean="0"/>
              <a:t>Lai izceltos </a:t>
            </a:r>
            <a:r>
              <a:rPr lang="lv-LV" sz="4000" b="1" dirty="0" smtClean="0"/>
              <a:t>ugunsgrēks, </a:t>
            </a:r>
            <a:r>
              <a:rPr lang="lv-LV" sz="4000" b="1" dirty="0" smtClean="0"/>
              <a:t>pietiek ar:</a:t>
            </a:r>
            <a:br>
              <a:rPr lang="lv-LV" sz="4000" b="1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b="1" dirty="0" smtClean="0"/>
              <a:t>- nelielu dzirksteli</a:t>
            </a:r>
            <a:br>
              <a:rPr lang="lv-LV" b="1" dirty="0" smtClean="0"/>
            </a:br>
            <a:r>
              <a:rPr lang="lv-LV" b="1" dirty="0" smtClean="0"/>
              <a:t>- uz neilgu brīdi novērstu uzmanību</a:t>
            </a:r>
            <a:br>
              <a:rPr lang="lv-LV" b="1" dirty="0" smtClean="0"/>
            </a:br>
            <a:r>
              <a:rPr lang="lv-LV" b="1" dirty="0" smtClean="0"/>
              <a:t>- neuzmanīgu rīcību</a:t>
            </a:r>
            <a:br>
              <a:rPr lang="lv-LV" b="1" dirty="0" smtClean="0"/>
            </a:br>
            <a:r>
              <a:rPr lang="lv-LV" b="1" dirty="0" smtClean="0"/>
              <a:t>- nelielām blēņām!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004" y="1630109"/>
            <a:ext cx="5027926" cy="4572000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>
                <a:solidFill>
                  <a:schemeClr val="tx1"/>
                </a:solidFill>
              </a:rPr>
              <a:t>Katru gadu Latvijā izceļas vairāki tūkstoši ugunsgrēku, kuru biežākais iemesls ir:</a:t>
            </a:r>
          </a:p>
          <a:p>
            <a:pPr lvl="1"/>
            <a:r>
              <a:rPr lang="lv-LV" dirty="0" smtClean="0">
                <a:solidFill>
                  <a:schemeClr val="tx1"/>
                </a:solidFill>
              </a:rPr>
              <a:t>uz ieslēgtas plīts virtuvē piededzis ēdiens;</a:t>
            </a:r>
          </a:p>
          <a:p>
            <a:pPr lvl="1"/>
            <a:r>
              <a:rPr lang="lv-LV" dirty="0" smtClean="0">
                <a:solidFill>
                  <a:schemeClr val="tx1"/>
                </a:solidFill>
              </a:rPr>
              <a:t>bez uzraudzības atstāta svecīte;</a:t>
            </a:r>
          </a:p>
          <a:p>
            <a:pPr lvl="1"/>
            <a:r>
              <a:rPr lang="lv-LV" dirty="0" smtClean="0">
                <a:solidFill>
                  <a:schemeClr val="tx1"/>
                </a:solidFill>
              </a:rPr>
              <a:t>nepareiza vai bojātas apkures krāsns lietošana;</a:t>
            </a:r>
          </a:p>
          <a:p>
            <a:pPr lvl="1"/>
            <a:r>
              <a:rPr lang="lv-LV" dirty="0" smtClean="0">
                <a:solidFill>
                  <a:schemeClr val="tx1"/>
                </a:solidFill>
              </a:rPr>
              <a:t>nomesta nenodzēsta cigarete;</a:t>
            </a:r>
          </a:p>
          <a:p>
            <a:pPr lvl="1"/>
            <a:r>
              <a:rPr lang="lv-LV" dirty="0">
                <a:solidFill>
                  <a:schemeClr val="tx1"/>
                </a:solidFill>
              </a:rPr>
              <a:t>b</a:t>
            </a:r>
            <a:r>
              <a:rPr lang="lv-LV" dirty="0" smtClean="0">
                <a:solidFill>
                  <a:schemeClr val="tx1"/>
                </a:solidFill>
              </a:rPr>
              <a:t>ojātu elektroierīču un elektrības vadu lietošana;</a:t>
            </a:r>
          </a:p>
          <a:p>
            <a:pPr lvl="1"/>
            <a:r>
              <a:rPr lang="lv-LV" dirty="0" smtClean="0">
                <a:solidFill>
                  <a:schemeClr val="tx1"/>
                </a:solidFill>
              </a:rPr>
              <a:t>ugunskura nepieskatīšana vai atstāšana, to nenodzēšot.</a:t>
            </a:r>
          </a:p>
        </p:txBody>
      </p:sp>
      <p:pic>
        <p:nvPicPr>
          <p:cNvPr id="8" name="Attēls 6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836" y="1502174"/>
            <a:ext cx="750570" cy="782955"/>
          </a:xfrm>
          <a:prstGeom prst="rect">
            <a:avLst/>
          </a:prstGeom>
          <a:noFill/>
        </p:spPr>
      </p:pic>
      <p:pic>
        <p:nvPicPr>
          <p:cNvPr id="9" name="Attēls 5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688" y="5533759"/>
            <a:ext cx="634365" cy="882015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8689" y="3460765"/>
            <a:ext cx="1082040" cy="1060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933" y="4670132"/>
            <a:ext cx="900081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720" y="2142119"/>
            <a:ext cx="933959" cy="13631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994" y="2735287"/>
            <a:ext cx="395412" cy="57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Ugunsgrēks?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83" y="2661483"/>
            <a:ext cx="5098907" cy="3416300"/>
          </a:xfrm>
        </p:spPr>
        <p:txBody>
          <a:bodyPr>
            <a:normAutofit/>
          </a:bodyPr>
          <a:lstStyle/>
          <a:p>
            <a:pPr marL="171450" lvl="0" indent="-171450" defTabSz="685800">
              <a:spcBef>
                <a:spcPts val="750"/>
              </a:spcBef>
              <a:buClr>
                <a:srgbClr val="9E0000"/>
              </a:buClr>
              <a:buSzTx/>
              <a:buFont typeface="Wingdings" panose="05000000000000000000" pitchFamily="2" charset="2"/>
              <a:buChar char="ü"/>
            </a:pPr>
            <a:r>
              <a:rPr lang="lv-LV" altLang="lv-LV" sz="2100" dirty="0" smtClean="0">
                <a:solidFill>
                  <a:prstClr val="black"/>
                </a:solidFill>
                <a:latin typeface="Calibri" panose="020F0502020204030204"/>
              </a:rPr>
              <a:t>    </a:t>
            </a:r>
            <a:r>
              <a:rPr lang="lv-LV" altLang="lv-LV" dirty="0">
                <a:solidFill>
                  <a:schemeClr val="tx1"/>
                </a:solidFill>
              </a:rPr>
              <a:t>J</a:t>
            </a:r>
            <a:r>
              <a:rPr lang="lv-LV" altLang="lv-LV" dirty="0" smtClean="0">
                <a:solidFill>
                  <a:schemeClr val="tx1"/>
                </a:solidFill>
              </a:rPr>
              <a:t>a </a:t>
            </a:r>
            <a:r>
              <a:rPr lang="lv-LV" altLang="lv-LV" dirty="0">
                <a:solidFill>
                  <a:schemeClr val="tx1"/>
                </a:solidFill>
              </a:rPr>
              <a:t>ieraugi </a:t>
            </a:r>
            <a:r>
              <a:rPr lang="lv-LV" altLang="lv-LV" dirty="0" smtClean="0">
                <a:solidFill>
                  <a:schemeClr val="tx1"/>
                </a:solidFill>
              </a:rPr>
              <a:t>uguns liesmas,</a:t>
            </a:r>
            <a:endParaRPr lang="lv-LV" altLang="lv-LV" dirty="0">
              <a:solidFill>
                <a:schemeClr val="tx1"/>
              </a:solidFill>
            </a:endParaRPr>
          </a:p>
          <a:p>
            <a:pPr marL="171450" lvl="0" indent="-171450" defTabSz="685800">
              <a:spcBef>
                <a:spcPts val="750"/>
              </a:spcBef>
              <a:buClr>
                <a:srgbClr val="9E0000"/>
              </a:buClr>
              <a:buSzTx/>
              <a:buFont typeface="Wingdings" panose="05000000000000000000" pitchFamily="2" charset="2"/>
              <a:buChar char="ü"/>
            </a:pPr>
            <a:r>
              <a:rPr lang="lv-LV" altLang="lv-LV" dirty="0" smtClean="0">
                <a:solidFill>
                  <a:schemeClr val="tx1"/>
                </a:solidFill>
              </a:rPr>
              <a:t>     sajūti </a:t>
            </a:r>
            <a:r>
              <a:rPr lang="lv-LV" altLang="lv-LV" dirty="0">
                <a:solidFill>
                  <a:schemeClr val="tx1"/>
                </a:solidFill>
              </a:rPr>
              <a:t>dūmu smaku, </a:t>
            </a:r>
          </a:p>
          <a:p>
            <a:pPr marL="171450" lvl="0" indent="-171450" defTabSz="685800">
              <a:spcBef>
                <a:spcPts val="750"/>
              </a:spcBef>
              <a:buClr>
                <a:srgbClr val="9E0000"/>
              </a:buClr>
              <a:buSzTx/>
              <a:buFont typeface="Wingdings" panose="05000000000000000000" pitchFamily="2" charset="2"/>
              <a:buChar char="ü"/>
            </a:pPr>
            <a:r>
              <a:rPr lang="lv-LV" altLang="lv-LV" dirty="0" smtClean="0">
                <a:solidFill>
                  <a:schemeClr val="tx1"/>
                </a:solidFill>
              </a:rPr>
              <a:t>     iepriekš </a:t>
            </a:r>
            <a:r>
              <a:rPr lang="lv-LV" altLang="lv-LV" dirty="0">
                <a:solidFill>
                  <a:schemeClr val="tx1"/>
                </a:solidFill>
              </a:rPr>
              <a:t>nejustu </a:t>
            </a:r>
            <a:r>
              <a:rPr lang="lv-LV" altLang="lv-LV" dirty="0" smtClean="0">
                <a:solidFill>
                  <a:schemeClr val="tx1"/>
                </a:solidFill>
              </a:rPr>
              <a:t>karstumu vai</a:t>
            </a:r>
          </a:p>
          <a:p>
            <a:pPr marL="171450" lvl="0" indent="-171450" defTabSz="685800">
              <a:spcBef>
                <a:spcPts val="750"/>
              </a:spcBef>
              <a:buClr>
                <a:srgbClr val="9E0000"/>
              </a:buClr>
              <a:buSzTx/>
              <a:buFont typeface="Wingdings" panose="05000000000000000000" pitchFamily="2" charset="2"/>
              <a:buChar char="ü"/>
            </a:pPr>
            <a:r>
              <a:rPr lang="lv-LV" altLang="lv-LV" dirty="0">
                <a:solidFill>
                  <a:schemeClr val="tx1"/>
                </a:solidFill>
              </a:rPr>
              <a:t> </a:t>
            </a:r>
            <a:r>
              <a:rPr lang="lv-LV" altLang="lv-LV" dirty="0" smtClean="0">
                <a:solidFill>
                  <a:schemeClr val="tx1"/>
                </a:solidFill>
              </a:rPr>
              <a:t>    dzirdi skanam dūmu detektoru, </a:t>
            </a:r>
            <a:endParaRPr lang="lv-LV" altLang="lv-LV" dirty="0">
              <a:solidFill>
                <a:schemeClr val="tx1"/>
              </a:solidFill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  <a:buSzTx/>
              <a:buFont typeface="Wingdings" panose="05000000000000000000" pitchFamily="2" charset="2"/>
              <a:buChar char="ü"/>
            </a:pPr>
            <a:endParaRPr lang="lv-LV" altLang="lv-LV" dirty="0">
              <a:solidFill>
                <a:schemeClr val="tx1"/>
              </a:solidFill>
            </a:endParaRPr>
          </a:p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  <a:buSzTx/>
              <a:buNone/>
            </a:pPr>
            <a:r>
              <a:rPr lang="lv-LV" altLang="lv-LV" dirty="0">
                <a:solidFill>
                  <a:schemeClr val="tx1"/>
                </a:solidFill>
              </a:rPr>
              <a:t>   iespējams ir izcēlies ugunsgrēks </a:t>
            </a:r>
            <a:r>
              <a:rPr lang="lv-LV" altLang="lv-LV" dirty="0" smtClean="0">
                <a:solidFill>
                  <a:schemeClr val="tx1"/>
                </a:solidFill>
              </a:rPr>
              <a:t>un</a:t>
            </a:r>
            <a:r>
              <a:rPr lang="lv-LV" altLang="lv-LV" dirty="0">
                <a:solidFill>
                  <a:schemeClr val="tx1"/>
                </a:solidFill>
              </a:rPr>
              <a:t> </a:t>
            </a:r>
            <a:r>
              <a:rPr lang="lv-LV" altLang="lv-LV" b="1" dirty="0" smtClean="0">
                <a:solidFill>
                  <a:srgbClr val="C00000"/>
                </a:solidFill>
              </a:rPr>
              <a:t>Tev </a:t>
            </a:r>
            <a:r>
              <a:rPr lang="lv-LV" altLang="lv-LV" b="1" dirty="0">
                <a:solidFill>
                  <a:srgbClr val="C00000"/>
                </a:solidFill>
              </a:rPr>
              <a:t>ir jārīkojas</a:t>
            </a:r>
            <a:r>
              <a:rPr lang="lv-LV" altLang="lv-LV" b="1" dirty="0" smtClean="0">
                <a:solidFill>
                  <a:srgbClr val="C00000"/>
                </a:solidFill>
              </a:rPr>
              <a:t>! </a:t>
            </a:r>
          </a:p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Clr>
                <a:srgbClr val="9E0000"/>
              </a:buClr>
              <a:buSzTx/>
              <a:buNone/>
            </a:pPr>
            <a:r>
              <a:rPr lang="lv-LV" altLang="lv-LV" dirty="0" smtClean="0">
                <a:solidFill>
                  <a:schemeClr val="tx1"/>
                </a:solidFill>
              </a:rPr>
              <a:t>Nekavējies ne mirkli!</a:t>
            </a:r>
            <a:endParaRPr lang="lv-LV" altLang="lv-LV" dirty="0">
              <a:solidFill>
                <a:schemeClr val="tx1"/>
              </a:solidFill>
            </a:endParaRPr>
          </a:p>
          <a:p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511479" y="2679700"/>
            <a:ext cx="369046" cy="342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519945" y="3078688"/>
            <a:ext cx="369046" cy="342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511479" y="3486143"/>
            <a:ext cx="369046" cy="342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511479" y="3896773"/>
            <a:ext cx="369046" cy="342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988" y="3960960"/>
            <a:ext cx="1805203" cy="2786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AutoShape 4" descr="blob:https://web.whatsapp.com/6be82eee-6909-45e0-af51-81ed48eb92f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3724" y="4239673"/>
            <a:ext cx="2352070" cy="2508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173" y="2311795"/>
            <a:ext cx="2450013" cy="1837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4379" y="2252915"/>
            <a:ext cx="3328812" cy="1576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860" y="4312024"/>
            <a:ext cx="1826930" cy="2435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77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1918</TotalTime>
  <Words>1657</Words>
  <Application>Microsoft Office PowerPoint</Application>
  <PresentationFormat>Widescreen</PresentationFormat>
  <Paragraphs>257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맑은 고딕</vt:lpstr>
      <vt:lpstr>Arial</vt:lpstr>
      <vt:lpstr>Calibri</vt:lpstr>
      <vt:lpstr>Century Gothic</vt:lpstr>
      <vt:lpstr>Symbol</vt:lpstr>
      <vt:lpstr>Wingdings</vt:lpstr>
      <vt:lpstr>Wingdings 3</vt:lpstr>
      <vt:lpstr>Ion Boardroom</vt:lpstr>
      <vt:lpstr>UGUNSGRĒKS  </vt:lpstr>
      <vt:lpstr>Kāda ir uguns?</vt:lpstr>
      <vt:lpstr>Uguns = siltums un gaisma</vt:lpstr>
      <vt:lpstr>Uguns = bīstama</vt:lpstr>
      <vt:lpstr>Ugunsgrēks = tumsa</vt:lpstr>
      <vt:lpstr>Uguns = kodīgi un indīgi dūmi</vt:lpstr>
      <vt:lpstr>Ugunsgrēks = maz laika</vt:lpstr>
      <vt:lpstr>Lai izceltos ugunsgrēks, pietiek ar:  - nelielu dzirksteli - uz neilgu brīdi novērstu uzmanību - neuzmanīgu rīcību - nelielām blēņām! </vt:lpstr>
      <vt:lpstr>Ugunsgrēks?</vt:lpstr>
      <vt:lpstr>Kā pasargāt sevi un savu ģimeni?</vt:lpstr>
      <vt:lpstr>Dūmu detektors</vt:lpstr>
      <vt:lpstr>Ugunsdzēsības līdzekļi</vt:lpstr>
      <vt:lpstr>Izveido drošības stūrīti</vt:lpstr>
      <vt:lpstr>Ģimenes drošības plāns</vt:lpstr>
      <vt:lpstr>PowerPoint Presentation</vt:lpstr>
      <vt:lpstr>Kā rīkoties, ja izceļas ugunsgrēks?</vt:lpstr>
      <vt:lpstr>Izceļoties ugunsgrēkam, rīkojies!</vt:lpstr>
      <vt:lpstr>Dodies uz izeju un patausti rokturus</vt:lpstr>
      <vt:lpstr>PowerPoint Presentation</vt:lpstr>
      <vt:lpstr>Dodies ārā</vt:lpstr>
      <vt:lpstr>Zvani 112</vt:lpstr>
      <vt:lpstr>Kad esi izkļuvis no mājas vai saproti, ka no telpas ārā netiec,</vt:lpstr>
      <vt:lpstr>Sagaidi ugunsdzēsējus glābējus</vt:lpstr>
      <vt:lpstr>PowerPoint Presentation</vt:lpstr>
      <vt:lpstr>PowerPoint Presentation</vt:lpstr>
      <vt:lpstr>Paliec telpā </vt:lpstr>
      <vt:lpstr>Zvani 112</vt:lpstr>
      <vt:lpstr>Signalizē</vt:lpstr>
      <vt:lpstr>PowerPoint Presentation</vt:lpstr>
      <vt:lpstr>Kā rīkoties, ja skolā, veikalā, kafejnīcā un citviet izdzirdi signalizāciju vai pamani ugunsgrēku?</vt:lpstr>
      <vt:lpstr>Dzirdi signalizāciju - evakuējies</vt:lpstr>
      <vt:lpstr>Ugunsgrēks skolā</vt:lpstr>
      <vt:lpstr>Ugunsgrēks skolā</vt:lpstr>
      <vt:lpstr>Ugunsgrēks skolā</vt:lpstr>
      <vt:lpstr>Atceries, ka situācijas mēdz būt dažādas, bet, izceļoties ugunsgrēkam, tavs galvenais uzdevums ir rīkoties! </vt:lpstr>
    </vt:vector>
  </TitlesOfParts>
  <Company>LR IEM IC Zemgale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UGUNSGRĒKS</dc:title>
  <dc:creator>Viktorija Gribuste</dc:creator>
  <cp:lastModifiedBy>Viktorija Gribuste</cp:lastModifiedBy>
  <cp:revision>126</cp:revision>
  <dcterms:created xsi:type="dcterms:W3CDTF">2021-03-29T11:51:24Z</dcterms:created>
  <dcterms:modified xsi:type="dcterms:W3CDTF">2021-04-14T13:08:50Z</dcterms:modified>
</cp:coreProperties>
</file>