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15"/>
  </p:notesMasterIdLst>
  <p:sldIdLst>
    <p:sldId id="262" r:id="rId2"/>
    <p:sldId id="279" r:id="rId3"/>
    <p:sldId id="288" r:id="rId4"/>
    <p:sldId id="281" r:id="rId5"/>
    <p:sldId id="283" r:id="rId6"/>
    <p:sldId id="286" r:id="rId7"/>
    <p:sldId id="287" r:id="rId8"/>
    <p:sldId id="282" r:id="rId9"/>
    <p:sldId id="284" r:id="rId10"/>
    <p:sldId id="280" r:id="rId11"/>
    <p:sldId id="289" r:id="rId12"/>
    <p:sldId id="285" r:id="rId13"/>
    <p:sldId id="272" r:id="rId14"/>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6C17"/>
    <a:srgbClr val="FF9900"/>
    <a:srgbClr val="F7F48D"/>
    <a:srgbClr val="FFE697"/>
    <a:srgbClr val="2859C1"/>
    <a:srgbClr val="0000FF"/>
    <a:srgbClr val="0099FF"/>
    <a:srgbClr val="EEE917"/>
    <a:srgbClr val="009CDA"/>
    <a:srgbClr val="008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9" autoAdjust="0"/>
    <p:restoredTop sz="80872" autoAdjust="0"/>
  </p:normalViewPr>
  <p:slideViewPr>
    <p:cSldViewPr snapToGrid="0">
      <p:cViewPr varScale="1">
        <p:scale>
          <a:sx n="72" d="100"/>
          <a:sy n="72" d="100"/>
        </p:scale>
        <p:origin x="202" y="5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1C2647-3AE3-4305-AE91-0226053BAC9E}" type="datetimeFigureOut">
              <a:rPr lang="lv-LV" smtClean="0"/>
              <a:t>08.03.2021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072EF-7009-4A28-8EE5-2B2BDE4CC9CB}" type="slidenum">
              <a:rPr lang="lv-LV" smtClean="0"/>
              <a:t>‹#›</a:t>
            </a:fld>
            <a:endParaRPr lang="lv-LV"/>
          </a:p>
        </p:txBody>
      </p:sp>
    </p:spTree>
    <p:extLst>
      <p:ext uri="{BB962C8B-B14F-4D97-AF65-F5344CB8AC3E}">
        <p14:creationId xmlns:p14="http://schemas.microsoft.com/office/powerpoint/2010/main" val="1279804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Šo prezentāciju izveidojis Valsts ugunsdzēsības un glābšanas dienests</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tā</a:t>
            </a:r>
            <a:r>
              <a:rPr lang="en-US" sz="1200" kern="1200" baseline="0" dirty="0" smtClean="0">
                <a:solidFill>
                  <a:schemeClr val="tx1"/>
                </a:solidFill>
                <a:effectLst/>
                <a:latin typeface="+mn-lt"/>
                <a:ea typeface="+mn-ea"/>
                <a:cs typeface="+mn-cs"/>
              </a:rPr>
              <a:t> ir skolēniem no 1. </a:t>
            </a:r>
            <a:r>
              <a:rPr lang="en-US" sz="1200" kern="1200" baseline="0" dirty="0" err="1" smtClean="0">
                <a:solidFill>
                  <a:schemeClr val="tx1"/>
                </a:solidFill>
                <a:effectLst/>
                <a:latin typeface="+mn-lt"/>
                <a:ea typeface="+mn-ea"/>
                <a:cs typeface="+mn-cs"/>
              </a:rPr>
              <a:t>līdz</a:t>
            </a:r>
            <a:r>
              <a:rPr lang="en-US" sz="1200" kern="1200" baseline="0" dirty="0" smtClean="0">
                <a:solidFill>
                  <a:schemeClr val="tx1"/>
                </a:solidFill>
                <a:effectLst/>
                <a:latin typeface="+mn-lt"/>
                <a:ea typeface="+mn-ea"/>
                <a:cs typeface="+mn-cs"/>
              </a:rPr>
              <a:t> 4.klasei.</a:t>
            </a:r>
            <a:endParaRPr lang="en-US"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Iepazīstoties ar to, Tu uzzināsi, kas ir kūlas ugunsgrēks, kā Tu </a:t>
            </a:r>
            <a:r>
              <a:rPr lang="en-US" sz="1200" kern="1200" dirty="0" smtClean="0">
                <a:solidFill>
                  <a:schemeClr val="tx1"/>
                </a:solidFill>
                <a:effectLst/>
                <a:latin typeface="+mn-lt"/>
                <a:ea typeface="+mn-ea"/>
                <a:cs typeface="+mn-cs"/>
              </a:rPr>
              <a:t>vari novērst</a:t>
            </a:r>
            <a:r>
              <a:rPr lang="en-US" sz="1200" kern="1200" baseline="0" dirty="0" smtClean="0">
                <a:solidFill>
                  <a:schemeClr val="tx1"/>
                </a:solidFill>
                <a:effectLst/>
                <a:latin typeface="+mn-lt"/>
                <a:ea typeface="+mn-ea"/>
                <a:cs typeface="+mn-cs"/>
              </a:rPr>
              <a:t> savas mājas tuvumā</a:t>
            </a:r>
            <a:r>
              <a:rPr lang="lv-LV"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kā arī uzzināsi, kā rīkoties situācijā, ja redzi, ka izcēlies kūlas ugunsgrēks. </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kern="1200" dirty="0" smtClean="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B09072EF-7009-4A28-8EE5-2B2BDE4CC9CB}" type="slidenum">
              <a:rPr lang="lv-LV" smtClean="0"/>
              <a:t>1</a:t>
            </a:fld>
            <a:endParaRPr lang="lv-LV"/>
          </a:p>
        </p:txBody>
      </p:sp>
    </p:spTree>
    <p:extLst>
      <p:ext uri="{BB962C8B-B14F-4D97-AF65-F5344CB8AC3E}">
        <p14:creationId xmlns:p14="http://schemas.microsoft.com/office/powerpoint/2010/main" val="3604816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noProof="0" dirty="0" smtClean="0"/>
              <a:t>Kūlas ugunsgrēki</a:t>
            </a:r>
            <a:r>
              <a:rPr lang="lv-LV" baseline="0" noProof="0" dirty="0" smtClean="0"/>
              <a:t> bieži ir lieli un lielākoties tos dzēš ar rokām – izmantojot instrumentus attēlos. </a:t>
            </a:r>
            <a:endParaRPr lang="lv-LV" noProof="0" dirty="0" smtClean="0"/>
          </a:p>
          <a:p>
            <a:endParaRPr lang="en-US" dirty="0" smtClean="0"/>
          </a:p>
          <a:p>
            <a:r>
              <a:rPr lang="en-US" dirty="0" smtClean="0"/>
              <a:t>Foto: VUGD</a:t>
            </a:r>
            <a:endParaRPr lang="lv-LV" dirty="0"/>
          </a:p>
        </p:txBody>
      </p:sp>
      <p:sp>
        <p:nvSpPr>
          <p:cNvPr id="4" name="Slaida numura vietturis 3"/>
          <p:cNvSpPr>
            <a:spLocks noGrp="1"/>
          </p:cNvSpPr>
          <p:nvPr>
            <p:ph type="sldNum" sz="quarter" idx="10"/>
          </p:nvPr>
        </p:nvSpPr>
        <p:spPr/>
        <p:txBody>
          <a:bodyPr/>
          <a:lstStyle/>
          <a:p>
            <a:fld id="{B09072EF-7009-4A28-8EE5-2B2BDE4CC9CB}" type="slidenum">
              <a:rPr lang="lv-LV" smtClean="0"/>
              <a:t>10</a:t>
            </a:fld>
            <a:endParaRPr lang="lv-LV"/>
          </a:p>
        </p:txBody>
      </p:sp>
    </p:spTree>
    <p:extLst>
      <p:ext uri="{BB962C8B-B14F-4D97-AF65-F5344CB8AC3E}">
        <p14:creationId xmlns:p14="http://schemas.microsoft.com/office/powerpoint/2010/main" val="249300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noProof="0" dirty="0" smtClean="0"/>
              <a:t>Kūlas ugunsgrēki</a:t>
            </a:r>
            <a:r>
              <a:rPr lang="lv-LV" baseline="0" noProof="0" dirty="0" smtClean="0"/>
              <a:t> bieži ir lieli un lielākoties tos dzēš ar rokām – izmantojot instrumentus attēlos. </a:t>
            </a:r>
            <a:endParaRPr lang="lv-LV" noProof="0" dirty="0" smtClean="0"/>
          </a:p>
          <a:p>
            <a:endParaRPr lang="en-US" dirty="0" smtClean="0"/>
          </a:p>
          <a:p>
            <a:r>
              <a:rPr lang="en-US" dirty="0" smtClean="0"/>
              <a:t>Foto: VUGD</a:t>
            </a:r>
            <a:endParaRPr lang="lv-LV" dirty="0" smtClean="0"/>
          </a:p>
          <a:p>
            <a:endParaRPr lang="lv-LV" dirty="0"/>
          </a:p>
        </p:txBody>
      </p:sp>
      <p:sp>
        <p:nvSpPr>
          <p:cNvPr id="4" name="Slaida numura vietturis 3"/>
          <p:cNvSpPr>
            <a:spLocks noGrp="1"/>
          </p:cNvSpPr>
          <p:nvPr>
            <p:ph type="sldNum" sz="quarter" idx="10"/>
          </p:nvPr>
        </p:nvSpPr>
        <p:spPr/>
        <p:txBody>
          <a:bodyPr/>
          <a:lstStyle/>
          <a:p>
            <a:fld id="{B09072EF-7009-4A28-8EE5-2B2BDE4CC9CB}" type="slidenum">
              <a:rPr lang="lv-LV" smtClean="0"/>
              <a:t>11</a:t>
            </a:fld>
            <a:endParaRPr lang="lv-LV"/>
          </a:p>
        </p:txBody>
      </p:sp>
    </p:spTree>
    <p:extLst>
      <p:ext uri="{BB962C8B-B14F-4D97-AF65-F5344CB8AC3E}">
        <p14:creationId xmlns:p14="http://schemas.microsoft.com/office/powerpoint/2010/main" val="880317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noProof="0" dirty="0" smtClean="0"/>
              <a:t>Ugunsdzēju</a:t>
            </a:r>
            <a:r>
              <a:rPr lang="lv-LV" baseline="0" noProof="0" dirty="0" smtClean="0"/>
              <a:t> glābēju tehnika attīstās un mūsdienās izmanto arī dronus, ar kuriem no augšas var redzēt ugunsgrēka teritorija. Tas ir svarīgi, jo var redzēt, vai uguns tuvojas ēkām. Tāpat, var gadīties, ka ar dronu ieraudzīs cilvēku, kurš sauso zāli ir aizdedzinājis un būs iespējams šo cilvēki sodīt.</a:t>
            </a:r>
            <a:endParaRPr lang="lv-LV" noProof="0" dirty="0" smtClean="0"/>
          </a:p>
          <a:p>
            <a:endParaRPr lang="en-US" dirty="0" smtClean="0"/>
          </a:p>
          <a:p>
            <a:r>
              <a:rPr lang="en-US" dirty="0" smtClean="0"/>
              <a:t>Attēls: VUGD</a:t>
            </a:r>
          </a:p>
          <a:p>
            <a:r>
              <a:rPr lang="en-US" dirty="0" smtClean="0"/>
              <a:t>Ikona</a:t>
            </a:r>
            <a:r>
              <a:rPr lang="en-US" baseline="0" dirty="0" smtClean="0"/>
              <a:t>: pixabay.com </a:t>
            </a:r>
            <a:endParaRPr lang="lv-LV" dirty="0"/>
          </a:p>
        </p:txBody>
      </p:sp>
      <p:sp>
        <p:nvSpPr>
          <p:cNvPr id="4" name="Slaida numura vietturis 3"/>
          <p:cNvSpPr>
            <a:spLocks noGrp="1"/>
          </p:cNvSpPr>
          <p:nvPr>
            <p:ph type="sldNum" sz="quarter" idx="10"/>
          </p:nvPr>
        </p:nvSpPr>
        <p:spPr/>
        <p:txBody>
          <a:bodyPr/>
          <a:lstStyle/>
          <a:p>
            <a:fld id="{B09072EF-7009-4A28-8EE5-2B2BDE4CC9CB}" type="slidenum">
              <a:rPr lang="lv-LV" smtClean="0"/>
              <a:t>12</a:t>
            </a:fld>
            <a:endParaRPr lang="lv-LV"/>
          </a:p>
        </p:txBody>
      </p:sp>
    </p:spTree>
    <p:extLst>
      <p:ext uri="{BB962C8B-B14F-4D97-AF65-F5344CB8AC3E}">
        <p14:creationId xmlns:p14="http://schemas.microsoft.com/office/powerpoint/2010/main" val="586580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Paldies par uzmanību! Ja vēlies uzzināt vairāk par drošību</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lv-LV" sz="1200" kern="1200" dirty="0" smtClean="0">
                <a:solidFill>
                  <a:schemeClr val="tx1"/>
                </a:solidFill>
                <a:effectLst/>
                <a:latin typeface="+mn-lt"/>
                <a:ea typeface="+mn-ea"/>
                <a:cs typeface="+mn-cs"/>
              </a:rPr>
              <a:t>meklē informāciju mūsu mājas lapā – www.vugd.gov.lv.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Papildus vari noskatīties</a:t>
            </a:r>
            <a:r>
              <a:rPr lang="en-US" sz="1200" kern="1200" baseline="0" dirty="0" smtClean="0">
                <a:solidFill>
                  <a:schemeClr val="tx1"/>
                </a:solidFill>
                <a:effectLst/>
                <a:latin typeface="+mn-lt"/>
                <a:ea typeface="+mn-ea"/>
                <a:cs typeface="+mn-cs"/>
              </a:rPr>
              <a:t> šo video, kur redzams, cik bīstams ir kūlas ugunsgrēks:</a:t>
            </a:r>
          </a:p>
          <a:p>
            <a:endParaRPr lang="en-US" sz="1200" kern="1200" baseline="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https://www.youtube.com/watch?v=C2znuuy_q_M</a:t>
            </a:r>
            <a:endParaRPr lang="lv-LV"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09072EF-7009-4A28-8EE5-2B2BDE4CC9CB}" type="slidenum">
              <a:rPr lang="lv-LV" smtClean="0"/>
              <a:t>13</a:t>
            </a:fld>
            <a:endParaRPr lang="lv-LV"/>
          </a:p>
        </p:txBody>
      </p:sp>
    </p:spTree>
    <p:extLst>
      <p:ext uri="{BB962C8B-B14F-4D97-AF65-F5344CB8AC3E}">
        <p14:creationId xmlns:p14="http://schemas.microsoft.com/office/powerpoint/2010/main" val="3673414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baseline="0" noProof="0" dirty="0" smtClean="0">
                <a:solidFill>
                  <a:schemeClr val="tx1"/>
                </a:solidFill>
                <a:effectLst/>
                <a:latin typeface="+mn-lt"/>
                <a:ea typeface="+mn-ea"/>
                <a:cs typeface="+mn-cs"/>
              </a:rPr>
              <a:t>Kūla ir sausā zāle, kas pavasarī palikusi no iepriekšējā rudens, kad tā nav bijuši nopļauta. Kad sausā zāle aizdegas, uguns ļoti ātri izplešas un deg ļoti lielas teritorijas. </a:t>
            </a:r>
          </a:p>
          <a:p>
            <a:r>
              <a:rPr lang="lv-LV" sz="1200" kern="1200" baseline="0" noProof="0" dirty="0" smtClean="0">
                <a:solidFill>
                  <a:schemeClr val="tx1"/>
                </a:solidFill>
                <a:effectLst/>
                <a:latin typeface="+mn-lt"/>
                <a:ea typeface="+mn-ea"/>
                <a:cs typeface="+mn-cs"/>
              </a:rPr>
              <a:t>Lai saprastu, ka kūlas ugunsgrēks var ļoti strauji palikt liels, aicinām noskatīties šo video, kur redzams, ka bērnu neapdomības dēļ, izceļas ugunsgrēks: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https://www.youtube.com/watch?v=hVobleZddWc&amp;t=6s</a:t>
            </a:r>
          </a:p>
          <a:p>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Foto:</a:t>
            </a:r>
            <a:r>
              <a:rPr lang="en-US" sz="1200" kern="1200" baseline="0" dirty="0" smtClean="0">
                <a:solidFill>
                  <a:schemeClr val="tx1"/>
                </a:solidFill>
                <a:effectLst/>
                <a:latin typeface="+mn-lt"/>
                <a:ea typeface="+mn-ea"/>
                <a:cs typeface="+mn-cs"/>
              </a:rPr>
              <a:t> VUGD</a:t>
            </a:r>
          </a:p>
          <a:p>
            <a:endParaRPr lang="en-US" sz="1200" kern="1200" baseline="0" dirty="0" smtClean="0">
              <a:solidFill>
                <a:schemeClr val="tx1"/>
              </a:solidFill>
              <a:effectLst/>
              <a:latin typeface="+mn-lt"/>
              <a:ea typeface="+mn-ea"/>
              <a:cs typeface="+mn-cs"/>
            </a:endParaRPr>
          </a:p>
        </p:txBody>
      </p:sp>
      <p:sp>
        <p:nvSpPr>
          <p:cNvPr id="4" name="Slaida numura vietturis 3"/>
          <p:cNvSpPr>
            <a:spLocks noGrp="1"/>
          </p:cNvSpPr>
          <p:nvPr>
            <p:ph type="sldNum" sz="quarter" idx="10"/>
          </p:nvPr>
        </p:nvSpPr>
        <p:spPr/>
        <p:txBody>
          <a:bodyPr/>
          <a:lstStyle/>
          <a:p>
            <a:fld id="{B09072EF-7009-4A28-8EE5-2B2BDE4CC9CB}" type="slidenum">
              <a:rPr lang="lv-LV" smtClean="0"/>
              <a:t>2</a:t>
            </a:fld>
            <a:endParaRPr lang="lv-LV" dirty="0"/>
          </a:p>
        </p:txBody>
      </p:sp>
    </p:spTree>
    <p:extLst>
      <p:ext uri="{BB962C8B-B14F-4D97-AF65-F5344CB8AC3E}">
        <p14:creationId xmlns:p14="http://schemas.microsoft.com/office/powerpoint/2010/main" val="265318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noProof="0" dirty="0" smtClean="0"/>
              <a:t>Diemžēl</a:t>
            </a:r>
            <a:r>
              <a:rPr lang="lv-LV" baseline="0" noProof="0" dirty="0" smtClean="0"/>
              <a:t> kūlas ugunsgrēku ir tik daudz, ka citreiz ir dienas, kad ugunsdzēsēji glābēji dienā dzēš pat 30 ugunsgrēkus. Tas ir ļoti daudz, tāpēc jādara viss, lai kūlas ugunsgrēku nebūtu!</a:t>
            </a:r>
            <a:endParaRPr lang="lv-LV" noProof="0" dirty="0" smtClean="0"/>
          </a:p>
          <a:p>
            <a:endParaRPr lang="lv-LV" noProof="0" dirty="0" smtClean="0"/>
          </a:p>
          <a:p>
            <a:r>
              <a:rPr lang="lv-LV" noProof="0" dirty="0" smtClean="0"/>
              <a:t>Iedomājies,</a:t>
            </a:r>
            <a:r>
              <a:rPr lang="lv-LV" baseline="0" noProof="0" dirty="0" smtClean="0"/>
              <a:t> cik liels laukums sanāk, kad kopā saliek 950 futbola laukumus? Ļoti liels, vai ne? Diemžēl neapdomīgu cilvēku dēļ ir bijuši gadi, kad izdeg tik lielas teritorijas! Kā jau iepriekš teicām – kūlas ugunsgrēki ir nekontrolējami un ļoti ātri uguns liesmas izplatās. Tās var savā ceļā sadedzināt mašīnas, šķūņus, mājas un citas ēkas. Tāpat var gadīties, ka uguns ceļā ir cilvēki un tie var ciest šādā ugunsgrēkā.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Attēls:</a:t>
            </a:r>
            <a:r>
              <a:rPr lang="en-US" baseline="0" dirty="0" smtClean="0"/>
              <a:t> pixabay.com</a:t>
            </a:r>
            <a:endParaRPr lang="lv-LV" dirty="0" smtClean="0"/>
          </a:p>
          <a:p>
            <a:endParaRPr lang="lv-LV" dirty="0"/>
          </a:p>
        </p:txBody>
      </p:sp>
      <p:sp>
        <p:nvSpPr>
          <p:cNvPr id="4" name="Slaida numura vietturis 3"/>
          <p:cNvSpPr>
            <a:spLocks noGrp="1"/>
          </p:cNvSpPr>
          <p:nvPr>
            <p:ph type="sldNum" sz="quarter" idx="10"/>
          </p:nvPr>
        </p:nvSpPr>
        <p:spPr/>
        <p:txBody>
          <a:bodyPr/>
          <a:lstStyle/>
          <a:p>
            <a:fld id="{B09072EF-7009-4A28-8EE5-2B2BDE4CC9CB}" type="slidenum">
              <a:rPr lang="lv-LV" smtClean="0"/>
              <a:t>3</a:t>
            </a:fld>
            <a:endParaRPr lang="lv-LV"/>
          </a:p>
        </p:txBody>
      </p:sp>
    </p:spTree>
    <p:extLst>
      <p:ext uri="{BB962C8B-B14F-4D97-AF65-F5344CB8AC3E}">
        <p14:creationId xmlns:p14="http://schemas.microsoft.com/office/powerpoint/2010/main" val="777722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noProof="0" dirty="0" smtClean="0"/>
              <a:t>Lai</a:t>
            </a:r>
            <a:r>
              <a:rPr lang="lv-LV" baseline="0" noProof="0" dirty="0" smtClean="0"/>
              <a:t> kūlas ugunsgrēku nebūtu, ir jāsakopj savas mājas apkārtne, lai tās tuvumā nav sausā zāle. Ja tuvumā ir sausā zāle, kāds cilvēks ar sliktiem nodomiem var to aizdedzināt un var izcelties liela nelaime. </a:t>
            </a:r>
            <a:endParaRPr lang="lv-LV" noProof="0" dirty="0" smtClean="0"/>
          </a:p>
          <a:p>
            <a:endParaRPr lang="en-US" dirty="0" smtClean="0"/>
          </a:p>
          <a:p>
            <a:r>
              <a:rPr lang="en-US" dirty="0" smtClean="0"/>
              <a:t>Attēls:</a:t>
            </a:r>
            <a:r>
              <a:rPr lang="en-US" baseline="0" dirty="0" smtClean="0"/>
              <a:t> pixabay.com</a:t>
            </a:r>
            <a:endParaRPr lang="lv-LV" dirty="0"/>
          </a:p>
        </p:txBody>
      </p:sp>
      <p:sp>
        <p:nvSpPr>
          <p:cNvPr id="4" name="Slaida numura vietturis 3"/>
          <p:cNvSpPr>
            <a:spLocks noGrp="1"/>
          </p:cNvSpPr>
          <p:nvPr>
            <p:ph type="sldNum" sz="quarter" idx="10"/>
          </p:nvPr>
        </p:nvSpPr>
        <p:spPr/>
        <p:txBody>
          <a:bodyPr/>
          <a:lstStyle/>
          <a:p>
            <a:fld id="{B09072EF-7009-4A28-8EE5-2B2BDE4CC9CB}" type="slidenum">
              <a:rPr lang="lv-LV" smtClean="0"/>
              <a:t>4</a:t>
            </a:fld>
            <a:endParaRPr lang="lv-LV"/>
          </a:p>
        </p:txBody>
      </p:sp>
    </p:spTree>
    <p:extLst>
      <p:ext uri="{BB962C8B-B14F-4D97-AF65-F5344CB8AC3E}">
        <p14:creationId xmlns:p14="http://schemas.microsoft.com/office/powerpoint/2010/main" val="3366983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indent="0" algn="l">
              <a:buNone/>
            </a:pPr>
            <a:r>
              <a:rPr lang="lv-LV" sz="1200" noProof="0" dirty="0" smtClean="0">
                <a:solidFill>
                  <a:schemeClr val="tx1"/>
                </a:solidFill>
              </a:rPr>
              <a:t>Ja Tu esi pamanījis</a:t>
            </a:r>
            <a:r>
              <a:rPr lang="lv-LV" sz="1200" baseline="0" noProof="0" dirty="0" smtClean="0">
                <a:solidFill>
                  <a:schemeClr val="tx1"/>
                </a:solidFill>
              </a:rPr>
              <a:t> kūlas ugunsgrēku – nekavējoties zvani 112! Ja tev pašam nav telefona, tad meklē kādu pieaugušo, kas varētu piezvanīt 112 un izsaukt ugunsdzēsējus glābējus! </a:t>
            </a:r>
            <a:endParaRPr lang="lv-LV" sz="1200" noProof="0" dirty="0" smtClean="0">
              <a:solidFill>
                <a:schemeClr val="tx1"/>
              </a:solidFill>
            </a:endParaRPr>
          </a:p>
        </p:txBody>
      </p:sp>
      <p:sp>
        <p:nvSpPr>
          <p:cNvPr id="4" name="Slaida numura vietturis 3"/>
          <p:cNvSpPr>
            <a:spLocks noGrp="1"/>
          </p:cNvSpPr>
          <p:nvPr>
            <p:ph type="sldNum" sz="quarter" idx="10"/>
          </p:nvPr>
        </p:nvSpPr>
        <p:spPr/>
        <p:txBody>
          <a:bodyPr/>
          <a:lstStyle/>
          <a:p>
            <a:fld id="{B09072EF-7009-4A28-8EE5-2B2BDE4CC9CB}" type="slidenum">
              <a:rPr lang="lv-LV" smtClean="0"/>
              <a:t>5</a:t>
            </a:fld>
            <a:endParaRPr lang="lv-LV"/>
          </a:p>
        </p:txBody>
      </p:sp>
    </p:spTree>
    <p:extLst>
      <p:ext uri="{BB962C8B-B14F-4D97-AF65-F5344CB8AC3E}">
        <p14:creationId xmlns:p14="http://schemas.microsoft.com/office/powerpoint/2010/main" val="3183803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sz="1200" kern="1200" dirty="0" smtClean="0">
                <a:solidFill>
                  <a:schemeClr val="tx1"/>
                </a:solidFill>
                <a:effectLst/>
                <a:latin typeface="+mn-lt"/>
                <a:ea typeface="+mn-ea"/>
                <a:cs typeface="+mn-cs"/>
              </a:rPr>
              <a:t>Kad esi piezvanījis 112,</a:t>
            </a:r>
            <a:r>
              <a:rPr lang="en-US" sz="1200" kern="1200" baseline="0" dirty="0" smtClean="0">
                <a:solidFill>
                  <a:schemeClr val="tx1"/>
                </a:solidFill>
                <a:effectLst/>
                <a:latin typeface="+mn-lt"/>
                <a:ea typeface="+mn-ea"/>
                <a:cs typeface="+mn-cs"/>
              </a:rPr>
              <a:t> nosauc adresi un pastāsti, kas noticis. O</a:t>
            </a:r>
            <a:r>
              <a:rPr lang="lv-LV" sz="1200" kern="1200" dirty="0" smtClean="0">
                <a:solidFill>
                  <a:schemeClr val="tx1"/>
                </a:solidFill>
                <a:effectLst/>
                <a:latin typeface="+mn-lt"/>
                <a:ea typeface="+mn-ea"/>
                <a:cs typeface="+mn-cs"/>
              </a:rPr>
              <a:t>peratīvajie</a:t>
            </a:r>
            <a:r>
              <a:rPr lang="en-US" sz="1200" kern="1200" dirty="0" smtClean="0">
                <a:solidFill>
                  <a:schemeClr val="tx1"/>
                </a:solidFill>
                <a:effectLst/>
                <a:latin typeface="+mn-lt"/>
                <a:ea typeface="+mn-ea"/>
                <a:cs typeface="+mn-cs"/>
              </a:rPr>
              <a:t>m</a:t>
            </a:r>
            <a:r>
              <a:rPr lang="lv-LV" sz="1200" kern="1200" dirty="0" smtClean="0">
                <a:solidFill>
                  <a:schemeClr val="tx1"/>
                </a:solidFill>
                <a:effectLst/>
                <a:latin typeface="+mn-lt"/>
                <a:ea typeface="+mn-ea"/>
                <a:cs typeface="+mn-cs"/>
              </a:rPr>
              <a:t> dienestiem </a:t>
            </a:r>
            <a:r>
              <a:rPr lang="lv-LV" sz="1200" b="1" kern="1200" dirty="0" smtClean="0">
                <a:solidFill>
                  <a:schemeClr val="tx1"/>
                </a:solidFill>
                <a:effectLst/>
                <a:latin typeface="+mn-lt"/>
                <a:ea typeface="+mn-ea"/>
                <a:cs typeface="+mn-cs"/>
              </a:rPr>
              <a:t>vissvarīgākā ir adrese</a:t>
            </a:r>
            <a:r>
              <a:rPr lang="lv-LV" sz="1200" kern="1200" dirty="0" smtClean="0">
                <a:solidFill>
                  <a:schemeClr val="tx1"/>
                </a:solidFill>
                <a:effectLst/>
                <a:latin typeface="+mn-lt"/>
                <a:ea typeface="+mn-ea"/>
                <a:cs typeface="+mn-cs"/>
              </a:rPr>
              <a:t> – pat ja saruna pārtrūkst un zvanītājs vairs nav sazvanāms, operatīvie dienesti varēs doties uz notikuma vietu, jo adrese būs zināma. Nosauc arī pilsētu vai novadu, jo 112 Zvanu centri izvietoti piecās vietās Latvijā un nezina, no kuras pilsētas tu zvani. </a:t>
            </a:r>
            <a:endParaRPr lang="en-US" sz="1200" kern="1200" dirty="0" smtClean="0">
              <a:solidFill>
                <a:schemeClr val="tx1"/>
              </a:solidFill>
              <a:effectLst/>
              <a:latin typeface="+mn-lt"/>
              <a:ea typeface="+mn-ea"/>
              <a:cs typeface="+mn-cs"/>
            </a:endParaRP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Zvanot uz tālruņa numuru 112, svarīgi saglabāt mieru. 112 dispečeri uzdos jautājumus, lai noskaidrotu visu informāciju. Dažkārt par vienu notikumu zvana vairāki cilvēki un tad dispečers noskaidros tikai trūkstošo informāciju. Ja kaut kas mainās notikumā, noteikti par to paziņo atkārtoti 112 dispečeram.</a:t>
            </a:r>
            <a:endParaRPr lang="en-US" sz="1200" kern="1200" dirty="0" smtClean="0">
              <a:solidFill>
                <a:schemeClr val="tx1"/>
              </a:solidFill>
              <a:effectLst/>
              <a:latin typeface="+mn-lt"/>
              <a:ea typeface="+mn-ea"/>
              <a:cs typeface="+mn-cs"/>
            </a:endParaRPr>
          </a:p>
          <a:p>
            <a:endParaRPr lang="lv-LV" sz="1200" kern="1200" dirty="0" smtClean="0">
              <a:solidFill>
                <a:schemeClr val="tx1"/>
              </a:solidFill>
              <a:effectLst/>
              <a:latin typeface="+mn-lt"/>
              <a:ea typeface="+mn-ea"/>
              <a:cs typeface="+mn-cs"/>
            </a:endParaRPr>
          </a:p>
          <a:p>
            <a:r>
              <a:rPr lang="lv-LV" sz="1200" kern="1200" dirty="0" smtClean="0">
                <a:solidFill>
                  <a:schemeClr val="tx1"/>
                </a:solidFill>
                <a:effectLst/>
                <a:latin typeface="+mn-lt"/>
                <a:ea typeface="+mn-ea"/>
                <a:cs typeface="+mn-cs"/>
              </a:rPr>
              <a:t>Zvanītāja vārdu, uzvārdu un telefona numuru nepieciešams nosaukt, lai nepieciešamības gadījumā, ja jāprecizē informācija, ar zvanītāju var vēlreiz sazināties. </a:t>
            </a:r>
          </a:p>
          <a:p>
            <a:endParaRPr lang="lv-LV" dirty="0"/>
          </a:p>
        </p:txBody>
      </p:sp>
      <p:sp>
        <p:nvSpPr>
          <p:cNvPr id="4" name="Slaida numura vietturis 3"/>
          <p:cNvSpPr>
            <a:spLocks noGrp="1"/>
          </p:cNvSpPr>
          <p:nvPr>
            <p:ph type="sldNum" sz="quarter" idx="10"/>
          </p:nvPr>
        </p:nvSpPr>
        <p:spPr/>
        <p:txBody>
          <a:bodyPr/>
          <a:lstStyle/>
          <a:p>
            <a:fld id="{B09072EF-7009-4A28-8EE5-2B2BDE4CC9CB}" type="slidenum">
              <a:rPr lang="lv-LV" smtClean="0"/>
              <a:t>6</a:t>
            </a:fld>
            <a:endParaRPr lang="lv-LV"/>
          </a:p>
        </p:txBody>
      </p:sp>
    </p:spTree>
    <p:extLst>
      <p:ext uri="{BB962C8B-B14F-4D97-AF65-F5344CB8AC3E}">
        <p14:creationId xmlns:p14="http://schemas.microsoft.com/office/powerpoint/2010/main" val="3881042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noProof="0" dirty="0" smtClean="0"/>
              <a:t>Atgādinājumam – zvanot uz 112,</a:t>
            </a:r>
            <a:r>
              <a:rPr lang="lv-LV" baseline="0" noProof="0" dirty="0" smtClean="0"/>
              <a:t> ja nepieciešams, uz notikuma atbrauks gan ugunsdzēsēji glābēji, gan policija, gan mediķi. </a:t>
            </a:r>
            <a:endParaRPr lang="lv-LV" noProof="0" dirty="0"/>
          </a:p>
        </p:txBody>
      </p:sp>
      <p:sp>
        <p:nvSpPr>
          <p:cNvPr id="4" name="Slaida numura vietturis 3"/>
          <p:cNvSpPr>
            <a:spLocks noGrp="1"/>
          </p:cNvSpPr>
          <p:nvPr>
            <p:ph type="sldNum" sz="quarter" idx="10"/>
          </p:nvPr>
        </p:nvSpPr>
        <p:spPr/>
        <p:txBody>
          <a:bodyPr/>
          <a:lstStyle/>
          <a:p>
            <a:fld id="{B09072EF-7009-4A28-8EE5-2B2BDE4CC9CB}" type="slidenum">
              <a:rPr lang="lv-LV" smtClean="0"/>
              <a:t>7</a:t>
            </a:fld>
            <a:endParaRPr lang="lv-LV"/>
          </a:p>
        </p:txBody>
      </p:sp>
    </p:spTree>
    <p:extLst>
      <p:ext uri="{BB962C8B-B14F-4D97-AF65-F5344CB8AC3E}">
        <p14:creationId xmlns:p14="http://schemas.microsoft.com/office/powerpoint/2010/main" val="3938134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en-US" dirty="0" smtClean="0"/>
              <a:t>Kūlas ugunsgrēkos</a:t>
            </a:r>
            <a:r>
              <a:rPr lang="en-US" baseline="0" dirty="0" smtClean="0"/>
              <a:t> iet bojā visas dzīvās radības, kas atrodas degošajā pļavā. Pļavas ir kukai</a:t>
            </a:r>
            <a:r>
              <a:rPr lang="lv-LV" baseline="0" dirty="0" smtClean="0"/>
              <a:t>ņ</a:t>
            </a:r>
            <a:r>
              <a:rPr lang="en-US" baseline="0" dirty="0" smtClean="0"/>
              <a:t>u un dzīvniekus mājas un </a:t>
            </a:r>
            <a:r>
              <a:rPr lang="lv-LV" baseline="0" noProof="0" dirty="0" smtClean="0"/>
              <a:t>cilvēks nedrīkst iejaukties</a:t>
            </a:r>
            <a:r>
              <a:rPr lang="en-US" baseline="0" dirty="0" smtClean="0"/>
              <a:t> un ar </a:t>
            </a:r>
            <a:r>
              <a:rPr lang="lv-LV" baseline="0" noProof="0" dirty="0" smtClean="0"/>
              <a:t>uguni tās iznīcināt</a:t>
            </a:r>
            <a:r>
              <a:rPr lang="en-US" baseline="0" dirty="0" smtClean="0"/>
              <a:t>. </a:t>
            </a:r>
            <a:endParaRPr lang="en-US" dirty="0" smtClean="0"/>
          </a:p>
          <a:p>
            <a:endParaRPr lang="en-US" dirty="0" smtClean="0"/>
          </a:p>
          <a:p>
            <a:r>
              <a:rPr lang="en-US" dirty="0" smtClean="0"/>
              <a:t>Foto:</a:t>
            </a:r>
            <a:r>
              <a:rPr lang="en-US" baseline="0" dirty="0" smtClean="0"/>
              <a:t> pixabay.com</a:t>
            </a:r>
            <a:endParaRPr lang="lv-LV" dirty="0"/>
          </a:p>
        </p:txBody>
      </p:sp>
      <p:sp>
        <p:nvSpPr>
          <p:cNvPr id="4" name="Slaida numura vietturis 3"/>
          <p:cNvSpPr>
            <a:spLocks noGrp="1"/>
          </p:cNvSpPr>
          <p:nvPr>
            <p:ph type="sldNum" sz="quarter" idx="10"/>
          </p:nvPr>
        </p:nvSpPr>
        <p:spPr/>
        <p:txBody>
          <a:bodyPr/>
          <a:lstStyle/>
          <a:p>
            <a:fld id="{B09072EF-7009-4A28-8EE5-2B2BDE4CC9CB}" type="slidenum">
              <a:rPr lang="lv-LV" smtClean="0"/>
              <a:t>8</a:t>
            </a:fld>
            <a:endParaRPr lang="lv-LV"/>
          </a:p>
        </p:txBody>
      </p:sp>
    </p:spTree>
    <p:extLst>
      <p:ext uri="{BB962C8B-B14F-4D97-AF65-F5344CB8AC3E}">
        <p14:creationId xmlns:p14="http://schemas.microsoft.com/office/powerpoint/2010/main" val="914686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noProof="0" dirty="0" smtClean="0"/>
              <a:t>Kā jau iepriekš pieminējām – uguns ļoti āri var izplatīties un savā ceļā aizdedzināt arī ēkas. </a:t>
            </a:r>
            <a:endParaRPr lang="lv-LV" noProof="0" dirty="0"/>
          </a:p>
        </p:txBody>
      </p:sp>
      <p:sp>
        <p:nvSpPr>
          <p:cNvPr id="4" name="Slaida numura vietturis 3"/>
          <p:cNvSpPr>
            <a:spLocks noGrp="1"/>
          </p:cNvSpPr>
          <p:nvPr>
            <p:ph type="sldNum" sz="quarter" idx="10"/>
          </p:nvPr>
        </p:nvSpPr>
        <p:spPr/>
        <p:txBody>
          <a:bodyPr/>
          <a:lstStyle/>
          <a:p>
            <a:fld id="{B09072EF-7009-4A28-8EE5-2B2BDE4CC9CB}" type="slidenum">
              <a:rPr lang="lv-LV" smtClean="0"/>
              <a:t>9</a:t>
            </a:fld>
            <a:endParaRPr lang="lv-LV"/>
          </a:p>
        </p:txBody>
      </p:sp>
    </p:spTree>
    <p:extLst>
      <p:ext uri="{BB962C8B-B14F-4D97-AF65-F5344CB8AC3E}">
        <p14:creationId xmlns:p14="http://schemas.microsoft.com/office/powerpoint/2010/main" val="547907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Virsraksta slaids">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lv-LV" smtClean="0"/>
              <a:t>Rediģēt šablona virsraksta stilu</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lv-LV" smtClean="0"/>
              <a:t>Rediģēt šablona apakšvirsraksta stilu</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838AA5F5-13A1-463E-8075-8FEC10DD2F5B}" type="datetimeFigureOut">
              <a:rPr lang="lv-LV" smtClean="0"/>
              <a:t>08.03.2021</a:t>
            </a:fld>
            <a:endParaRPr lang="lv-LV"/>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lv-LV"/>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FA204422-0D52-4099-AA42-25E4C9EC20D0}" type="slidenum">
              <a:rPr lang="lv-LV" smtClean="0"/>
              <a:t>‹#›</a:t>
            </a:fld>
            <a:endParaRPr lang="lv-LV"/>
          </a:p>
        </p:txBody>
      </p:sp>
    </p:spTree>
    <p:extLst>
      <p:ext uri="{BB962C8B-B14F-4D97-AF65-F5344CB8AC3E}">
        <p14:creationId xmlns:p14="http://schemas.microsoft.com/office/powerpoint/2010/main" val="134235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āmas attēls ar parakstu">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838AA5F5-13A1-463E-8075-8FEC10DD2F5B}" type="datetimeFigureOut">
              <a:rPr lang="lv-LV" smtClean="0"/>
              <a:t>08.03.2021</a:t>
            </a:fld>
            <a:endParaRPr lang="lv-LV"/>
          </a:p>
        </p:txBody>
      </p:sp>
      <p:sp>
        <p:nvSpPr>
          <p:cNvPr id="6" name="Footer Placeholder 5"/>
          <p:cNvSpPr>
            <a:spLocks noGrp="1"/>
          </p:cNvSpPr>
          <p:nvPr>
            <p:ph type="ftr" sz="quarter" idx="11"/>
          </p:nvPr>
        </p:nvSpPr>
        <p:spPr/>
        <p:txBody>
          <a:bodyPr/>
          <a:lstStyle/>
          <a:p>
            <a:endParaRPr lang="lv-LV"/>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3446942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rsraksts un paraksts">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lv-LV" smtClean="0"/>
              <a:t>Rediģēt šablona virsraksta stilu</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838AA5F5-13A1-463E-8075-8FEC10DD2F5B}" type="datetimeFigureOut">
              <a:rPr lang="lv-LV" smtClean="0"/>
              <a:t>08.03.2021</a:t>
            </a:fld>
            <a:endParaRPr lang="lv-LV"/>
          </a:p>
        </p:txBody>
      </p:sp>
      <p:sp>
        <p:nvSpPr>
          <p:cNvPr id="5" name="Footer Placeholder 4"/>
          <p:cNvSpPr>
            <a:spLocks noGrp="1"/>
          </p:cNvSpPr>
          <p:nvPr>
            <p:ph type="ftr" sz="quarter" idx="11"/>
          </p:nvPr>
        </p:nvSpPr>
        <p:spPr/>
        <p:txBody>
          <a:bodyPr/>
          <a:lstStyle/>
          <a:p>
            <a:endParaRPr lang="lv-LV"/>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2421727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āts ar parakstu">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lv-LV" smtClean="0"/>
              <a:t>Rediģēt šablona virsraksta stilu</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lv-LV" smtClean="0"/>
              <a:t>Rediģēt šablona teksta stilus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838AA5F5-13A1-463E-8075-8FEC10DD2F5B}" type="datetimeFigureOut">
              <a:rPr lang="lv-LV" smtClean="0"/>
              <a:t>08.03.2021</a:t>
            </a:fld>
            <a:endParaRPr lang="lv-LV"/>
          </a:p>
        </p:txBody>
      </p:sp>
      <p:sp>
        <p:nvSpPr>
          <p:cNvPr id="5" name="Footer Placeholder 4"/>
          <p:cNvSpPr>
            <a:spLocks noGrp="1"/>
          </p:cNvSpPr>
          <p:nvPr>
            <p:ph type="ftr" sz="quarter" idx="11"/>
          </p:nvPr>
        </p:nvSpPr>
        <p:spPr/>
        <p:txBody>
          <a:bodyPr/>
          <a:lstStyle/>
          <a:p>
            <a:endParaRPr lang="lv-LV"/>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1982503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zītkart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838AA5F5-13A1-463E-8075-8FEC10DD2F5B}" type="datetimeFigureOut">
              <a:rPr lang="lv-LV" smtClean="0"/>
              <a:t>08.03.2021</a:t>
            </a:fld>
            <a:endParaRPr lang="lv-LV"/>
          </a:p>
        </p:txBody>
      </p:sp>
      <p:sp>
        <p:nvSpPr>
          <p:cNvPr id="5" name="Footer Placeholder 4"/>
          <p:cNvSpPr>
            <a:spLocks noGrp="1"/>
          </p:cNvSpPr>
          <p:nvPr>
            <p:ph type="ftr" sz="quarter" idx="11"/>
          </p:nvPr>
        </p:nvSpPr>
        <p:spPr/>
        <p:txBody>
          <a:bodyPr/>
          <a:lstStyle/>
          <a:p>
            <a:endParaRPr lang="lv-LV"/>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658919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a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lv-LV" smtClean="0"/>
              <a:t>Rediģēt šablona virsraksta stilu</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38AA5F5-13A1-463E-8075-8FEC10DD2F5B}" type="datetimeFigureOut">
              <a:rPr lang="lv-LV" smtClean="0"/>
              <a:t>08.03.2021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2378211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ttēlu kolonna">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lv-LV" smtClean="0"/>
              <a:t>Rediģēt šablona virsraksta stilu</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smtClean="0"/>
              <a:t>Noklikšķiniet uz ikonas, lai pievienotu attēlu</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smtClean="0"/>
              <a:t>Noklikšķiniet uz ikonas, lai pievienotu attēlu</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smtClean="0"/>
              <a:t>Noklikšķiniet uz ikonas, lai pievienotu attēlu</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38AA5F5-13A1-463E-8075-8FEC10DD2F5B}" type="datetimeFigureOut">
              <a:rPr lang="lv-LV" smtClean="0"/>
              <a:t>08.03.2021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2899244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838AA5F5-13A1-463E-8075-8FEC10DD2F5B}" type="datetimeFigureOut">
              <a:rPr lang="lv-LV" smtClean="0"/>
              <a:t>08.03.2021</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3757593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lv-LV" smtClean="0"/>
              <a:t>Rediģēt šablona virsraksta stilu</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838AA5F5-13A1-463E-8075-8FEC10DD2F5B}" type="datetimeFigureOut">
              <a:rPr lang="lv-LV" smtClean="0"/>
              <a:t>08.03.2021</a:t>
            </a:fld>
            <a:endParaRPr lang="lv-LV"/>
          </a:p>
        </p:txBody>
      </p:sp>
      <p:sp>
        <p:nvSpPr>
          <p:cNvPr id="5" name="Footer Placeholder 4"/>
          <p:cNvSpPr>
            <a:spLocks noGrp="1"/>
          </p:cNvSpPr>
          <p:nvPr>
            <p:ph type="ftr" sz="quarter" idx="11"/>
          </p:nvPr>
        </p:nvSpPr>
        <p:spPr/>
        <p:txBody>
          <a:bodyPr/>
          <a:lstStyle/>
          <a:p>
            <a:endParaRPr lang="lv-LV"/>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7851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lv-LV" smtClean="0"/>
              <a:t>Rediģēt šablona virsraksta stilu</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10"/>
          </p:nvPr>
        </p:nvSpPr>
        <p:spPr/>
        <p:txBody>
          <a:bodyPr/>
          <a:lstStyle/>
          <a:p>
            <a:fld id="{838AA5F5-13A1-463E-8075-8FEC10DD2F5B}" type="datetimeFigureOut">
              <a:rPr lang="lv-LV" smtClean="0"/>
              <a:t>08.03.2021</a:t>
            </a:fld>
            <a:endParaRPr lang="lv-LV"/>
          </a:p>
        </p:txBody>
      </p:sp>
      <p:sp>
        <p:nvSpPr>
          <p:cNvPr id="5" name="Footer Placeholder 4"/>
          <p:cNvSpPr>
            <a:spLocks noGrp="1"/>
          </p:cNvSpPr>
          <p:nvPr>
            <p:ph type="ftr" sz="quarter" idx="11"/>
          </p:nvPr>
        </p:nvSpPr>
        <p:spPr/>
        <p:txBody>
          <a:bodyPr/>
          <a:lstStyle>
            <a:lvl1pPr>
              <a:defRPr sz="1000" b="1"/>
            </a:lvl1pPr>
          </a:lstStyle>
          <a:p>
            <a:endParaRPr lang="lv-LV"/>
          </a:p>
        </p:txBody>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1935580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lv-LV" smtClean="0"/>
              <a:t>Rediģēt šablona virsraksta stilu</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lv-LV" smtClean="0"/>
              <a:t>Rediģēt šablona teksta stilus</a:t>
            </a:r>
          </a:p>
        </p:txBody>
      </p:sp>
      <p:sp>
        <p:nvSpPr>
          <p:cNvPr id="4" name="Date Placeholder 3"/>
          <p:cNvSpPr>
            <a:spLocks noGrp="1"/>
          </p:cNvSpPr>
          <p:nvPr>
            <p:ph type="dt" sz="half" idx="10"/>
          </p:nvPr>
        </p:nvSpPr>
        <p:spPr/>
        <p:txBody>
          <a:bodyPr/>
          <a:lstStyle/>
          <a:p>
            <a:fld id="{838AA5F5-13A1-463E-8075-8FEC10DD2F5B}" type="datetimeFigureOut">
              <a:rPr lang="lv-LV" smtClean="0"/>
              <a:t>08.03.2021</a:t>
            </a:fld>
            <a:endParaRPr lang="lv-LV"/>
          </a:p>
        </p:txBody>
      </p:sp>
      <p:sp>
        <p:nvSpPr>
          <p:cNvPr id="5" name="Footer Placeholder 4"/>
          <p:cNvSpPr>
            <a:spLocks noGrp="1"/>
          </p:cNvSpPr>
          <p:nvPr>
            <p:ph type="ftr" sz="quarter" idx="11"/>
          </p:nvPr>
        </p:nvSpPr>
        <p:spPr/>
        <p:txBody>
          <a:bodyPr/>
          <a:lstStyle>
            <a:lvl1pPr>
              <a:defRPr sz="1000" b="1"/>
            </a:lvl1pPr>
          </a:lstStyle>
          <a:p>
            <a:endParaRPr lang="lv-LV"/>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393158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i">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lv-LV" smtClean="0"/>
              <a:t>Rediģēt šablona virsraksta stilu</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Date Placeholder 4"/>
          <p:cNvSpPr>
            <a:spLocks noGrp="1"/>
          </p:cNvSpPr>
          <p:nvPr>
            <p:ph type="dt" sz="half" idx="10"/>
          </p:nvPr>
        </p:nvSpPr>
        <p:spPr/>
        <p:txBody>
          <a:bodyPr/>
          <a:lstStyle/>
          <a:p>
            <a:fld id="{838AA5F5-13A1-463E-8075-8FEC10DD2F5B}" type="datetimeFigureOut">
              <a:rPr lang="lv-LV" smtClean="0"/>
              <a:t>08.03.2021</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116752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lv-LV" smtClean="0"/>
              <a:t>Rediģēt šablona virsraksta stilu</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smtClean="0"/>
              <a:t>Rediģēt šablona teksta stilus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7" name="Date Placeholder 6"/>
          <p:cNvSpPr>
            <a:spLocks noGrp="1"/>
          </p:cNvSpPr>
          <p:nvPr>
            <p:ph type="dt" sz="half" idx="10"/>
          </p:nvPr>
        </p:nvSpPr>
        <p:spPr/>
        <p:txBody>
          <a:bodyPr/>
          <a:lstStyle/>
          <a:p>
            <a:fld id="{838AA5F5-13A1-463E-8075-8FEC10DD2F5B}" type="datetimeFigureOut">
              <a:rPr lang="lv-LV" smtClean="0"/>
              <a:t>08.03.2021</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1344149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lv-LV" smtClean="0"/>
              <a:t>Rediģēt šablona virsraksta stilu</a:t>
            </a:r>
            <a:endParaRPr lang="en-US" dirty="0"/>
          </a:p>
        </p:txBody>
      </p:sp>
      <p:sp>
        <p:nvSpPr>
          <p:cNvPr id="3" name="Date Placeholder 2"/>
          <p:cNvSpPr>
            <a:spLocks noGrp="1"/>
          </p:cNvSpPr>
          <p:nvPr>
            <p:ph type="dt" sz="half" idx="10"/>
          </p:nvPr>
        </p:nvSpPr>
        <p:spPr/>
        <p:txBody>
          <a:bodyPr/>
          <a:lstStyle/>
          <a:p>
            <a:fld id="{838AA5F5-13A1-463E-8075-8FEC10DD2F5B}" type="datetimeFigureOut">
              <a:rPr lang="lv-LV" smtClean="0"/>
              <a:t>08.03.2021</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2677132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8AA5F5-13A1-463E-8075-8FEC10DD2F5B}" type="datetimeFigureOut">
              <a:rPr lang="lv-LV" smtClean="0"/>
              <a:t>08.03.2021</a:t>
            </a:fld>
            <a:endParaRPr lang="lv-LV"/>
          </a:p>
        </p:txBody>
      </p:sp>
      <p:sp>
        <p:nvSpPr>
          <p:cNvPr id="3" name="Footer Placeholder 2"/>
          <p:cNvSpPr>
            <a:spLocks noGrp="1"/>
          </p:cNvSpPr>
          <p:nvPr>
            <p:ph type="ftr" sz="quarter" idx="11"/>
          </p:nvPr>
        </p:nvSpPr>
        <p:spPr/>
        <p:txBody>
          <a:bodyPr/>
          <a:lstStyle/>
          <a:p>
            <a:endParaRPr lang="lv-LV"/>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2406762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lv-LV" smtClean="0"/>
              <a:t>Rediģēt šablona virsraksta stilu</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838AA5F5-13A1-463E-8075-8FEC10DD2F5B}" type="datetimeFigureOut">
              <a:rPr lang="lv-LV" smtClean="0"/>
              <a:t>08.03.2021</a:t>
            </a:fld>
            <a:endParaRPr lang="lv-LV"/>
          </a:p>
        </p:txBody>
      </p:sp>
      <p:sp>
        <p:nvSpPr>
          <p:cNvPr id="6" name="Footer Placeholder 5"/>
          <p:cNvSpPr>
            <a:spLocks noGrp="1"/>
          </p:cNvSpPr>
          <p:nvPr>
            <p:ph type="ftr" sz="quarter" idx="11"/>
          </p:nvPr>
        </p:nvSpPr>
        <p:spPr/>
        <p:txBody>
          <a:bodyPr/>
          <a:lstStyle/>
          <a:p>
            <a:endParaRPr lang="lv-LV"/>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3180055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lv-LV" smtClean="0"/>
              <a:t>Rediģēt šablona virsraksta stilu</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lv-LV" smtClean="0"/>
              <a:t>Noklikšķiniet uz ikonas, lai pievienotu attēlu</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v-LV" smtClean="0"/>
              <a:t>Rediģēt šablona teksta stilus</a:t>
            </a:r>
          </a:p>
        </p:txBody>
      </p:sp>
      <p:sp>
        <p:nvSpPr>
          <p:cNvPr id="5" name="Date Placeholder 4"/>
          <p:cNvSpPr>
            <a:spLocks noGrp="1"/>
          </p:cNvSpPr>
          <p:nvPr>
            <p:ph type="dt" sz="half" idx="10"/>
          </p:nvPr>
        </p:nvSpPr>
        <p:spPr/>
        <p:txBody>
          <a:bodyPr/>
          <a:lstStyle/>
          <a:p>
            <a:fld id="{838AA5F5-13A1-463E-8075-8FEC10DD2F5B}" type="datetimeFigureOut">
              <a:rPr lang="lv-LV" smtClean="0"/>
              <a:t>08.03.2021</a:t>
            </a:fld>
            <a:endParaRPr lang="lv-LV"/>
          </a:p>
        </p:txBody>
      </p:sp>
      <p:sp>
        <p:nvSpPr>
          <p:cNvPr id="6" name="Footer Placeholder 5"/>
          <p:cNvSpPr>
            <a:spLocks noGrp="1"/>
          </p:cNvSpPr>
          <p:nvPr>
            <p:ph type="ftr" sz="quarter" idx="11"/>
          </p:nvPr>
        </p:nvSpPr>
        <p:spPr/>
        <p:txBody>
          <a:bodyPr/>
          <a:lstStyle/>
          <a:p>
            <a:endParaRPr lang="lv-LV"/>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A204422-0D52-4099-AA42-25E4C9EC20D0}" type="slidenum">
              <a:rPr lang="lv-LV" smtClean="0"/>
              <a:t>‹#›</a:t>
            </a:fld>
            <a:endParaRPr lang="lv-LV"/>
          </a:p>
        </p:txBody>
      </p:sp>
    </p:spTree>
    <p:extLst>
      <p:ext uri="{BB962C8B-B14F-4D97-AF65-F5344CB8AC3E}">
        <p14:creationId xmlns:p14="http://schemas.microsoft.com/office/powerpoint/2010/main" val="3442734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lv-LV" smtClean="0"/>
              <a:t>Rediģēt šablona virsraksta stilu</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lv-LV" smtClean="0"/>
              <a:t>Rediģēt šablona teksta stilus</a:t>
            </a:r>
          </a:p>
          <a:p>
            <a:pPr lvl="1"/>
            <a:r>
              <a:rPr lang="lv-LV" smtClean="0"/>
              <a:t>Otrais līmenis</a:t>
            </a:r>
          </a:p>
          <a:p>
            <a:pPr lvl="2"/>
            <a:r>
              <a:rPr lang="lv-LV" smtClean="0"/>
              <a:t>Trešais līmenis</a:t>
            </a:r>
          </a:p>
          <a:p>
            <a:pPr lvl="3"/>
            <a:r>
              <a:rPr lang="lv-LV" smtClean="0"/>
              <a:t>Ceturtais līmenis</a:t>
            </a:r>
          </a:p>
          <a:p>
            <a:pPr lvl="4"/>
            <a:r>
              <a:rPr lang="lv-LV" smtClean="0"/>
              <a:t>Piektais līmenis</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838AA5F5-13A1-463E-8075-8FEC10DD2F5B}" type="datetimeFigureOut">
              <a:rPr lang="lv-LV" smtClean="0"/>
              <a:t>08.03.2021</a:t>
            </a:fld>
            <a:endParaRPr lang="lv-LV"/>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lv-LV"/>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A204422-0D52-4099-AA42-25E4C9EC20D0}" type="slidenum">
              <a:rPr lang="lv-LV" smtClean="0"/>
              <a:t>‹#›</a:t>
            </a:fld>
            <a:endParaRPr lang="lv-LV"/>
          </a:p>
        </p:txBody>
      </p:sp>
    </p:spTree>
    <p:extLst>
      <p:ext uri="{BB962C8B-B14F-4D97-AF65-F5344CB8AC3E}">
        <p14:creationId xmlns:p14="http://schemas.microsoft.com/office/powerpoint/2010/main" val="2571551555"/>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6.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07066" y="1618279"/>
            <a:ext cx="9317828" cy="2173457"/>
          </a:xfrm>
          <a:ln>
            <a:noFill/>
          </a:ln>
        </p:spPr>
        <p:txBody>
          <a:bodyPr/>
          <a:lstStyle/>
          <a:p>
            <a:pPr algn="ctr"/>
            <a:r>
              <a:rPr lang="lv-LV" sz="6000" b="1" dirty="0" smtClean="0">
                <a:solidFill>
                  <a:srgbClr val="FFC000"/>
                </a:solidFill>
                <a:effectLst>
                  <a:outerShdw blurRad="38100" dist="38100" dir="2700000" algn="tl">
                    <a:srgbClr val="000000">
                      <a:alpha val="43137"/>
                    </a:srgbClr>
                  </a:outerShdw>
                </a:effectLst>
              </a:rPr>
              <a:t>KŪLAS UGUNSGRĒK</a:t>
            </a:r>
            <a:r>
              <a:rPr lang="en-US" sz="6000" b="1" dirty="0">
                <a:solidFill>
                  <a:srgbClr val="FFC000"/>
                </a:solidFill>
                <a:effectLst>
                  <a:outerShdw blurRad="38100" dist="38100" dir="2700000" algn="tl">
                    <a:srgbClr val="000000">
                      <a:alpha val="43137"/>
                    </a:srgbClr>
                  </a:outerShdw>
                </a:effectLst>
              </a:rPr>
              <a:t>S</a:t>
            </a:r>
            <a:endParaRPr lang="lv-LV" sz="6000" b="1" dirty="0">
              <a:solidFill>
                <a:srgbClr val="FFC000"/>
              </a:solidFill>
              <a:effectLst>
                <a:outerShdw blurRad="38100" dist="38100" dir="2700000" algn="tl">
                  <a:srgbClr val="000000">
                    <a:alpha val="43137"/>
                  </a:srgbClr>
                </a:outerShdw>
              </a:effectLst>
            </a:endParaRPr>
          </a:p>
        </p:txBody>
      </p:sp>
      <p:sp>
        <p:nvSpPr>
          <p:cNvPr id="3" name="Rectangle 2"/>
          <p:cNvSpPr/>
          <p:nvPr/>
        </p:nvSpPr>
        <p:spPr>
          <a:xfrm>
            <a:off x="1407066" y="4995664"/>
            <a:ext cx="9322721" cy="1015663"/>
          </a:xfrm>
          <a:prstGeom prst="rect">
            <a:avLst/>
          </a:prstGeom>
        </p:spPr>
        <p:txBody>
          <a:bodyPr wrap="square">
            <a:spAutoFit/>
          </a:bodyPr>
          <a:lstStyle/>
          <a:p>
            <a:pPr algn="ctr">
              <a:buClr>
                <a:srgbClr val="0E5F93"/>
              </a:buClr>
            </a:pPr>
            <a:r>
              <a:rPr lang="lv-LV" sz="2000" b="1" dirty="0"/>
              <a:t>Informatīvs materiāls</a:t>
            </a:r>
            <a:r>
              <a:rPr lang="en-US" sz="2000" b="1" dirty="0"/>
              <a:t> </a:t>
            </a:r>
            <a:r>
              <a:rPr lang="en-US" sz="2000" b="1" dirty="0" smtClean="0"/>
              <a:t>skolēniem</a:t>
            </a:r>
            <a:r>
              <a:rPr lang="en-US" sz="2000" b="1" dirty="0"/>
              <a:t> </a:t>
            </a:r>
            <a:r>
              <a:rPr lang="en-US" sz="2000" b="1" dirty="0" smtClean="0"/>
              <a:t>no 1. līdz 4.klasei</a:t>
            </a:r>
            <a:endParaRPr lang="lv-LV" sz="2000" b="1" dirty="0" smtClean="0"/>
          </a:p>
          <a:p>
            <a:pPr algn="ctr">
              <a:buClr>
                <a:srgbClr val="0E5F93"/>
              </a:buClr>
            </a:pPr>
            <a:endParaRPr lang="en-US" sz="2000" dirty="0">
              <a:latin typeface="Bookman Old Style" panose="02050604050505020204" pitchFamily="18" charset="0"/>
            </a:endParaRPr>
          </a:p>
          <a:p>
            <a:pPr lvl="0" algn="ctr">
              <a:buClr>
                <a:srgbClr val="0E5F93"/>
              </a:buClr>
            </a:pPr>
            <a:r>
              <a:rPr lang="lv-LV" sz="2000" dirty="0">
                <a:latin typeface="Bookman Old Style" panose="02050604050505020204" pitchFamily="18" charset="0"/>
              </a:rPr>
              <a:t>© Valsts ugunsdzēsības un glābšanas dienests, 2021</a:t>
            </a:r>
          </a:p>
        </p:txBody>
      </p:sp>
      <p:pic>
        <p:nvPicPr>
          <p:cNvPr id="7"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030" y="1422399"/>
            <a:ext cx="1307514" cy="1282609"/>
          </a:xfrm>
          <a:prstGeom prst="rect">
            <a:avLst/>
          </a:prstGeom>
        </p:spPr>
      </p:pic>
    </p:spTree>
    <p:extLst>
      <p:ext uri="{BB962C8B-B14F-4D97-AF65-F5344CB8AC3E}">
        <p14:creationId xmlns:p14="http://schemas.microsoft.com/office/powerpoint/2010/main" val="3798782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839994" y="902549"/>
            <a:ext cx="11707606" cy="706964"/>
          </a:xfrm>
        </p:spPr>
        <p:txBody>
          <a:bodyPr/>
          <a:lstStyle/>
          <a:p>
            <a:r>
              <a:rPr lang="en-US" sz="4000" b="1" dirty="0" smtClean="0">
                <a:solidFill>
                  <a:schemeClr val="bg1"/>
                </a:solidFill>
                <a:effectLst>
                  <a:outerShdw blurRad="38100" dist="38100" dir="2700000" algn="tl">
                    <a:srgbClr val="000000">
                      <a:alpha val="43137"/>
                    </a:srgbClr>
                  </a:outerShdw>
                </a:effectLst>
              </a:rPr>
              <a:t>Ar ko dzēš kūlas ugunsgrēkus?</a:t>
            </a:r>
            <a:endParaRPr lang="lv-LV" sz="4000" dirty="0"/>
          </a:p>
        </p:txBody>
      </p:sp>
      <p:pic>
        <p:nvPicPr>
          <p:cNvPr id="4" name="Satura vietturis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5645" r="1542" b="13138"/>
          <a:stretch/>
        </p:blipFill>
        <p:spPr>
          <a:xfrm>
            <a:off x="8271742" y="2511409"/>
            <a:ext cx="3546133" cy="39002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Attēls 4"/>
          <p:cNvPicPr>
            <a:picLocks noChangeAspect="1"/>
          </p:cNvPicPr>
          <p:nvPr/>
        </p:nvPicPr>
        <p:blipFill rotWithShape="1">
          <a:blip r:embed="rId4" cstate="print">
            <a:extLst>
              <a:ext uri="{28A0092B-C50C-407E-A947-70E740481C1C}">
                <a14:useLocalDpi xmlns:a14="http://schemas.microsoft.com/office/drawing/2010/main" val="0"/>
              </a:ext>
            </a:extLst>
          </a:blip>
          <a:srcRect l="28838" t="31629" b="-1"/>
          <a:stretch/>
        </p:blipFill>
        <p:spPr>
          <a:xfrm rot="5400000">
            <a:off x="4556467" y="3056764"/>
            <a:ext cx="3903527" cy="28128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 Placeholder 3"/>
          <p:cNvSpPr txBox="1">
            <a:spLocks/>
          </p:cNvSpPr>
          <p:nvPr/>
        </p:nvSpPr>
        <p:spPr>
          <a:xfrm>
            <a:off x="499119" y="2389489"/>
            <a:ext cx="4093201" cy="4325040"/>
          </a:xfrm>
          <a:prstGeom prst="rect">
            <a:avLst/>
          </a:prstGeom>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b="1" dirty="0" smtClean="0">
                <a:solidFill>
                  <a:schemeClr val="tx1"/>
                </a:solidFill>
              </a:rPr>
              <a:t>Kūlas ugunsgrēkus lielākoties dzēš ar šiem instrumentiem:</a:t>
            </a:r>
          </a:p>
          <a:p>
            <a:pPr marL="0" indent="0">
              <a:buNone/>
            </a:pPr>
            <a:endParaRPr lang="lv-LV" sz="2800" dirty="0" smtClean="0">
              <a:solidFill>
                <a:schemeClr val="bg1">
                  <a:lumMod val="95000"/>
                </a:schemeClr>
              </a:solidFill>
            </a:endParaRPr>
          </a:p>
          <a:p>
            <a:pPr marL="0" indent="0">
              <a:buNone/>
            </a:pPr>
            <a:r>
              <a:rPr lang="en-US" sz="2000" b="1" dirty="0" smtClean="0">
                <a:solidFill>
                  <a:srgbClr val="FF9900"/>
                </a:solidFill>
              </a:rPr>
              <a:t>1.attēlā </a:t>
            </a:r>
          </a:p>
          <a:p>
            <a:pPr marL="0" indent="0">
              <a:buNone/>
            </a:pPr>
            <a:r>
              <a:rPr lang="en-US" sz="2000" b="1" dirty="0" smtClean="0">
                <a:solidFill>
                  <a:schemeClr val="tx1"/>
                </a:solidFill>
              </a:rPr>
              <a:t>ugunsdzēsējs glābējs ar smidzinātāju</a:t>
            </a:r>
          </a:p>
          <a:p>
            <a:pPr marL="0" indent="0">
              <a:buNone/>
            </a:pPr>
            <a:endParaRPr lang="en-US" sz="2000" b="1" dirty="0"/>
          </a:p>
          <a:p>
            <a:pPr marL="0" indent="0">
              <a:buNone/>
            </a:pPr>
            <a:r>
              <a:rPr lang="en-US" sz="2000" b="1" dirty="0" smtClean="0">
                <a:solidFill>
                  <a:srgbClr val="FF9900"/>
                </a:solidFill>
              </a:rPr>
              <a:t>2.attēlā</a:t>
            </a:r>
          </a:p>
          <a:p>
            <a:pPr marL="0" indent="0">
              <a:buNone/>
            </a:pPr>
            <a:r>
              <a:rPr lang="en-US" sz="2000" b="1" dirty="0">
                <a:solidFill>
                  <a:schemeClr val="tx1"/>
                </a:solidFill>
              </a:rPr>
              <a:t>ugunsdzēsējs glābējs ar </a:t>
            </a:r>
            <a:r>
              <a:rPr lang="en-US" sz="2000" b="1" dirty="0" smtClean="0">
                <a:solidFill>
                  <a:schemeClr val="tx1"/>
                </a:solidFill>
              </a:rPr>
              <a:t>kūlas </a:t>
            </a:r>
            <a:r>
              <a:rPr lang="en-US" sz="2000" b="1" dirty="0" err="1" smtClean="0">
                <a:solidFill>
                  <a:schemeClr val="tx1"/>
                </a:solidFill>
              </a:rPr>
              <a:t>pletni</a:t>
            </a:r>
            <a:endParaRPr lang="en-US" sz="2000" b="1" dirty="0">
              <a:solidFill>
                <a:schemeClr val="tx1"/>
              </a:solidFill>
            </a:endParaRPr>
          </a:p>
          <a:p>
            <a:pPr marL="0" indent="0">
              <a:buNone/>
            </a:pPr>
            <a:endParaRPr lang="en-US" sz="2000" b="1" dirty="0"/>
          </a:p>
          <a:p>
            <a:pPr marL="0" indent="0">
              <a:buNone/>
            </a:pPr>
            <a:endParaRPr lang="en-US" sz="2000" b="1" dirty="0"/>
          </a:p>
        </p:txBody>
      </p:sp>
      <p:sp>
        <p:nvSpPr>
          <p:cNvPr id="7" name="Pentagon 14"/>
          <p:cNvSpPr/>
          <p:nvPr/>
        </p:nvSpPr>
        <p:spPr>
          <a:xfrm>
            <a:off x="4705580" y="5924173"/>
            <a:ext cx="872258" cy="65189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rPr>
              <a:t>1.</a:t>
            </a:r>
            <a:endParaRPr lang="lv-LV" sz="4800" b="1" dirty="0">
              <a:solidFill>
                <a:schemeClr val="bg1"/>
              </a:solidFill>
            </a:endParaRPr>
          </a:p>
        </p:txBody>
      </p:sp>
      <p:sp>
        <p:nvSpPr>
          <p:cNvPr id="8" name="Pentagon 14"/>
          <p:cNvSpPr/>
          <p:nvPr/>
        </p:nvSpPr>
        <p:spPr>
          <a:xfrm>
            <a:off x="8129500" y="5924173"/>
            <a:ext cx="872258" cy="65189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rPr>
              <a:t>2.</a:t>
            </a:r>
            <a:endParaRPr lang="lv-LV" sz="4800" b="1" dirty="0">
              <a:solidFill>
                <a:schemeClr val="bg1"/>
              </a:solidFill>
            </a:endParaRPr>
          </a:p>
        </p:txBody>
      </p:sp>
    </p:spTree>
    <p:extLst>
      <p:ext uri="{BB962C8B-B14F-4D97-AF65-F5344CB8AC3E}">
        <p14:creationId xmlns:p14="http://schemas.microsoft.com/office/powerpoint/2010/main" val="457800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ttēls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23644" y="2542159"/>
            <a:ext cx="3014774" cy="4019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Attēls 8"/>
          <p:cNvPicPr>
            <a:picLocks noChangeAspect="1"/>
          </p:cNvPicPr>
          <p:nvPr/>
        </p:nvPicPr>
        <p:blipFill rotWithShape="1">
          <a:blip r:embed="rId4" cstate="print">
            <a:extLst>
              <a:ext uri="{28A0092B-C50C-407E-A947-70E740481C1C}">
                <a14:useLocalDpi xmlns:a14="http://schemas.microsoft.com/office/drawing/2010/main" val="0"/>
              </a:ext>
            </a:extLst>
          </a:blip>
          <a:srcRect l="11701" t="2729" b="9960"/>
          <a:stretch/>
        </p:blipFill>
        <p:spPr>
          <a:xfrm rot="5400000">
            <a:off x="8182672" y="3076616"/>
            <a:ext cx="4020826" cy="29744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Virsraksts 1"/>
          <p:cNvSpPr>
            <a:spLocks noGrp="1"/>
          </p:cNvSpPr>
          <p:nvPr>
            <p:ph type="title"/>
          </p:nvPr>
        </p:nvSpPr>
        <p:spPr>
          <a:xfrm>
            <a:off x="839994" y="902549"/>
            <a:ext cx="11707606" cy="706964"/>
          </a:xfrm>
        </p:spPr>
        <p:txBody>
          <a:bodyPr/>
          <a:lstStyle/>
          <a:p>
            <a:r>
              <a:rPr lang="en-US" sz="4000" b="1" dirty="0" smtClean="0">
                <a:solidFill>
                  <a:schemeClr val="bg1"/>
                </a:solidFill>
                <a:effectLst>
                  <a:outerShdw blurRad="38100" dist="38100" dir="2700000" algn="tl">
                    <a:srgbClr val="000000">
                      <a:alpha val="43137"/>
                    </a:srgbClr>
                  </a:outerShdw>
                </a:effectLst>
              </a:rPr>
              <a:t>Ar ko dzēš kūlas ugunsgrēkus?</a:t>
            </a:r>
            <a:endParaRPr lang="lv-LV" sz="4000" dirty="0"/>
          </a:p>
        </p:txBody>
      </p:sp>
      <p:sp>
        <p:nvSpPr>
          <p:cNvPr id="5" name="Text Placeholder 3"/>
          <p:cNvSpPr txBox="1">
            <a:spLocks/>
          </p:cNvSpPr>
          <p:nvPr/>
        </p:nvSpPr>
        <p:spPr>
          <a:xfrm>
            <a:off x="499119" y="2389489"/>
            <a:ext cx="4093201" cy="432504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None/>
            </a:pPr>
            <a:r>
              <a:rPr lang="en-US" sz="2400" b="1" dirty="0" smtClean="0">
                <a:solidFill>
                  <a:schemeClr val="tx1"/>
                </a:solidFill>
              </a:rPr>
              <a:t>Kūlas ugunsgrēkus lielākoties dzēš ar šiem instrumentiem:</a:t>
            </a:r>
          </a:p>
          <a:p>
            <a:pPr marL="0" indent="0">
              <a:buNone/>
            </a:pPr>
            <a:endParaRPr lang="lv-LV" sz="2800" dirty="0" smtClean="0">
              <a:solidFill>
                <a:schemeClr val="bg1">
                  <a:lumMod val="95000"/>
                </a:schemeClr>
              </a:solidFill>
            </a:endParaRPr>
          </a:p>
          <a:p>
            <a:pPr marL="0" indent="0">
              <a:buNone/>
            </a:pPr>
            <a:r>
              <a:rPr lang="en-US" sz="2000" b="1" dirty="0" smtClean="0">
                <a:solidFill>
                  <a:srgbClr val="FF9900"/>
                </a:solidFill>
              </a:rPr>
              <a:t>3.attēlā </a:t>
            </a:r>
          </a:p>
          <a:p>
            <a:pPr marL="0" indent="0">
              <a:buNone/>
            </a:pPr>
            <a:r>
              <a:rPr lang="en-US" sz="2000" b="1" dirty="0" smtClean="0">
                <a:solidFill>
                  <a:schemeClr val="tx1"/>
                </a:solidFill>
              </a:rPr>
              <a:t>smidzinātājs</a:t>
            </a:r>
          </a:p>
          <a:p>
            <a:pPr marL="0" indent="0">
              <a:buNone/>
            </a:pPr>
            <a:endParaRPr lang="en-US" sz="2000" b="1" dirty="0"/>
          </a:p>
          <a:p>
            <a:pPr marL="0" indent="0">
              <a:buNone/>
            </a:pPr>
            <a:r>
              <a:rPr lang="en-US" sz="2000" b="1" dirty="0" smtClean="0">
                <a:solidFill>
                  <a:srgbClr val="FF9900"/>
                </a:solidFill>
              </a:rPr>
              <a:t>4.attēlā</a:t>
            </a:r>
          </a:p>
          <a:p>
            <a:pPr marL="0" indent="0">
              <a:buNone/>
            </a:pPr>
            <a:r>
              <a:rPr lang="en-US" sz="2000" b="1" dirty="0">
                <a:solidFill>
                  <a:schemeClr val="tx1"/>
                </a:solidFill>
              </a:rPr>
              <a:t>š</a:t>
            </a:r>
            <a:r>
              <a:rPr lang="en-US" sz="2000" b="1" dirty="0" smtClean="0">
                <a:solidFill>
                  <a:schemeClr val="tx1"/>
                </a:solidFill>
              </a:rPr>
              <a:t>ļūtene ar stobru</a:t>
            </a:r>
            <a:endParaRPr lang="en-US" sz="2000" b="1" dirty="0">
              <a:solidFill>
                <a:schemeClr val="tx1"/>
              </a:solidFill>
            </a:endParaRPr>
          </a:p>
          <a:p>
            <a:pPr marL="0" indent="0">
              <a:buNone/>
            </a:pPr>
            <a:endParaRPr lang="en-US" sz="2000" b="1" dirty="0"/>
          </a:p>
          <a:p>
            <a:pPr marL="0" indent="0">
              <a:buNone/>
            </a:pPr>
            <a:endParaRPr lang="en-US" sz="2000" b="1" dirty="0"/>
          </a:p>
        </p:txBody>
      </p:sp>
      <p:sp>
        <p:nvSpPr>
          <p:cNvPr id="6" name="Pentagon 14"/>
          <p:cNvSpPr/>
          <p:nvPr/>
        </p:nvSpPr>
        <p:spPr>
          <a:xfrm>
            <a:off x="4694948" y="6062635"/>
            <a:ext cx="872258" cy="65189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rPr>
              <a:t>3.</a:t>
            </a:r>
            <a:endParaRPr lang="lv-LV" sz="4800" b="1" dirty="0">
              <a:solidFill>
                <a:schemeClr val="bg1"/>
              </a:solidFill>
            </a:endParaRPr>
          </a:p>
        </p:txBody>
      </p:sp>
      <p:sp>
        <p:nvSpPr>
          <p:cNvPr id="7" name="Pentagon 14"/>
          <p:cNvSpPr/>
          <p:nvPr/>
        </p:nvSpPr>
        <p:spPr>
          <a:xfrm>
            <a:off x="8269741" y="6062635"/>
            <a:ext cx="872258" cy="651894"/>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bg1"/>
                </a:solidFill>
              </a:rPr>
              <a:t>4.</a:t>
            </a:r>
            <a:endParaRPr lang="lv-LV" sz="4800" b="1" dirty="0">
              <a:solidFill>
                <a:schemeClr val="bg1"/>
              </a:solidFill>
            </a:endParaRPr>
          </a:p>
        </p:txBody>
      </p:sp>
    </p:spTree>
    <p:extLst>
      <p:ext uri="{BB962C8B-B14F-4D97-AF65-F5344CB8AC3E}">
        <p14:creationId xmlns:p14="http://schemas.microsoft.com/office/powerpoint/2010/main" val="3482544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941594" y="821269"/>
            <a:ext cx="8825659" cy="706964"/>
          </a:xfrm>
        </p:spPr>
        <p:txBody>
          <a:bodyPr/>
          <a:lstStyle/>
          <a:p>
            <a:r>
              <a:rPr lang="en-US" b="1" dirty="0" smtClean="0">
                <a:solidFill>
                  <a:schemeClr val="bg1"/>
                </a:solidFill>
                <a:effectLst>
                  <a:outerShdw blurRad="38100" dist="38100" dir="2700000" algn="tl">
                    <a:srgbClr val="000000">
                      <a:alpha val="43137"/>
                    </a:srgbClr>
                  </a:outerShdw>
                </a:effectLst>
              </a:rPr>
              <a:t>Kūlas ugunsgrēkos izmanto arī dronus:</a:t>
            </a:r>
            <a:endParaRPr lang="lv-LV" dirty="0"/>
          </a:p>
        </p:txBody>
      </p:sp>
      <p:pic>
        <p:nvPicPr>
          <p:cNvPr id="4" name="Satura vietturis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171543" y="2153008"/>
            <a:ext cx="5954978" cy="4466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Attēl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6711" y="4467405"/>
            <a:ext cx="2603730" cy="1910080"/>
          </a:xfrm>
          <a:prstGeom prst="rect">
            <a:avLst/>
          </a:prstGeom>
        </p:spPr>
      </p:pic>
      <p:sp>
        <p:nvSpPr>
          <p:cNvPr id="7" name="Text Placeholder 3"/>
          <p:cNvSpPr txBox="1">
            <a:spLocks/>
          </p:cNvSpPr>
          <p:nvPr/>
        </p:nvSpPr>
        <p:spPr>
          <a:xfrm>
            <a:off x="509752" y="2532960"/>
            <a:ext cx="4093201" cy="4325040"/>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lv-LV" sz="2400" b="1" dirty="0" smtClean="0">
                <a:solidFill>
                  <a:schemeClr val="tx1"/>
                </a:solidFill>
              </a:rPr>
              <a:t>Lai redzētu, vai uguns neizplatās uz ēkām, ugunsdzēsēji glābēji izmanto dronus</a:t>
            </a:r>
            <a:r>
              <a:rPr lang="en-US" sz="2400" b="1" dirty="0" smtClean="0">
                <a:solidFill>
                  <a:schemeClr val="tx1"/>
                </a:solidFill>
              </a:rPr>
              <a:t>!</a:t>
            </a:r>
            <a:endParaRPr lang="lv-LV" sz="2000" b="1" dirty="0" smtClean="0">
              <a:solidFill>
                <a:schemeClr val="tx1"/>
              </a:solidFill>
            </a:endParaRPr>
          </a:p>
          <a:p>
            <a:pPr marL="0" indent="0">
              <a:buNone/>
            </a:pPr>
            <a:endParaRPr lang="en-US" sz="2000" b="1" dirty="0"/>
          </a:p>
          <a:p>
            <a:pPr marL="0" indent="0">
              <a:buNone/>
            </a:pPr>
            <a:endParaRPr lang="en-US" sz="2000" b="1" dirty="0"/>
          </a:p>
        </p:txBody>
      </p:sp>
    </p:spTree>
    <p:extLst>
      <p:ext uri="{BB962C8B-B14F-4D97-AF65-F5344CB8AC3E}">
        <p14:creationId xmlns:p14="http://schemas.microsoft.com/office/powerpoint/2010/main" val="15227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1378" y="3435226"/>
            <a:ext cx="8825658" cy="1818168"/>
          </a:xfrm>
        </p:spPr>
        <p:txBody>
          <a:bodyPr/>
          <a:lstStyle/>
          <a:p>
            <a:pPr algn="ctr"/>
            <a:r>
              <a:rPr lang="lv-LV" sz="4800" b="1" dirty="0">
                <a:solidFill>
                  <a:schemeClr val="bg1">
                    <a:lumMod val="95000"/>
                  </a:schemeClr>
                </a:solidFill>
              </a:rPr>
              <a:t>Paldies, ka izlasīji un iepazinies</a:t>
            </a:r>
            <a:r>
              <a:rPr lang="en-US" sz="4800" b="1" dirty="0">
                <a:solidFill>
                  <a:schemeClr val="bg1">
                    <a:lumMod val="95000"/>
                  </a:schemeClr>
                </a:solidFill>
              </a:rPr>
              <a:t> </a:t>
            </a:r>
            <a:r>
              <a:rPr lang="lv-LV" sz="4800" b="1" dirty="0" smtClean="0">
                <a:solidFill>
                  <a:schemeClr val="bg1">
                    <a:lumMod val="95000"/>
                  </a:schemeClr>
                </a:solidFill>
              </a:rPr>
              <a:t>ar informāciju!</a:t>
            </a:r>
            <a:r>
              <a:rPr lang="en-US" sz="4800" b="1" dirty="0" smtClean="0">
                <a:solidFill>
                  <a:schemeClr val="bg1">
                    <a:lumMod val="95000"/>
                  </a:schemeClr>
                </a:solidFill>
              </a:rPr>
              <a:t> </a:t>
            </a:r>
            <a:br>
              <a:rPr lang="en-US" sz="4800" b="1" dirty="0" smtClean="0">
                <a:solidFill>
                  <a:schemeClr val="bg1">
                    <a:lumMod val="95000"/>
                  </a:schemeClr>
                </a:solidFill>
              </a:rPr>
            </a:br>
            <a:r>
              <a:rPr lang="en-US" sz="4800" b="1" dirty="0">
                <a:solidFill>
                  <a:schemeClr val="bg1">
                    <a:lumMod val="95000"/>
                  </a:schemeClr>
                </a:solidFill>
              </a:rPr>
              <a:t/>
            </a:r>
            <a:br>
              <a:rPr lang="en-US" sz="4800" b="1" dirty="0">
                <a:solidFill>
                  <a:schemeClr val="bg1">
                    <a:lumMod val="95000"/>
                  </a:schemeClr>
                </a:solidFill>
              </a:rPr>
            </a:br>
            <a:r>
              <a:rPr lang="en-US" sz="4800" b="1" dirty="0" smtClean="0">
                <a:solidFill>
                  <a:srgbClr val="FFFF00"/>
                </a:solidFill>
              </a:rPr>
              <a:t>Lai Tev saulains pavasaris!</a:t>
            </a:r>
            <a:r>
              <a:rPr lang="lv-LV" sz="4800" b="1" dirty="0" smtClean="0">
                <a:solidFill>
                  <a:schemeClr val="bg1">
                    <a:lumMod val="95000"/>
                  </a:schemeClr>
                </a:solidFill>
              </a:rPr>
              <a:t/>
            </a:r>
            <a:br>
              <a:rPr lang="lv-LV" sz="4800" b="1" dirty="0" smtClean="0">
                <a:solidFill>
                  <a:schemeClr val="bg1">
                    <a:lumMod val="95000"/>
                  </a:schemeClr>
                </a:solidFill>
              </a:rPr>
            </a:br>
            <a:endParaRPr lang="lv-LV" sz="4800" b="1" dirty="0">
              <a:solidFill>
                <a:schemeClr val="bg1">
                  <a:lumMod val="95000"/>
                </a:schemeClr>
              </a:solidFill>
            </a:endParaRPr>
          </a:p>
        </p:txBody>
      </p:sp>
      <p:sp>
        <p:nvSpPr>
          <p:cNvPr id="6" name="Taisnstūris 7"/>
          <p:cNvSpPr/>
          <p:nvPr/>
        </p:nvSpPr>
        <p:spPr>
          <a:xfrm>
            <a:off x="1849927" y="5540657"/>
            <a:ext cx="2146742" cy="369332"/>
          </a:xfrm>
          <a:prstGeom prst="rect">
            <a:avLst/>
          </a:prstGeom>
        </p:spPr>
        <p:txBody>
          <a:bodyPr wrap="none">
            <a:spAutoFit/>
          </a:bodyPr>
          <a:lstStyle/>
          <a:p>
            <a:r>
              <a:rPr lang="en-GB" dirty="0"/>
              <a:t>www.vugd.gov.lv</a:t>
            </a:r>
          </a:p>
        </p:txBody>
      </p:sp>
      <p:pic>
        <p:nvPicPr>
          <p:cNvPr id="9"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1311" y="5411352"/>
            <a:ext cx="640135" cy="627942"/>
          </a:xfrm>
          <a:prstGeom prst="rect">
            <a:avLst/>
          </a:prstGeom>
        </p:spPr>
      </p:pic>
    </p:spTree>
    <p:extLst>
      <p:ext uri="{BB962C8B-B14F-4D97-AF65-F5344CB8AC3E}">
        <p14:creationId xmlns:p14="http://schemas.microsoft.com/office/powerpoint/2010/main" val="30593409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gray">
          <a:xfrm>
            <a:off x="908066" y="411480"/>
            <a:ext cx="8439134" cy="1600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sz="4000" b="1" dirty="0" smtClean="0">
                <a:solidFill>
                  <a:schemeClr val="bg1"/>
                </a:solidFill>
                <a:effectLst>
                  <a:outerShdw blurRad="38100" dist="38100" dir="2700000" algn="tl">
                    <a:srgbClr val="000000">
                      <a:alpha val="43137"/>
                    </a:srgbClr>
                  </a:outerShdw>
                </a:effectLst>
              </a:rPr>
              <a:t>Kūlas ugunsgrēks:</a:t>
            </a:r>
            <a:r>
              <a:rPr lang="en-US" sz="4000" b="1" dirty="0" smtClean="0">
                <a:solidFill>
                  <a:schemeClr val="bg1"/>
                </a:solidFill>
                <a:effectLst>
                  <a:outerShdw blurRad="38100" dist="38100" dir="2700000" algn="tl">
                    <a:srgbClr val="000000">
                      <a:alpha val="43137"/>
                    </a:srgbClr>
                  </a:outerShdw>
                </a:effectLst>
              </a:rPr>
              <a:t> </a:t>
            </a:r>
            <a:endParaRPr lang="lv-LV" sz="4000" b="1" dirty="0">
              <a:solidFill>
                <a:schemeClr val="bg1"/>
              </a:solidFill>
              <a:effectLst>
                <a:outerShdw blurRad="38100" dist="38100" dir="2700000" algn="tl">
                  <a:srgbClr val="000000">
                    <a:alpha val="43137"/>
                  </a:srgbClr>
                </a:outerShdw>
              </a:effectLst>
            </a:endParaRPr>
          </a:p>
        </p:txBody>
      </p:sp>
      <p:pic>
        <p:nvPicPr>
          <p:cNvPr id="10" name="Attēls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75" y="1366520"/>
            <a:ext cx="3933649" cy="52439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 Placeholder 3"/>
          <p:cNvSpPr txBox="1">
            <a:spLocks/>
          </p:cNvSpPr>
          <p:nvPr/>
        </p:nvSpPr>
        <p:spPr>
          <a:xfrm>
            <a:off x="397304" y="2746425"/>
            <a:ext cx="6694376" cy="312927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en-US" sz="2400" b="1" dirty="0" smtClean="0">
                <a:solidFill>
                  <a:schemeClr val="tx1"/>
                </a:solidFill>
              </a:rPr>
              <a:t> Tas ir </a:t>
            </a:r>
            <a:r>
              <a:rPr lang="lv-LV" sz="2400" b="1" dirty="0" smtClean="0">
                <a:solidFill>
                  <a:schemeClr val="tx1"/>
                </a:solidFill>
              </a:rPr>
              <a:t>ugunsgrēks, kurā deg </a:t>
            </a:r>
            <a:r>
              <a:rPr lang="en-US" sz="2400" b="1" dirty="0" smtClean="0">
                <a:solidFill>
                  <a:schemeClr val="tx1"/>
                </a:solidFill>
              </a:rPr>
              <a:t>sausā </a:t>
            </a:r>
            <a:r>
              <a:rPr lang="lv-LV" sz="2400" b="1" dirty="0" smtClean="0">
                <a:solidFill>
                  <a:schemeClr val="tx1"/>
                </a:solidFill>
              </a:rPr>
              <a:t>zāle</a:t>
            </a:r>
            <a:r>
              <a:rPr lang="en-US" sz="2400" b="1" dirty="0">
                <a:solidFill>
                  <a:schemeClr val="tx1"/>
                </a:solidFill>
              </a:rPr>
              <a:t>.</a:t>
            </a:r>
            <a:endParaRPr lang="lv-LV" sz="2400" b="1" dirty="0" smtClean="0">
              <a:solidFill>
                <a:schemeClr val="tx1"/>
              </a:solidFill>
            </a:endParaRPr>
          </a:p>
          <a:p>
            <a:endParaRPr lang="lv-LV" sz="2400" b="1" dirty="0" smtClean="0">
              <a:solidFill>
                <a:schemeClr val="tx1"/>
              </a:solidFill>
            </a:endParaRPr>
          </a:p>
          <a:p>
            <a:pPr marL="457200" indent="-457200">
              <a:buFont typeface="Wingdings" panose="05000000000000000000" pitchFamily="2" charset="2"/>
              <a:buChar char="v"/>
            </a:pPr>
            <a:r>
              <a:rPr lang="en-US" sz="2400" b="1" dirty="0" smtClean="0">
                <a:solidFill>
                  <a:schemeClr val="tx1"/>
                </a:solidFill>
              </a:rPr>
              <a:t>Kūlas ugunsgrēks</a:t>
            </a:r>
            <a:r>
              <a:rPr lang="lv-LV" sz="2400" b="1" dirty="0" smtClean="0">
                <a:solidFill>
                  <a:schemeClr val="tx1"/>
                </a:solidFill>
              </a:rPr>
              <a:t> var būt neliels, bet var strauji izp</a:t>
            </a:r>
            <a:r>
              <a:rPr lang="en-US" sz="2400" b="1" dirty="0" smtClean="0">
                <a:solidFill>
                  <a:schemeClr val="tx1"/>
                </a:solidFill>
              </a:rPr>
              <a:t>latīties </a:t>
            </a:r>
            <a:r>
              <a:rPr lang="en-US" sz="2400" b="1" dirty="0" smtClean="0">
                <a:solidFill>
                  <a:schemeClr val="tx1"/>
                </a:solidFill>
              </a:rPr>
              <a:t>ļoti liela platībā!</a:t>
            </a:r>
            <a:endParaRPr lang="en-US" sz="2800" dirty="0" smtClean="0">
              <a:solidFill>
                <a:schemeClr val="bg1">
                  <a:lumMod val="95000"/>
                </a:schemeClr>
              </a:solidFill>
            </a:endParaRPr>
          </a:p>
          <a:p>
            <a:endParaRPr lang="en-US" sz="2000" dirty="0"/>
          </a:p>
        </p:txBody>
      </p:sp>
    </p:spTree>
    <p:extLst>
      <p:ext uri="{BB962C8B-B14F-4D97-AF65-F5344CB8AC3E}">
        <p14:creationId xmlns:p14="http://schemas.microsoft.com/office/powerpoint/2010/main" val="4238383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59261" y="1207779"/>
            <a:ext cx="8825659" cy="706964"/>
          </a:xfrm>
        </p:spPr>
        <p:txBody>
          <a:bodyPr/>
          <a:lstStyle/>
          <a:p>
            <a:r>
              <a:rPr lang="lv-LV" sz="4000" b="1" dirty="0">
                <a:solidFill>
                  <a:schemeClr val="bg1"/>
                </a:solidFill>
                <a:effectLst>
                  <a:outerShdw blurRad="38100" dist="38100" dir="2700000" algn="tl">
                    <a:srgbClr val="000000">
                      <a:alpha val="43137"/>
                    </a:srgbClr>
                  </a:outerShdw>
                </a:effectLst>
              </a:rPr>
              <a:t>Kūlas ugunsgrēks:</a:t>
            </a:r>
            <a:r>
              <a:rPr lang="en-US" sz="4000" b="1" dirty="0">
                <a:solidFill>
                  <a:schemeClr val="bg1"/>
                </a:solidFill>
                <a:effectLst>
                  <a:outerShdw blurRad="38100" dist="38100" dir="2700000" algn="tl">
                    <a:srgbClr val="000000">
                      <a:alpha val="43137"/>
                    </a:srgbClr>
                  </a:outerShdw>
                </a:effectLst>
              </a:rPr>
              <a:t> </a:t>
            </a:r>
            <a:r>
              <a:rPr lang="lv-LV" sz="4000" b="1" dirty="0">
                <a:solidFill>
                  <a:schemeClr val="bg1"/>
                </a:solidFill>
                <a:effectLst>
                  <a:outerShdw blurRad="38100" dist="38100" dir="2700000" algn="tl">
                    <a:srgbClr val="000000">
                      <a:alpha val="43137"/>
                    </a:srgbClr>
                  </a:outerShdw>
                </a:effectLst>
              </a:rPr>
              <a:t/>
            </a:r>
            <a:br>
              <a:rPr lang="lv-LV" sz="4000" b="1" dirty="0">
                <a:solidFill>
                  <a:schemeClr val="bg1"/>
                </a:solidFill>
                <a:effectLst>
                  <a:outerShdw blurRad="38100" dist="38100" dir="2700000" algn="tl">
                    <a:srgbClr val="000000">
                      <a:alpha val="43137"/>
                    </a:srgbClr>
                  </a:outerShdw>
                </a:effectLst>
              </a:rPr>
            </a:br>
            <a:endParaRPr lang="lv-LV" sz="4000" dirty="0"/>
          </a:p>
        </p:txBody>
      </p:sp>
      <p:pic>
        <p:nvPicPr>
          <p:cNvPr id="4" name="Attēls 3"/>
          <p:cNvPicPr>
            <a:picLocks noChangeAspect="1"/>
          </p:cNvPicPr>
          <p:nvPr/>
        </p:nvPicPr>
        <p:blipFill>
          <a:blip r:embed="rId3"/>
          <a:stretch>
            <a:fillRect/>
          </a:stretch>
        </p:blipFill>
        <p:spPr>
          <a:xfrm>
            <a:off x="6974419" y="2869711"/>
            <a:ext cx="4880884" cy="3041446"/>
          </a:xfrm>
          <a:prstGeom prst="rect">
            <a:avLst/>
          </a:prstGeom>
        </p:spPr>
      </p:pic>
      <p:sp>
        <p:nvSpPr>
          <p:cNvPr id="6" name="Content Placeholder 3"/>
          <p:cNvSpPr>
            <a:spLocks noGrp="1"/>
          </p:cNvSpPr>
          <p:nvPr>
            <p:ph sz="half" idx="4294967295"/>
          </p:nvPr>
        </p:nvSpPr>
        <p:spPr>
          <a:xfrm>
            <a:off x="369531" y="2735007"/>
            <a:ext cx="6467203" cy="3954651"/>
          </a:xfrm>
          <a:prstGeom prst="rect">
            <a:avLst/>
          </a:prstGeom>
        </p:spPr>
        <p:txBody>
          <a:bodyPr>
            <a:noAutofit/>
          </a:bodyPr>
          <a:lstStyle/>
          <a:p>
            <a:r>
              <a:rPr lang="lv-LV" sz="2400" b="1" dirty="0" smtClean="0">
                <a:solidFill>
                  <a:schemeClr val="tx1"/>
                </a:solidFill>
              </a:rPr>
              <a:t>Pavasar</a:t>
            </a:r>
            <a:r>
              <a:rPr lang="en-US" sz="2400" b="1" dirty="0" smtClean="0">
                <a:solidFill>
                  <a:schemeClr val="tx1"/>
                </a:solidFill>
              </a:rPr>
              <a:t>ī </a:t>
            </a:r>
            <a:r>
              <a:rPr lang="lv-LV" sz="2400" b="1" dirty="0" smtClean="0">
                <a:solidFill>
                  <a:schemeClr val="tx1"/>
                </a:solidFill>
              </a:rPr>
              <a:t>ugunsdzēsējiem glābējiem </a:t>
            </a:r>
            <a:r>
              <a:rPr lang="en-US" sz="2400" b="1" dirty="0" smtClean="0">
                <a:solidFill>
                  <a:schemeClr val="tx1"/>
                </a:solidFill>
              </a:rPr>
              <a:t>katru dienu </a:t>
            </a:r>
            <a:r>
              <a:rPr lang="lv-LV" sz="2400" b="1" dirty="0" smtClean="0">
                <a:solidFill>
                  <a:schemeClr val="tx1"/>
                </a:solidFill>
              </a:rPr>
              <a:t>jādzēš</a:t>
            </a:r>
            <a:r>
              <a:rPr lang="en-US" sz="2400" b="1" dirty="0" smtClean="0">
                <a:solidFill>
                  <a:schemeClr val="tx1"/>
                </a:solidFill>
              </a:rPr>
              <a:t> aptuveni</a:t>
            </a:r>
            <a:r>
              <a:rPr lang="lv-LV" sz="2400" b="1" dirty="0" smtClean="0">
                <a:solidFill>
                  <a:schemeClr val="tx1"/>
                </a:solidFill>
              </a:rPr>
              <a:t> </a:t>
            </a:r>
            <a:r>
              <a:rPr lang="lv-LV" sz="2400" b="1" dirty="0" smtClean="0">
                <a:solidFill>
                  <a:schemeClr val="tx1"/>
                </a:solidFill>
                <a:effectLst>
                  <a:outerShdw blurRad="38100" dist="38100" dir="2700000" algn="tl">
                    <a:srgbClr val="000000">
                      <a:alpha val="43137"/>
                    </a:srgbClr>
                  </a:outerShdw>
                </a:effectLst>
              </a:rPr>
              <a:t>30</a:t>
            </a:r>
            <a:r>
              <a:rPr lang="lv-LV" sz="2400" b="1" dirty="0" smtClean="0">
                <a:solidFill>
                  <a:schemeClr val="tx1"/>
                </a:solidFill>
              </a:rPr>
              <a:t> kūlas ugunsgrēki.</a:t>
            </a:r>
            <a:endParaRPr lang="en-US" sz="2400" b="1" dirty="0" smtClean="0">
              <a:solidFill>
                <a:schemeClr val="tx1"/>
              </a:solidFill>
            </a:endParaRPr>
          </a:p>
          <a:p>
            <a:pPr marL="0" indent="0">
              <a:buNone/>
            </a:pPr>
            <a:endParaRPr lang="lv-LV" sz="2400" b="1" dirty="0" smtClean="0">
              <a:solidFill>
                <a:schemeClr val="tx1"/>
              </a:solidFill>
            </a:endParaRPr>
          </a:p>
          <a:p>
            <a:r>
              <a:rPr lang="lv-LV" sz="2400" b="1" dirty="0" smtClean="0">
                <a:solidFill>
                  <a:schemeClr val="tx1"/>
                </a:solidFill>
              </a:rPr>
              <a:t>Izdegušās platības ir milzīgas – </a:t>
            </a:r>
            <a:r>
              <a:rPr lang="en-US" sz="2400" b="1" dirty="0" smtClean="0">
                <a:solidFill>
                  <a:schemeClr val="tx1"/>
                </a:solidFill>
              </a:rPr>
              <a:t>ir bijuši gadi, kad Latvijā izdegusī teritorija ir bijusi aptuveni </a:t>
            </a:r>
            <a:r>
              <a:rPr lang="lv-LV" sz="2400" b="1" dirty="0" smtClean="0">
                <a:solidFill>
                  <a:schemeClr val="tx1"/>
                </a:solidFill>
              </a:rPr>
              <a:t>950 futbola laukumi</a:t>
            </a:r>
            <a:r>
              <a:rPr lang="en-US" sz="2400" b="1" dirty="0" smtClean="0">
                <a:solidFill>
                  <a:schemeClr val="tx1"/>
                </a:solidFill>
              </a:rPr>
              <a:t>.</a:t>
            </a:r>
            <a:endParaRPr lang="lv-LV" sz="2400" b="1" dirty="0" smtClean="0">
              <a:solidFill>
                <a:schemeClr val="tx1"/>
              </a:solidFill>
            </a:endParaRPr>
          </a:p>
          <a:p>
            <a:pPr marL="0" indent="0">
              <a:buNone/>
            </a:pPr>
            <a:endParaRPr lang="lv-LV" sz="2400" dirty="0"/>
          </a:p>
        </p:txBody>
      </p:sp>
      <p:sp>
        <p:nvSpPr>
          <p:cNvPr id="7" name="Title 1"/>
          <p:cNvSpPr txBox="1">
            <a:spLocks/>
          </p:cNvSpPr>
          <p:nvPr/>
        </p:nvSpPr>
        <p:spPr bwMode="gray">
          <a:xfrm>
            <a:off x="9730478" y="5486612"/>
            <a:ext cx="2627085" cy="42454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lv-LV" sz="4400" b="1" dirty="0">
                <a:solidFill>
                  <a:srgbClr val="E96C17"/>
                </a:solidFill>
              </a:rPr>
              <a:t>x</a:t>
            </a:r>
            <a:r>
              <a:rPr lang="lv-LV" sz="4400" b="1" dirty="0" smtClean="0">
                <a:solidFill>
                  <a:srgbClr val="E96C17"/>
                </a:solidFill>
              </a:rPr>
              <a:t> 950</a:t>
            </a:r>
            <a:endParaRPr lang="lv-LV" sz="4400" b="1" dirty="0">
              <a:solidFill>
                <a:srgbClr val="E96C17"/>
              </a:solidFill>
            </a:endParaRPr>
          </a:p>
        </p:txBody>
      </p:sp>
    </p:spTree>
    <p:extLst>
      <p:ext uri="{BB962C8B-B14F-4D97-AF65-F5344CB8AC3E}">
        <p14:creationId xmlns:p14="http://schemas.microsoft.com/office/powerpoint/2010/main" val="633114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en-US" b="1" dirty="0" smtClean="0">
                <a:solidFill>
                  <a:schemeClr val="bg1"/>
                </a:solidFill>
                <a:effectLst>
                  <a:outerShdw blurRad="38100" dist="38100" dir="2700000" algn="tl">
                    <a:srgbClr val="000000">
                      <a:alpha val="43137"/>
                    </a:srgbClr>
                  </a:outerShdw>
                </a:effectLst>
              </a:rPr>
              <a:t>Ko darīt, lai nebūtu kūlas ugunsgrēku?</a:t>
            </a:r>
            <a:endParaRPr lang="lv-LV" dirty="0"/>
          </a:p>
        </p:txBody>
      </p:sp>
      <p:sp>
        <p:nvSpPr>
          <p:cNvPr id="3" name="Satura vietturis 2"/>
          <p:cNvSpPr>
            <a:spLocks noGrp="1"/>
          </p:cNvSpPr>
          <p:nvPr>
            <p:ph idx="1"/>
          </p:nvPr>
        </p:nvSpPr>
        <p:spPr>
          <a:xfrm>
            <a:off x="673269" y="2725420"/>
            <a:ext cx="5310971" cy="3416300"/>
          </a:xfrm>
        </p:spPr>
        <p:txBody>
          <a:bodyPr>
            <a:normAutofit/>
          </a:bodyPr>
          <a:lstStyle/>
          <a:p>
            <a:pPr>
              <a:buFont typeface="Wingdings" panose="05000000000000000000" pitchFamily="2" charset="2"/>
              <a:buChar char="v"/>
            </a:pPr>
            <a:r>
              <a:rPr lang="en-US" sz="2400" b="1" dirty="0" smtClean="0">
                <a:solidFill>
                  <a:schemeClr val="tx1"/>
                </a:solidFill>
              </a:rPr>
              <a:t>Ja dzīvojat privātmājā, tad kopā ar ģimeni </a:t>
            </a:r>
            <a:r>
              <a:rPr lang="en-US" sz="2400" b="1" dirty="0" err="1" smtClean="0">
                <a:solidFill>
                  <a:schemeClr val="tx1"/>
                </a:solidFill>
              </a:rPr>
              <a:t>sakārto</a:t>
            </a:r>
            <a:r>
              <a:rPr lang="en-US" sz="2400" b="1" dirty="0" smtClean="0">
                <a:solidFill>
                  <a:schemeClr val="tx1"/>
                </a:solidFill>
              </a:rPr>
              <a:t> savu teritoriju!</a:t>
            </a:r>
            <a:endParaRPr lang="lv-LV" sz="2400" b="1" dirty="0" smtClean="0">
              <a:solidFill>
                <a:schemeClr val="tx1"/>
              </a:solidFill>
            </a:endParaRPr>
          </a:p>
          <a:p>
            <a:pPr>
              <a:buFont typeface="Wingdings" panose="05000000000000000000" pitchFamily="2" charset="2"/>
              <a:buChar char="v"/>
            </a:pPr>
            <a:endParaRPr lang="lv-LV" sz="2400" b="1" dirty="0" smtClean="0">
              <a:solidFill>
                <a:schemeClr val="tx1"/>
              </a:solidFill>
            </a:endParaRPr>
          </a:p>
          <a:p>
            <a:pPr>
              <a:buFont typeface="Wingdings" panose="05000000000000000000" pitchFamily="2" charset="2"/>
              <a:buChar char="v"/>
            </a:pPr>
            <a:r>
              <a:rPr lang="lv-LV" sz="2400" b="1" dirty="0" smtClean="0">
                <a:solidFill>
                  <a:schemeClr val="tx1"/>
                </a:solidFill>
              </a:rPr>
              <a:t>Ja nopļausiet rudenī zāli, tad pavasarī Jūsu teritorijā nebūs iespējami kūlas ugunsgrēki!</a:t>
            </a:r>
            <a:endParaRPr lang="lv-LV" sz="2400" b="1" dirty="0">
              <a:solidFill>
                <a:schemeClr val="tx1"/>
              </a:solidFill>
            </a:endParaRPr>
          </a:p>
        </p:txBody>
      </p:sp>
      <p:sp>
        <p:nvSpPr>
          <p:cNvPr id="4" name="AutoShape 2" descr="Gardening Tools Icon, Icon, Garden Tool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6" name="Attēls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0552" y="3002320"/>
            <a:ext cx="5249282" cy="2862499"/>
          </a:xfrm>
          <a:prstGeom prst="rect">
            <a:avLst/>
          </a:prstGeom>
        </p:spPr>
      </p:pic>
    </p:spTree>
    <p:extLst>
      <p:ext uri="{BB962C8B-B14F-4D97-AF65-F5344CB8AC3E}">
        <p14:creationId xmlns:p14="http://schemas.microsoft.com/office/powerpoint/2010/main" val="4197308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aisnstūris 5"/>
          <p:cNvSpPr/>
          <p:nvPr/>
        </p:nvSpPr>
        <p:spPr>
          <a:xfrm>
            <a:off x="653044" y="2039599"/>
            <a:ext cx="6612988" cy="1200329"/>
          </a:xfrm>
          <a:prstGeom prst="rect">
            <a:avLst/>
          </a:prstGeom>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rPr>
              <a:t>Ja redzi </a:t>
            </a:r>
          </a:p>
          <a:p>
            <a:r>
              <a:rPr lang="en-US" sz="3600" b="1" dirty="0" smtClean="0">
                <a:solidFill>
                  <a:schemeClr val="bg1"/>
                </a:solidFill>
                <a:effectLst>
                  <a:outerShdw blurRad="38100" dist="38100" dir="2700000" algn="tl">
                    <a:srgbClr val="000000">
                      <a:alpha val="43137"/>
                    </a:srgbClr>
                  </a:outerShdw>
                </a:effectLst>
              </a:rPr>
              <a:t>kūlas ugunsgrēku:</a:t>
            </a:r>
            <a:endParaRPr lang="lv-LV" sz="3600" dirty="0"/>
          </a:p>
        </p:txBody>
      </p:sp>
      <p:sp>
        <p:nvSpPr>
          <p:cNvPr id="7" name="Title 1"/>
          <p:cNvSpPr>
            <a:spLocks noGrp="1"/>
          </p:cNvSpPr>
          <p:nvPr>
            <p:ph type="title"/>
          </p:nvPr>
        </p:nvSpPr>
        <p:spPr>
          <a:xfrm>
            <a:off x="401586" y="3336551"/>
            <a:ext cx="6006065" cy="1600200"/>
          </a:xfrm>
        </p:spPr>
        <p:txBody>
          <a:bodyPr/>
          <a:lstStyle/>
          <a:p>
            <a:pPr algn="ctr"/>
            <a:r>
              <a:rPr lang="lv-LV" sz="3600" b="1" u="sng" dirty="0" smtClean="0">
                <a:solidFill>
                  <a:schemeClr val="bg1"/>
                </a:solidFill>
                <a:effectLst>
                  <a:outerShdw blurRad="38100" dist="38100" dir="2700000" algn="tl">
                    <a:srgbClr val="000000">
                      <a:alpha val="43137"/>
                    </a:srgbClr>
                  </a:outerShdw>
                </a:effectLst>
              </a:rPr>
              <a:t>nekavējoties zvani 112</a:t>
            </a:r>
            <a:r>
              <a:rPr lang="en-US" sz="3600" b="1" u="sng" dirty="0" smtClean="0">
                <a:solidFill>
                  <a:schemeClr val="bg1"/>
                </a:solidFill>
                <a:effectLst>
                  <a:outerShdw blurRad="38100" dist="38100" dir="2700000" algn="tl">
                    <a:srgbClr val="000000">
                      <a:alpha val="43137"/>
                    </a:srgbClr>
                  </a:outerShdw>
                </a:effectLst>
              </a:rPr>
              <a:t>!</a:t>
            </a:r>
            <a:endParaRPr lang="lv-LV" sz="3600" b="1" u="sng" dirty="0">
              <a:solidFill>
                <a:schemeClr val="bg1"/>
              </a:solidFill>
              <a:effectLst>
                <a:outerShdw blurRad="38100" dist="38100" dir="2700000" algn="tl">
                  <a:srgbClr val="000000">
                    <a:alpha val="43137"/>
                  </a:srgbClr>
                </a:outerShdw>
              </a:effectLst>
            </a:endParaRPr>
          </a:p>
        </p:txBody>
      </p:sp>
      <p:sp>
        <p:nvSpPr>
          <p:cNvPr id="8" name="Text Placeholder 2"/>
          <p:cNvSpPr>
            <a:spLocks noGrp="1"/>
          </p:cNvSpPr>
          <p:nvPr>
            <p:ph type="body" sz="half" idx="4294967295"/>
          </p:nvPr>
        </p:nvSpPr>
        <p:spPr>
          <a:xfrm>
            <a:off x="6677580" y="2455285"/>
            <a:ext cx="4761751" cy="3129279"/>
          </a:xfrm>
          <a:prstGeom prst="rect">
            <a:avLst/>
          </a:prstGeom>
        </p:spPr>
        <p:txBody>
          <a:bodyPr>
            <a:noAutofit/>
          </a:bodyPr>
          <a:lstStyle/>
          <a:p>
            <a:pPr marL="0" indent="0" algn="ctr">
              <a:buNone/>
            </a:pPr>
            <a:r>
              <a:rPr lang="lv-LV" sz="2800" b="1" dirty="0" smtClean="0">
                <a:solidFill>
                  <a:srgbClr val="C00000"/>
                </a:solidFill>
              </a:rPr>
              <a:t>STOP! </a:t>
            </a:r>
            <a:r>
              <a:rPr lang="lv-LV" sz="2800" dirty="0">
                <a:solidFill>
                  <a:schemeClr val="tx1"/>
                </a:solidFill>
              </a:rPr>
              <a:t>Atceries, ka tikai pēc zvana uz 112, ugunsdzēsēji glābēji uzzina par notikušo un dodas palīgā!</a:t>
            </a:r>
          </a:p>
        </p:txBody>
      </p:sp>
      <p:pic>
        <p:nvPicPr>
          <p:cNvPr id="9"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32938" y="819751"/>
            <a:ext cx="1651033" cy="1518433"/>
          </a:xfrm>
          <a:prstGeom prst="rect">
            <a:avLst/>
          </a:prstGeom>
        </p:spPr>
      </p:pic>
      <p:pic>
        <p:nvPicPr>
          <p:cNvPr id="3" name="Attēls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66032" y="5184327"/>
            <a:ext cx="3361328" cy="1109238"/>
          </a:xfrm>
          <a:prstGeom prst="rect">
            <a:avLst/>
          </a:prstGeom>
        </p:spPr>
      </p:pic>
    </p:spTree>
    <p:extLst>
      <p:ext uri="{BB962C8B-B14F-4D97-AF65-F5344CB8AC3E}">
        <p14:creationId xmlns:p14="http://schemas.microsoft.com/office/powerpoint/2010/main" val="2772120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3762447" y="5172492"/>
            <a:ext cx="7776772" cy="143716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lv-LV" altLang="ko-KR" sz="2400" b="1" dirty="0" smtClean="0">
                <a:solidFill>
                  <a:schemeClr val="tx1"/>
                </a:solidFill>
                <a:latin typeface="Century Gothic" panose="020B0502020202020204" pitchFamily="34" charset="0"/>
              </a:rPr>
              <a:t>Nosauc vārdu, uzvārdu, telefona numuru</a:t>
            </a:r>
          </a:p>
          <a:p>
            <a:pPr marL="0" indent="0" algn="ctr">
              <a:buFont typeface="Wingdings 3" charset="2"/>
              <a:buNone/>
            </a:pPr>
            <a:r>
              <a:rPr lang="lv-LV" altLang="ko-KR" sz="2000" b="1" dirty="0" smtClean="0">
                <a:solidFill>
                  <a:schemeClr val="tx1"/>
                </a:solidFill>
                <a:latin typeface="Century Gothic" panose="020B0502020202020204" pitchFamily="34" charset="0"/>
              </a:rPr>
              <a:t>	</a:t>
            </a:r>
            <a:endParaRPr lang="en-US" altLang="ko-KR" sz="2000" b="1" dirty="0">
              <a:solidFill>
                <a:schemeClr val="tx1"/>
              </a:solidFill>
              <a:latin typeface="Century Gothic" panose="020B0502020202020204" pitchFamily="34" charset="0"/>
            </a:endParaRPr>
          </a:p>
        </p:txBody>
      </p:sp>
      <p:pic>
        <p:nvPicPr>
          <p:cNvPr id="7" name="Picture 1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8"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pic>
        <p:nvPicPr>
          <p:cNvPr id="9" name="Attēls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2290" y="5658877"/>
            <a:ext cx="1095447" cy="1095447"/>
          </a:xfrm>
          <a:prstGeom prst="rect">
            <a:avLst/>
          </a:prstGeom>
        </p:spPr>
      </p:pic>
      <p:sp>
        <p:nvSpPr>
          <p:cNvPr id="10" name="Title 1"/>
          <p:cNvSpPr txBox="1">
            <a:spLocks/>
          </p:cNvSpPr>
          <p:nvPr/>
        </p:nvSpPr>
        <p:spPr bwMode="gray">
          <a:xfrm>
            <a:off x="1161289" y="910040"/>
            <a:ext cx="8761413" cy="72848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lv-LV" b="1" smtClean="0">
                <a:solidFill>
                  <a:schemeClr val="bg1"/>
                </a:solidFill>
              </a:rPr>
              <a:t>Kas jāsaka, piezvanot uz 112?</a:t>
            </a:r>
            <a:endParaRPr lang="lv-LV" b="1" dirty="0">
              <a:solidFill>
                <a:schemeClr val="bg1"/>
              </a:solidFill>
            </a:endParaRPr>
          </a:p>
        </p:txBody>
      </p:sp>
      <p:sp>
        <p:nvSpPr>
          <p:cNvPr id="11" name="Content Placeholder 2"/>
          <p:cNvSpPr txBox="1">
            <a:spLocks/>
          </p:cNvSpPr>
          <p:nvPr/>
        </p:nvSpPr>
        <p:spPr>
          <a:xfrm>
            <a:off x="2501351" y="2486284"/>
            <a:ext cx="8761413" cy="52880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Font typeface="Wingdings 3" charset="2"/>
              <a:buNone/>
            </a:pPr>
            <a:r>
              <a:rPr lang="lv-LV" altLang="ko-KR" sz="2400" b="1" dirty="0" smtClean="0">
                <a:solidFill>
                  <a:schemeClr val="tx1"/>
                </a:solidFill>
                <a:latin typeface="Century Gothic" panose="020B0502020202020204" pitchFamily="34" charset="0"/>
              </a:rPr>
              <a:t>		Nosauc adresi vai notikuma vietu</a:t>
            </a:r>
          </a:p>
          <a:p>
            <a:pPr marL="0" indent="0" algn="ctr">
              <a:buFont typeface="Wingdings 3" charset="2"/>
              <a:buNone/>
            </a:pPr>
            <a:endParaRPr lang="lv-LV" altLang="ko-KR" sz="2000" b="1" dirty="0">
              <a:solidFill>
                <a:schemeClr val="tx1"/>
              </a:solidFill>
              <a:latin typeface="Century Gothic" panose="020B0502020202020204" pitchFamily="34" charset="0"/>
            </a:endParaRPr>
          </a:p>
        </p:txBody>
      </p:sp>
      <p:pic>
        <p:nvPicPr>
          <p:cNvPr id="12"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5513" y="2138937"/>
            <a:ext cx="990343" cy="990343"/>
          </a:xfrm>
          <a:prstGeom prst="rect">
            <a:avLst/>
          </a:prstGeom>
        </p:spPr>
      </p:pic>
      <p:pic>
        <p:nvPicPr>
          <p:cNvPr id="13"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53522" y="3930838"/>
            <a:ext cx="1134151" cy="1134151"/>
          </a:xfrm>
          <a:prstGeom prst="rect">
            <a:avLst/>
          </a:prstGeom>
        </p:spPr>
      </p:pic>
      <p:sp>
        <p:nvSpPr>
          <p:cNvPr id="15" name="Content Placeholder 2"/>
          <p:cNvSpPr txBox="1">
            <a:spLocks/>
          </p:cNvSpPr>
          <p:nvPr/>
        </p:nvSpPr>
        <p:spPr>
          <a:xfrm>
            <a:off x="3430587" y="3277350"/>
            <a:ext cx="8761413" cy="55384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lv-LV" altLang="ko-KR" sz="2400" b="1" dirty="0" smtClean="0">
                <a:solidFill>
                  <a:schemeClr val="tx1"/>
                </a:solidFill>
                <a:latin typeface="Century Gothic" panose="020B0502020202020204" pitchFamily="34" charset="0"/>
              </a:rPr>
              <a:t>	Izstāsti, kas ir noticis</a:t>
            </a:r>
          </a:p>
        </p:txBody>
      </p:sp>
      <p:sp>
        <p:nvSpPr>
          <p:cNvPr id="16" name="Content Placeholder 2"/>
          <p:cNvSpPr txBox="1">
            <a:spLocks/>
          </p:cNvSpPr>
          <p:nvPr/>
        </p:nvSpPr>
        <p:spPr>
          <a:xfrm>
            <a:off x="2944285" y="4234435"/>
            <a:ext cx="8761413" cy="83542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buFont typeface="Wingdings 3" charset="2"/>
              <a:buNone/>
            </a:pPr>
            <a:r>
              <a:rPr lang="lv-LV" altLang="ko-KR" sz="2400" b="1" dirty="0" smtClean="0">
                <a:solidFill>
                  <a:schemeClr val="tx1"/>
                </a:solidFill>
                <a:latin typeface="Century Gothic" panose="020B0502020202020204" pitchFamily="34" charset="0"/>
              </a:rPr>
              <a:t>	Atbildi uz jautājumiem					</a:t>
            </a:r>
            <a:endParaRPr lang="en-US" altLang="ko-KR" sz="2400" b="1" dirty="0">
              <a:solidFill>
                <a:schemeClr val="tx1"/>
              </a:solidFill>
              <a:latin typeface="Century Gothic" panose="020B0502020202020204" pitchFamily="34" charset="0"/>
            </a:endParaRPr>
          </a:p>
        </p:txBody>
      </p:sp>
      <p:pic>
        <p:nvPicPr>
          <p:cNvPr id="18" name="Attēls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35250" y="2957165"/>
            <a:ext cx="1127197" cy="1225955"/>
          </a:xfrm>
          <a:prstGeom prst="rect">
            <a:avLst/>
          </a:prstGeom>
        </p:spPr>
      </p:pic>
      <p:pic>
        <p:nvPicPr>
          <p:cNvPr id="19" name="Picture 4"/>
          <p:cNvPicPr>
            <a:picLocks noChangeAspect="1"/>
          </p:cNvPicPr>
          <p:nvPr/>
        </p:nvPicPr>
        <p:blipFill rotWithShape="1">
          <a:blip r:embed="rId9" cstate="email">
            <a:extLst>
              <a:ext uri="{28A0092B-C50C-407E-A947-70E740481C1C}">
                <a14:useLocalDpi xmlns:a14="http://schemas.microsoft.com/office/drawing/2010/main"/>
              </a:ext>
            </a:extLst>
          </a:blip>
          <a:srcRect b="39706"/>
          <a:stretch/>
        </p:blipFill>
        <p:spPr>
          <a:xfrm>
            <a:off x="2597737" y="4695347"/>
            <a:ext cx="1116459" cy="1171200"/>
          </a:xfrm>
          <a:prstGeom prst="rect">
            <a:avLst/>
          </a:prstGeom>
        </p:spPr>
      </p:pic>
      <p:sp>
        <p:nvSpPr>
          <p:cNvPr id="14" name="Content Placeholder 2"/>
          <p:cNvSpPr txBox="1">
            <a:spLocks/>
          </p:cNvSpPr>
          <p:nvPr/>
        </p:nvSpPr>
        <p:spPr>
          <a:xfrm>
            <a:off x="335476" y="6064573"/>
            <a:ext cx="8761413" cy="52170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lv-LV" altLang="ko-KR" sz="2400" b="1" dirty="0" smtClean="0">
                <a:solidFill>
                  <a:schemeClr val="tx1"/>
                </a:solidFill>
                <a:latin typeface="Century Gothic" panose="020B0502020202020204" pitchFamily="34" charset="0"/>
              </a:rPr>
              <a:t>				Nenoliec klausuli pirmais!</a:t>
            </a:r>
            <a:endParaRPr lang="en-US" altLang="ko-KR" sz="24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05743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1"/>
          <p:cNvSpPr>
            <a:spLocks noGrp="1"/>
          </p:cNvSpPr>
          <p:nvPr>
            <p:ph type="title"/>
          </p:nvPr>
        </p:nvSpPr>
        <p:spPr>
          <a:xfrm>
            <a:off x="1154953" y="973668"/>
            <a:ext cx="8761413" cy="706964"/>
          </a:xfrm>
        </p:spPr>
        <p:txBody>
          <a:bodyPr/>
          <a:lstStyle/>
          <a:p>
            <a:r>
              <a:rPr lang="lv-LV" b="1" dirty="0" smtClean="0">
                <a:solidFill>
                  <a:schemeClr val="bg1"/>
                </a:solidFill>
              </a:rPr>
              <a:t>Ko darīt, ja </a:t>
            </a:r>
            <a:r>
              <a:rPr lang="en-US" b="1" dirty="0" smtClean="0">
                <a:solidFill>
                  <a:schemeClr val="bg1"/>
                </a:solidFill>
              </a:rPr>
              <a:t>redzi kūlas ugunsgrēku?</a:t>
            </a:r>
            <a:endParaRPr lang="lv-LV" b="1" dirty="0">
              <a:solidFill>
                <a:schemeClr val="bg1"/>
              </a:solidFill>
            </a:endParaRPr>
          </a:p>
        </p:txBody>
      </p:sp>
      <p:pic>
        <p:nvPicPr>
          <p:cNvPr id="6"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47868" y="4808037"/>
            <a:ext cx="1914425" cy="697607"/>
          </a:xfrm>
          <a:prstGeom prst="rect">
            <a:avLst/>
          </a:prstGeom>
        </p:spPr>
      </p:pic>
      <p:pic>
        <p:nvPicPr>
          <p:cNvPr id="7"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5356" y="5803008"/>
            <a:ext cx="1489179" cy="755847"/>
          </a:xfrm>
          <a:prstGeom prst="rect">
            <a:avLst/>
          </a:prstGeom>
        </p:spPr>
      </p:pic>
      <p:sp>
        <p:nvSpPr>
          <p:cNvPr id="8" name="Taisnstūris 7"/>
          <p:cNvSpPr/>
          <p:nvPr/>
        </p:nvSpPr>
        <p:spPr>
          <a:xfrm>
            <a:off x="476178" y="2471796"/>
            <a:ext cx="7774885" cy="1107996"/>
          </a:xfrm>
          <a:prstGeom prst="rect">
            <a:avLst/>
          </a:prstGeom>
        </p:spPr>
        <p:txBody>
          <a:bodyPr wrap="none">
            <a:spAutoFit/>
          </a:bodyPr>
          <a:lstStyle/>
          <a:p>
            <a:pPr lvl="0"/>
            <a:r>
              <a:rPr lang="lv-LV" sz="2400" b="1" dirty="0" smtClean="0"/>
              <a:t>Nekavējoties zvani 112 vai meklē kādu pieauguš</a:t>
            </a:r>
            <a:r>
              <a:rPr lang="en-US" sz="2400" b="1" dirty="0" smtClean="0"/>
              <a:t>o</a:t>
            </a:r>
            <a:r>
              <a:rPr lang="lv-LV" sz="2400" b="1" dirty="0" smtClean="0"/>
              <a:t>!</a:t>
            </a:r>
            <a:endParaRPr lang="en-US" sz="2400" b="1" dirty="0" smtClean="0"/>
          </a:p>
          <a:p>
            <a:endParaRPr lang="en-US" dirty="0" smtClean="0"/>
          </a:p>
          <a:p>
            <a:pPr lvl="0"/>
            <a:endParaRPr lang="lv-LV" sz="2400" b="1" dirty="0"/>
          </a:p>
        </p:txBody>
      </p:sp>
      <p:sp>
        <p:nvSpPr>
          <p:cNvPr id="9" name="Right Arrow 5"/>
          <p:cNvSpPr/>
          <p:nvPr/>
        </p:nvSpPr>
        <p:spPr>
          <a:xfrm rot="10800000" flipH="1">
            <a:off x="4809760" y="5085808"/>
            <a:ext cx="1668768" cy="1730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ight Arrow 5"/>
          <p:cNvSpPr/>
          <p:nvPr/>
        </p:nvSpPr>
        <p:spPr>
          <a:xfrm rot="10800000" flipH="1">
            <a:off x="4809759" y="6040290"/>
            <a:ext cx="1668768" cy="1730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2" name="Right Arrow 5"/>
          <p:cNvSpPr/>
          <p:nvPr/>
        </p:nvSpPr>
        <p:spPr>
          <a:xfrm rot="10800000" flipH="1">
            <a:off x="4809760" y="4146277"/>
            <a:ext cx="1668768" cy="1730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3"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14"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pic>
        <p:nvPicPr>
          <p:cNvPr id="15" name="Satura vietturis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94918" y="3877156"/>
            <a:ext cx="2155608" cy="1212529"/>
          </a:xfrm>
          <a:prstGeom prst="ellipse">
            <a:avLst/>
          </a:prstGeom>
          <a:ln>
            <a:noFill/>
          </a:ln>
          <a:effectLst>
            <a:softEdge rad="112500"/>
          </a:effectLst>
        </p:spPr>
      </p:pic>
      <p:pic>
        <p:nvPicPr>
          <p:cNvPr id="16"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60182" y="3781621"/>
            <a:ext cx="1499192" cy="2608373"/>
          </a:xfrm>
          <a:prstGeom prst="rect">
            <a:avLst/>
          </a:prstGeom>
        </p:spPr>
      </p:pic>
      <p:pic>
        <p:nvPicPr>
          <p:cNvPr id="17"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947868" y="3778655"/>
            <a:ext cx="1836825" cy="813503"/>
          </a:xfrm>
          <a:prstGeom prst="rect">
            <a:avLst/>
          </a:prstGeom>
        </p:spPr>
      </p:pic>
      <p:sp>
        <p:nvSpPr>
          <p:cNvPr id="2" name="Taisnstūris 1"/>
          <p:cNvSpPr/>
          <p:nvPr/>
        </p:nvSpPr>
        <p:spPr>
          <a:xfrm>
            <a:off x="476178" y="2886063"/>
            <a:ext cx="7181425" cy="646331"/>
          </a:xfrm>
          <a:prstGeom prst="rect">
            <a:avLst/>
          </a:prstGeom>
        </p:spPr>
        <p:txBody>
          <a:bodyPr wrap="square">
            <a:spAutoFit/>
          </a:bodyPr>
          <a:lstStyle/>
          <a:p>
            <a:pPr algn="ctr"/>
            <a:r>
              <a:rPr lang="en-US" b="1" dirty="0">
                <a:solidFill>
                  <a:srgbClr val="E96C17"/>
                </a:solidFill>
              </a:rPr>
              <a:t>Z</a:t>
            </a:r>
            <a:r>
              <a:rPr lang="lv-LV" b="1" dirty="0">
                <a:solidFill>
                  <a:srgbClr val="E96C17"/>
                </a:solidFill>
              </a:rPr>
              <a:t>vanot uz 112, ja nepieciešams, uz notikuma </a:t>
            </a:r>
            <a:r>
              <a:rPr lang="en-US" b="1" dirty="0" smtClean="0">
                <a:solidFill>
                  <a:srgbClr val="E96C17"/>
                </a:solidFill>
              </a:rPr>
              <a:t>vietu </a:t>
            </a:r>
            <a:r>
              <a:rPr lang="lv-LV" b="1" dirty="0" smtClean="0">
                <a:solidFill>
                  <a:srgbClr val="E96C17"/>
                </a:solidFill>
              </a:rPr>
              <a:t>atbrauks </a:t>
            </a:r>
            <a:endParaRPr lang="en-US" b="1" dirty="0">
              <a:solidFill>
                <a:srgbClr val="E96C17"/>
              </a:solidFill>
            </a:endParaRPr>
          </a:p>
          <a:p>
            <a:pPr algn="ctr"/>
            <a:r>
              <a:rPr lang="lv-LV" b="1" dirty="0">
                <a:solidFill>
                  <a:srgbClr val="E96C17"/>
                </a:solidFill>
              </a:rPr>
              <a:t>gan ugunsdzēsēji glābēji, gan policija, gan mediķi. </a:t>
            </a:r>
          </a:p>
        </p:txBody>
      </p:sp>
    </p:spTree>
    <p:extLst>
      <p:ext uri="{BB962C8B-B14F-4D97-AF65-F5344CB8AC3E}">
        <p14:creationId xmlns:p14="http://schemas.microsoft.com/office/powerpoint/2010/main" val="227041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ttēls 10"/>
          <p:cNvPicPr>
            <a:picLocks noChangeAspect="1"/>
          </p:cNvPicPr>
          <p:nvPr/>
        </p:nvPicPr>
        <p:blipFill rotWithShape="1">
          <a:blip r:embed="rId3">
            <a:extLst>
              <a:ext uri="{28A0092B-C50C-407E-A947-70E740481C1C}">
                <a14:useLocalDpi xmlns:a14="http://schemas.microsoft.com/office/drawing/2010/main" val="0"/>
              </a:ext>
            </a:extLst>
          </a:blip>
          <a:srcRect r="59607" b="3996"/>
          <a:stretch/>
        </p:blipFill>
        <p:spPr>
          <a:xfrm>
            <a:off x="7660641" y="1547229"/>
            <a:ext cx="4531360" cy="5384969"/>
          </a:xfrm>
          <a:prstGeom prst="rect">
            <a:avLst/>
          </a:prstGeom>
        </p:spPr>
      </p:pic>
      <p:sp>
        <p:nvSpPr>
          <p:cNvPr id="2" name="Virsraksts 1"/>
          <p:cNvSpPr>
            <a:spLocks noGrp="1"/>
          </p:cNvSpPr>
          <p:nvPr>
            <p:ph type="title"/>
          </p:nvPr>
        </p:nvSpPr>
        <p:spPr/>
        <p:txBody>
          <a:bodyPr/>
          <a:lstStyle/>
          <a:p>
            <a:r>
              <a:rPr lang="lv-LV" b="1" dirty="0" smtClean="0">
                <a:solidFill>
                  <a:schemeClr val="bg1"/>
                </a:solidFill>
                <a:effectLst>
                  <a:outerShdw blurRad="38100" dist="38100" dir="2700000" algn="tl">
                    <a:srgbClr val="000000">
                      <a:alpha val="43137"/>
                    </a:srgbClr>
                  </a:outerShdw>
                </a:effectLst>
              </a:rPr>
              <a:t>Kūlas ugunsgrēki kaitē dabai!</a:t>
            </a:r>
            <a:endParaRPr lang="lv-LV" dirty="0"/>
          </a:p>
        </p:txBody>
      </p:sp>
      <p:sp>
        <p:nvSpPr>
          <p:cNvPr id="4" name="AutoShape 2" descr="Beetle, Bug, Insect, Leaf, Animal, Antennae, R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a:p>
        </p:txBody>
      </p:sp>
      <p:pic>
        <p:nvPicPr>
          <p:cNvPr id="6" name="Attēls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515966" y="2254193"/>
            <a:ext cx="820710" cy="743246"/>
          </a:xfrm>
          <a:prstGeom prst="rect">
            <a:avLst/>
          </a:prstGeom>
        </p:spPr>
      </p:pic>
      <p:pic>
        <p:nvPicPr>
          <p:cNvPr id="7" name="Attēls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62244" y="5687256"/>
            <a:ext cx="856632" cy="667905"/>
          </a:xfrm>
          <a:prstGeom prst="rect">
            <a:avLst/>
          </a:prstGeom>
        </p:spPr>
      </p:pic>
      <p:pic>
        <p:nvPicPr>
          <p:cNvPr id="8" name="Attēls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7059" y="2774014"/>
            <a:ext cx="1871817" cy="1593970"/>
          </a:xfrm>
          <a:prstGeom prst="rect">
            <a:avLst/>
          </a:prstGeom>
        </p:spPr>
      </p:pic>
      <p:sp>
        <p:nvSpPr>
          <p:cNvPr id="10" name="Text Placeholder 3"/>
          <p:cNvSpPr txBox="1">
            <a:spLocks/>
          </p:cNvSpPr>
          <p:nvPr/>
        </p:nvSpPr>
        <p:spPr>
          <a:xfrm>
            <a:off x="600719" y="2891929"/>
            <a:ext cx="6694376" cy="312927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lv-LV" sz="2400" b="1" dirty="0" smtClean="0">
                <a:solidFill>
                  <a:schemeClr val="tx1"/>
                </a:solidFill>
              </a:rPr>
              <a:t>Pļavās dzīvo simtiem kukaiņu un dzīvnieku</a:t>
            </a:r>
            <a:r>
              <a:rPr lang="en-US" sz="2400" b="1" dirty="0" smtClean="0">
                <a:solidFill>
                  <a:schemeClr val="tx1"/>
                </a:solidFill>
              </a:rPr>
              <a:t>. </a:t>
            </a:r>
          </a:p>
          <a:p>
            <a:pPr>
              <a:buFont typeface="Wingdings" panose="05000000000000000000" pitchFamily="2" charset="2"/>
              <a:buChar char="v"/>
            </a:pPr>
            <a:endParaRPr lang="en-US" sz="2400" b="1" dirty="0">
              <a:solidFill>
                <a:schemeClr val="tx1"/>
              </a:solidFill>
            </a:endParaRPr>
          </a:p>
          <a:p>
            <a:pPr>
              <a:buFont typeface="Wingdings" panose="05000000000000000000" pitchFamily="2" charset="2"/>
              <a:buChar char="v"/>
            </a:pPr>
            <a:r>
              <a:rPr lang="lv-LV" sz="2400" b="1" dirty="0">
                <a:solidFill>
                  <a:schemeClr val="tx1"/>
                </a:solidFill>
              </a:rPr>
              <a:t>Degot zālei, sadeg arī tās iemītnieki - kukaiņi, dzīvnieki, putni</a:t>
            </a:r>
            <a:r>
              <a:rPr lang="lv-LV" sz="2400" b="1" dirty="0" smtClean="0">
                <a:solidFill>
                  <a:schemeClr val="tx1"/>
                </a:solidFill>
              </a:rPr>
              <a:t>!</a:t>
            </a:r>
            <a:endParaRPr lang="en-US" sz="2000" dirty="0"/>
          </a:p>
        </p:txBody>
      </p:sp>
      <p:pic>
        <p:nvPicPr>
          <p:cNvPr id="12"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spTree>
    <p:extLst>
      <p:ext uri="{BB962C8B-B14F-4D97-AF65-F5344CB8AC3E}">
        <p14:creationId xmlns:p14="http://schemas.microsoft.com/office/powerpoint/2010/main" val="4253959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b="1" dirty="0">
                <a:solidFill>
                  <a:schemeClr val="bg1"/>
                </a:solidFill>
                <a:effectLst>
                  <a:outerShdw blurRad="38100" dist="38100" dir="2700000" algn="tl">
                    <a:srgbClr val="000000">
                      <a:alpha val="43137"/>
                    </a:srgbClr>
                  </a:outerShdw>
                </a:effectLst>
              </a:rPr>
              <a:t>Kūlas </a:t>
            </a:r>
            <a:r>
              <a:rPr lang="lv-LV" b="1" dirty="0" smtClean="0">
                <a:solidFill>
                  <a:schemeClr val="bg1"/>
                </a:solidFill>
                <a:effectLst>
                  <a:outerShdw blurRad="38100" dist="38100" dir="2700000" algn="tl">
                    <a:srgbClr val="000000">
                      <a:alpha val="43137"/>
                    </a:srgbClr>
                  </a:outerShdw>
                </a:effectLst>
              </a:rPr>
              <a:t>ugunsgrēk</a:t>
            </a:r>
            <a:r>
              <a:rPr lang="en-US" b="1" dirty="0" smtClean="0">
                <a:solidFill>
                  <a:schemeClr val="bg1"/>
                </a:solidFill>
                <a:effectLst>
                  <a:outerShdw blurRad="38100" dist="38100" dir="2700000" algn="tl">
                    <a:srgbClr val="000000">
                      <a:alpha val="43137"/>
                    </a:srgbClr>
                  </a:outerShdw>
                </a:effectLst>
              </a:rPr>
              <a:t>os var sadegt mājas!</a:t>
            </a:r>
            <a:r>
              <a:rPr lang="lv-LV" b="1" dirty="0" smtClean="0">
                <a:solidFill>
                  <a:schemeClr val="bg1"/>
                </a:solidFill>
                <a:effectLst>
                  <a:outerShdw blurRad="38100" dist="38100" dir="2700000" algn="tl">
                    <a:srgbClr val="000000">
                      <a:alpha val="43137"/>
                    </a:srgbClr>
                  </a:outerShdw>
                </a:effectLst>
              </a:rPr>
              <a:t> </a:t>
            </a:r>
            <a:endParaRPr lang="lv-LV" dirty="0"/>
          </a:p>
        </p:txBody>
      </p:sp>
      <p:sp>
        <p:nvSpPr>
          <p:cNvPr id="5" name="Text Placeholder 3"/>
          <p:cNvSpPr txBox="1">
            <a:spLocks/>
          </p:cNvSpPr>
          <p:nvPr/>
        </p:nvSpPr>
        <p:spPr>
          <a:xfrm>
            <a:off x="854504" y="2863265"/>
            <a:ext cx="6694376" cy="3129279"/>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en-US" sz="2400" b="1" dirty="0" smtClean="0">
                <a:solidFill>
                  <a:schemeClr val="tx1"/>
                </a:solidFill>
              </a:rPr>
              <a:t>Kūlas ugunsgrēki ir nekontrolējami, tāpēc tie ātri var nokļūt līdz ēkām!</a:t>
            </a:r>
          </a:p>
          <a:p>
            <a:pPr>
              <a:buFont typeface="Wingdings" panose="05000000000000000000" pitchFamily="2" charset="2"/>
              <a:buChar char="v"/>
            </a:pPr>
            <a:endParaRPr lang="en-US" sz="2400" b="1" dirty="0" smtClean="0">
              <a:solidFill>
                <a:schemeClr val="tx1"/>
              </a:solidFill>
            </a:endParaRPr>
          </a:p>
          <a:p>
            <a:pPr>
              <a:buFont typeface="Wingdings" panose="05000000000000000000" pitchFamily="2" charset="2"/>
              <a:buChar char="v"/>
            </a:pPr>
            <a:r>
              <a:rPr lang="en-US" sz="2400" b="1" dirty="0" smtClean="0">
                <a:solidFill>
                  <a:schemeClr val="tx1"/>
                </a:solidFill>
              </a:rPr>
              <a:t>Šādos ugunsgrēkos var ciest arī cilvēki!</a:t>
            </a:r>
            <a:endParaRPr lang="lv-LV" sz="2800" dirty="0" smtClean="0">
              <a:solidFill>
                <a:schemeClr val="bg1">
                  <a:lumMod val="95000"/>
                </a:schemeClr>
              </a:solidFill>
            </a:endParaRPr>
          </a:p>
          <a:p>
            <a:endParaRPr lang="en-US" sz="2000" dirty="0"/>
          </a:p>
        </p:txBody>
      </p:sp>
      <p:pic>
        <p:nvPicPr>
          <p:cNvPr id="7" name="Attēls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7428" y="2448560"/>
            <a:ext cx="3083489" cy="3241040"/>
          </a:xfrm>
          <a:prstGeom prst="rect">
            <a:avLst/>
          </a:prstGeom>
        </p:spPr>
      </p:pic>
      <p:pic>
        <p:nvPicPr>
          <p:cNvPr id="8"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111" y="5992993"/>
            <a:ext cx="640135" cy="627942"/>
          </a:xfrm>
          <a:prstGeom prst="rect">
            <a:avLst/>
          </a:prstGeom>
        </p:spPr>
      </p:pic>
      <p:pic>
        <p:nvPicPr>
          <p:cNvPr id="9" name="Picture 1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61599" y="5992993"/>
            <a:ext cx="1760937" cy="628519"/>
          </a:xfrm>
          <a:prstGeom prst="rect">
            <a:avLst/>
          </a:prstGeom>
        </p:spPr>
      </p:pic>
    </p:spTree>
    <p:extLst>
      <p:ext uri="{BB962C8B-B14F-4D97-AF65-F5344CB8AC3E}">
        <p14:creationId xmlns:p14="http://schemas.microsoft.com/office/powerpoint/2010/main" val="41684007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s. Sapulču telpa">
  <a:themeElements>
    <a:clrScheme name="Custom 58">
      <a:dk1>
        <a:sysClr val="windowText" lastClr="000000"/>
      </a:dk1>
      <a:lt1>
        <a:sysClr val="window" lastClr="FFFFFF"/>
      </a:lt1>
      <a:dk2>
        <a:srgbClr val="678A26"/>
      </a:dk2>
      <a:lt2>
        <a:srgbClr val="E3DED1"/>
      </a:lt2>
      <a:accent1>
        <a:srgbClr val="EE7816"/>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Jons. Sapulču telpa">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s. Sapulču telpa">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1603</TotalTime>
  <Words>1009</Words>
  <Application>Microsoft Office PowerPoint</Application>
  <PresentationFormat>Platekrāna</PresentationFormat>
  <Paragraphs>119</Paragraphs>
  <Slides>13</Slides>
  <Notes>13</Notes>
  <HiddenSlides>0</HiddenSlides>
  <MMClips>0</MMClips>
  <ScaleCrop>false</ScaleCrop>
  <HeadingPairs>
    <vt:vector size="6" baseType="variant">
      <vt:variant>
        <vt:lpstr>Lietotie fonti</vt:lpstr>
      </vt:variant>
      <vt:variant>
        <vt:i4>7</vt:i4>
      </vt:variant>
      <vt:variant>
        <vt:lpstr>Dizains</vt:lpstr>
      </vt:variant>
      <vt:variant>
        <vt:i4>1</vt:i4>
      </vt:variant>
      <vt:variant>
        <vt:lpstr>Slaidu virsraksti</vt:lpstr>
      </vt:variant>
      <vt:variant>
        <vt:i4>13</vt:i4>
      </vt:variant>
    </vt:vector>
  </HeadingPairs>
  <TitlesOfParts>
    <vt:vector size="21" baseType="lpstr">
      <vt:lpstr>맑은 고딕</vt:lpstr>
      <vt:lpstr>Arial</vt:lpstr>
      <vt:lpstr>Bookman Old Style</vt:lpstr>
      <vt:lpstr>Calibri</vt:lpstr>
      <vt:lpstr>Century Gothic</vt:lpstr>
      <vt:lpstr>Wingdings</vt:lpstr>
      <vt:lpstr>Wingdings 3</vt:lpstr>
      <vt:lpstr>Jons. Sapulču telpa</vt:lpstr>
      <vt:lpstr>KŪLAS UGUNSGRĒKS</vt:lpstr>
      <vt:lpstr>PowerPoint prezentācija</vt:lpstr>
      <vt:lpstr>Kūlas ugunsgrēks:  </vt:lpstr>
      <vt:lpstr>Ko darīt, lai nebūtu kūlas ugunsgrēku?</vt:lpstr>
      <vt:lpstr>nekavējoties zvani 112!</vt:lpstr>
      <vt:lpstr>PowerPoint prezentācija</vt:lpstr>
      <vt:lpstr>Ko darīt, ja redzi kūlas ugunsgrēku?</vt:lpstr>
      <vt:lpstr>Kūlas ugunsgrēki kaitē dabai!</vt:lpstr>
      <vt:lpstr>Kūlas ugunsgrēkos var sadegt mājas! </vt:lpstr>
      <vt:lpstr>Ar ko dzēš kūlas ugunsgrēkus?</vt:lpstr>
      <vt:lpstr>Ar ko dzēš kūlas ugunsgrēkus?</vt:lpstr>
      <vt:lpstr>Kūlas ugunsgrēkos izmanto arī dronus:</vt:lpstr>
      <vt:lpstr>Paldies, ka izlasīji un iepazinies ar informāciju!   Lai Tev saulains pavasaris!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Irita Slavinska</dc:creator>
  <cp:lastModifiedBy>Anete Strazdiņa</cp:lastModifiedBy>
  <cp:revision>192</cp:revision>
  <dcterms:created xsi:type="dcterms:W3CDTF">2021-02-18T13:12:21Z</dcterms:created>
  <dcterms:modified xsi:type="dcterms:W3CDTF">2021-03-08T13:24:09Z</dcterms:modified>
</cp:coreProperties>
</file>