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0" r:id="rId1"/>
  </p:sldMasterIdLst>
  <p:notesMasterIdLst>
    <p:notesMasterId r:id="rId19"/>
  </p:notesMasterIdLst>
  <p:sldIdLst>
    <p:sldId id="277" r:id="rId2"/>
    <p:sldId id="260" r:id="rId3"/>
    <p:sldId id="278" r:id="rId4"/>
    <p:sldId id="276" r:id="rId5"/>
    <p:sldId id="263" r:id="rId6"/>
    <p:sldId id="264" r:id="rId7"/>
    <p:sldId id="265" r:id="rId8"/>
    <p:sldId id="270" r:id="rId9"/>
    <p:sldId id="266" r:id="rId10"/>
    <p:sldId id="280" r:id="rId11"/>
    <p:sldId id="281" r:id="rId12"/>
    <p:sldId id="267" r:id="rId13"/>
    <p:sldId id="269" r:id="rId14"/>
    <p:sldId id="268" r:id="rId15"/>
    <p:sldId id="272" r:id="rId16"/>
    <p:sldId id="274" r:id="rId17"/>
    <p:sldId id="271" r:id="rId18"/>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D356"/>
    <a:srgbClr val="0086BC"/>
    <a:srgbClr val="0099FF"/>
    <a:srgbClr val="009C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741" autoAdjust="0"/>
  </p:normalViewPr>
  <p:slideViewPr>
    <p:cSldViewPr snapToGrid="0">
      <p:cViewPr varScale="1">
        <p:scale>
          <a:sx n="79" d="100"/>
          <a:sy n="79" d="100"/>
        </p:scale>
        <p:origin x="85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C2647-3AE3-4305-AE91-0226053BAC9E}" type="datetimeFigureOut">
              <a:rPr lang="lv-LV" smtClean="0"/>
              <a:t>25.02.2021</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9072EF-7009-4A28-8EE5-2B2BDE4CC9CB}" type="slidenum">
              <a:rPr lang="lv-LV" smtClean="0"/>
              <a:t>‹#›</a:t>
            </a:fld>
            <a:endParaRPr lang="lv-LV"/>
          </a:p>
        </p:txBody>
      </p:sp>
    </p:spTree>
    <p:extLst>
      <p:ext uri="{BB962C8B-B14F-4D97-AF65-F5344CB8AC3E}">
        <p14:creationId xmlns:p14="http://schemas.microsoft.com/office/powerpoint/2010/main" val="1279804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elfi.lv/temas/valsts-ugunsdzesibas-un-glabsanas-dienest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Šo prezentāciju izveidojis Valsts ugunsdzēsības un glābšanas dienests.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Turpmā</a:t>
            </a:r>
            <a:r>
              <a:rPr lang="en-US" sz="1200" kern="1200" dirty="0" smtClean="0">
                <a:solidFill>
                  <a:schemeClr val="tx1"/>
                </a:solidFill>
                <a:effectLst/>
                <a:latin typeface="+mn-lt"/>
                <a:ea typeface="+mn-ea"/>
                <a:cs typeface="+mn-cs"/>
              </a:rPr>
              <a:t>ka</a:t>
            </a:r>
            <a:r>
              <a:rPr lang="lv-LV" sz="1200" kern="1200" dirty="0" smtClean="0">
                <a:solidFill>
                  <a:schemeClr val="tx1"/>
                </a:solidFill>
                <a:effectLst/>
                <a:latin typeface="+mn-lt"/>
                <a:ea typeface="+mn-ea"/>
                <a:cs typeface="+mn-cs"/>
              </a:rPr>
              <a:t>jos slaidos iepazīstināsim ar pamatlietām, kas jāzina par </a:t>
            </a:r>
            <a:r>
              <a:rPr lang="lv-LV" sz="1200" kern="1200" noProof="0" dirty="0" smtClean="0">
                <a:solidFill>
                  <a:schemeClr val="tx1"/>
                </a:solidFill>
                <a:effectLst/>
                <a:latin typeface="+mn-lt"/>
                <a:ea typeface="+mn-ea"/>
                <a:cs typeface="+mn-cs"/>
              </a:rPr>
              <a:t>plūdiem</a:t>
            </a:r>
            <a:r>
              <a:rPr lang="en-US" sz="1200" kern="1200" dirty="0" smtClean="0">
                <a:solidFill>
                  <a:schemeClr val="tx1"/>
                </a:solidFill>
                <a:effectLst/>
                <a:latin typeface="+mn-lt"/>
                <a:ea typeface="+mn-ea"/>
                <a:cs typeface="+mn-cs"/>
              </a:rPr>
              <a:t>, lai Tu būtu informēts un </a:t>
            </a:r>
            <a:r>
              <a:rPr lang="en-US" sz="1200" kern="1200" dirty="0" err="1" smtClean="0">
                <a:solidFill>
                  <a:schemeClr val="tx1"/>
                </a:solidFill>
                <a:effectLst/>
                <a:latin typeface="+mn-lt"/>
                <a:ea typeface="+mn-ea"/>
                <a:cs typeface="+mn-cs"/>
              </a:rPr>
              <a:t>zinātu</a:t>
            </a:r>
            <a:r>
              <a:rPr lang="en-US" sz="1200" kern="1200" dirty="0" smtClean="0">
                <a:solidFill>
                  <a:schemeClr val="tx1"/>
                </a:solidFill>
                <a:effectLst/>
                <a:latin typeface="+mn-lt"/>
                <a:ea typeface="+mn-ea"/>
                <a:cs typeface="+mn-cs"/>
              </a:rPr>
              <a:t>, kas ir plūdi</a:t>
            </a:r>
            <a:r>
              <a:rPr lang="en-US" sz="1200" kern="1200" baseline="0" dirty="0" smtClean="0">
                <a:solidFill>
                  <a:schemeClr val="tx1"/>
                </a:solidFill>
                <a:effectLst/>
                <a:latin typeface="+mn-lt"/>
                <a:ea typeface="+mn-ea"/>
                <a:cs typeface="+mn-cs"/>
              </a:rPr>
              <a:t> un kā rīkoties </a:t>
            </a:r>
            <a:r>
              <a:rPr lang="en-US" sz="1200" kern="1200" baseline="0" dirty="0" err="1" smtClean="0">
                <a:solidFill>
                  <a:schemeClr val="tx1"/>
                </a:solidFill>
                <a:effectLst/>
                <a:latin typeface="+mn-lt"/>
                <a:ea typeface="+mn-ea"/>
                <a:cs typeface="+mn-cs"/>
              </a:rPr>
              <a:t>situācijā</a:t>
            </a:r>
            <a:r>
              <a:rPr lang="en-US" sz="1200" kern="1200" baseline="0" dirty="0" smtClean="0">
                <a:solidFill>
                  <a:schemeClr val="tx1"/>
                </a:solidFill>
                <a:effectLst/>
                <a:latin typeface="+mn-lt"/>
                <a:ea typeface="+mn-ea"/>
                <a:cs typeface="+mn-cs"/>
              </a:rPr>
              <a:t>, ja tie ir </a:t>
            </a:r>
            <a:r>
              <a:rPr lang="en-US" sz="1200" kern="1200" baseline="0" dirty="0" err="1" smtClean="0">
                <a:solidFill>
                  <a:schemeClr val="tx1"/>
                </a:solidFill>
                <a:effectLst/>
                <a:latin typeface="+mn-lt"/>
                <a:ea typeface="+mn-ea"/>
                <a:cs typeface="+mn-cs"/>
              </a:rPr>
              <a:t>sākušies</a:t>
            </a:r>
            <a:r>
              <a:rPr lang="en-US"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Foto: Zemkopības ministrija</a:t>
            </a:r>
            <a:endParaRPr lang="lv-LV" dirty="0" smtClean="0"/>
          </a:p>
          <a:p>
            <a:endParaRPr lang="lv-LV" dirty="0"/>
          </a:p>
        </p:txBody>
      </p:sp>
      <p:sp>
        <p:nvSpPr>
          <p:cNvPr id="4" name="Slaida numura vietturis 3"/>
          <p:cNvSpPr>
            <a:spLocks noGrp="1"/>
          </p:cNvSpPr>
          <p:nvPr>
            <p:ph type="sldNum" sz="quarter" idx="10"/>
          </p:nvPr>
        </p:nvSpPr>
        <p:spPr/>
        <p:txBody>
          <a:bodyPr/>
          <a:lstStyle/>
          <a:p>
            <a:fld id="{B09072EF-7009-4A28-8EE5-2B2BDE4CC9CB}" type="slidenum">
              <a:rPr lang="lv-LV" smtClean="0"/>
              <a:t>1</a:t>
            </a:fld>
            <a:endParaRPr lang="lv-LV"/>
          </a:p>
        </p:txBody>
      </p:sp>
    </p:spTree>
    <p:extLst>
      <p:ext uri="{BB962C8B-B14F-4D97-AF65-F5344CB8AC3E}">
        <p14:creationId xmlns:p14="http://schemas.microsoft.com/office/powerpoint/2010/main" val="3468597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en-US" dirty="0" smtClean="0"/>
              <a:t>Foto: </a:t>
            </a:r>
            <a:r>
              <a:rPr lang="en-US" dirty="0" smtClean="0"/>
              <a:t>la.lv</a:t>
            </a:r>
            <a:endParaRPr lang="lv-LV" dirty="0"/>
          </a:p>
        </p:txBody>
      </p:sp>
      <p:sp>
        <p:nvSpPr>
          <p:cNvPr id="4" name="Slaida numura vietturis 3"/>
          <p:cNvSpPr>
            <a:spLocks noGrp="1"/>
          </p:cNvSpPr>
          <p:nvPr>
            <p:ph type="sldNum" sz="quarter" idx="10"/>
          </p:nvPr>
        </p:nvSpPr>
        <p:spPr/>
        <p:txBody>
          <a:bodyPr/>
          <a:lstStyle/>
          <a:p>
            <a:fld id="{B09072EF-7009-4A28-8EE5-2B2BDE4CC9CB}" type="slidenum">
              <a:rPr lang="lv-LV" smtClean="0"/>
              <a:t>11</a:t>
            </a:fld>
            <a:endParaRPr lang="lv-LV"/>
          </a:p>
        </p:txBody>
      </p:sp>
    </p:spTree>
    <p:extLst>
      <p:ext uri="{BB962C8B-B14F-4D97-AF65-F5344CB8AC3E}">
        <p14:creationId xmlns:p14="http://schemas.microsoft.com/office/powerpoint/2010/main" val="3902952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smtClean="0">
                <a:solidFill>
                  <a:schemeClr val="tx1"/>
                </a:solidFill>
                <a:effectLst/>
                <a:latin typeface="+mn-lt"/>
                <a:ea typeface="+mn-ea"/>
                <a:cs typeface="+mn-cs"/>
              </a:rPr>
              <a:t>Ja ir apdraudēta cilvēku un dzīvnieku veselība un dzīvība, apdraudēts īpašums un apkārtējā vide, ir apdraudējums Jūsu dzīvībai, nekavējoties zvaniet 112! </a:t>
            </a:r>
          </a:p>
          <a:p>
            <a:endParaRPr lang="lv-LV" dirty="0"/>
          </a:p>
        </p:txBody>
      </p:sp>
      <p:sp>
        <p:nvSpPr>
          <p:cNvPr id="4" name="Slaida numura vietturis 3"/>
          <p:cNvSpPr>
            <a:spLocks noGrp="1"/>
          </p:cNvSpPr>
          <p:nvPr>
            <p:ph type="sldNum" sz="quarter" idx="10"/>
          </p:nvPr>
        </p:nvSpPr>
        <p:spPr/>
        <p:txBody>
          <a:bodyPr/>
          <a:lstStyle/>
          <a:p>
            <a:fld id="{B09072EF-7009-4A28-8EE5-2B2BDE4CC9CB}" type="slidenum">
              <a:rPr lang="lv-LV" smtClean="0"/>
              <a:t>12</a:t>
            </a:fld>
            <a:endParaRPr lang="lv-LV"/>
          </a:p>
        </p:txBody>
      </p:sp>
    </p:spTree>
    <p:extLst>
      <p:ext uri="{BB962C8B-B14F-4D97-AF65-F5344CB8AC3E}">
        <p14:creationId xmlns:p14="http://schemas.microsoft.com/office/powerpoint/2010/main" val="2905039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sz="1200" kern="1200" dirty="0" smtClean="0">
                <a:solidFill>
                  <a:schemeClr val="tx1"/>
                </a:solidFill>
                <a:effectLst/>
                <a:latin typeface="+mn-lt"/>
                <a:ea typeface="+mn-ea"/>
                <a:cs typeface="+mn-cs"/>
              </a:rPr>
              <a:t>Svarīgi ievērot sniegtās informācijas secību, jo operatīvajiem dienestiem vissvarīgākā ir adrese – pat ja saruna pārtrūkst un zvanītājs vairs nav sazvanāms, operatīvie dienesti varēs doties uz notikuma vietu, jo adrese būs zināma. Nosauc arī pilsētu vai novadu, jo 112 Zvanu centri izvietoti piecās vietās Latvijā un nezina, no kuras pilsētas tu zvani. </a:t>
            </a:r>
            <a:endParaRPr lang="en-US" sz="1200" kern="1200" dirty="0" smtClean="0">
              <a:solidFill>
                <a:schemeClr val="tx1"/>
              </a:solidFill>
              <a:effectLst/>
              <a:latin typeface="+mn-lt"/>
              <a:ea typeface="+mn-ea"/>
              <a:cs typeface="+mn-cs"/>
            </a:endParaRP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Zvanot uz tālruņa numuru 112, svarīgi saglabāt mieru. 112 dispečeri uzdos precizējošus jautājumus, lai noskaidrotu visu nepieciešamo informāciju. Dažkārt par vienu notikumu zvana vairāki cilvēki un tad dispečers noskaidros tikai trūkstošo informāciju. Ja kaut kas mainās notikumā, noteikti par to paziņo atkārtoti 112 dispečeram.</a:t>
            </a:r>
            <a:endParaRPr lang="en-US" sz="1200" kern="1200" dirty="0" smtClean="0">
              <a:solidFill>
                <a:schemeClr val="tx1"/>
              </a:solidFill>
              <a:effectLst/>
              <a:latin typeface="+mn-lt"/>
              <a:ea typeface="+mn-ea"/>
              <a:cs typeface="+mn-cs"/>
            </a:endParaRP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Zvanītāja vārdu, uzvārdu un telefona numuru nepieciešams nosaukt, lai nepieciešamības gadījumā, ja jāprecizē informācija, ar zvanītāju var vēlreiz sazināties. </a:t>
            </a:r>
          </a:p>
          <a:p>
            <a:endParaRPr lang="lv-LV" dirty="0"/>
          </a:p>
        </p:txBody>
      </p:sp>
      <p:sp>
        <p:nvSpPr>
          <p:cNvPr id="4" name="Slaida numura vietturis 3"/>
          <p:cNvSpPr>
            <a:spLocks noGrp="1"/>
          </p:cNvSpPr>
          <p:nvPr>
            <p:ph type="sldNum" sz="quarter" idx="10"/>
          </p:nvPr>
        </p:nvSpPr>
        <p:spPr/>
        <p:txBody>
          <a:bodyPr/>
          <a:lstStyle/>
          <a:p>
            <a:fld id="{B09072EF-7009-4A28-8EE5-2B2BDE4CC9CB}" type="slidenum">
              <a:rPr lang="lv-LV" smtClean="0"/>
              <a:t>13</a:t>
            </a:fld>
            <a:endParaRPr lang="lv-LV"/>
          </a:p>
        </p:txBody>
      </p:sp>
    </p:spTree>
    <p:extLst>
      <p:ext uri="{BB962C8B-B14F-4D97-AF65-F5344CB8AC3E}">
        <p14:creationId xmlns:p14="http://schemas.microsoft.com/office/powerpoint/2010/main" val="2835100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en-US" dirty="0" smtClean="0"/>
              <a:t>Foto:</a:t>
            </a:r>
            <a:r>
              <a:rPr lang="en-US" baseline="0" dirty="0" smtClean="0"/>
              <a:t> VUGD</a:t>
            </a:r>
            <a:endParaRPr lang="lv-LV" dirty="0"/>
          </a:p>
        </p:txBody>
      </p:sp>
      <p:sp>
        <p:nvSpPr>
          <p:cNvPr id="4" name="Slaida numura vietturis 3"/>
          <p:cNvSpPr>
            <a:spLocks noGrp="1"/>
          </p:cNvSpPr>
          <p:nvPr>
            <p:ph type="sldNum" sz="quarter" idx="10"/>
          </p:nvPr>
        </p:nvSpPr>
        <p:spPr/>
        <p:txBody>
          <a:bodyPr/>
          <a:lstStyle/>
          <a:p>
            <a:fld id="{B09072EF-7009-4A28-8EE5-2B2BDE4CC9CB}" type="slidenum">
              <a:rPr lang="lv-LV" smtClean="0"/>
              <a:t>14</a:t>
            </a:fld>
            <a:endParaRPr lang="lv-LV"/>
          </a:p>
        </p:txBody>
      </p:sp>
    </p:spTree>
    <p:extLst>
      <p:ext uri="{BB962C8B-B14F-4D97-AF65-F5344CB8AC3E}">
        <p14:creationId xmlns:p14="http://schemas.microsoft.com/office/powerpoint/2010/main" val="1649168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B09072EF-7009-4A28-8EE5-2B2BDE4CC9CB}" type="slidenum">
              <a:rPr lang="lv-LV" smtClean="0"/>
              <a:t>15</a:t>
            </a:fld>
            <a:endParaRPr lang="lv-LV"/>
          </a:p>
        </p:txBody>
      </p:sp>
    </p:spTree>
    <p:extLst>
      <p:ext uri="{BB962C8B-B14F-4D97-AF65-F5344CB8AC3E}">
        <p14:creationId xmlns:p14="http://schemas.microsoft.com/office/powerpoint/2010/main" val="3499278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09072EF-7009-4A28-8EE5-2B2BDE4CC9CB}" type="slidenum">
              <a:rPr lang="lv-LV" smtClean="0"/>
              <a:t>16</a:t>
            </a:fld>
            <a:endParaRPr lang="lv-LV"/>
          </a:p>
        </p:txBody>
      </p:sp>
    </p:spTree>
    <p:extLst>
      <p:ext uri="{BB962C8B-B14F-4D97-AF65-F5344CB8AC3E}">
        <p14:creationId xmlns:p14="http://schemas.microsoft.com/office/powerpoint/2010/main" val="2952325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en-US" dirty="0" smtClean="0"/>
              <a:t>Paldies par uzmanību! Ja vēlies uzzināt vairāki par </a:t>
            </a:r>
            <a:r>
              <a:rPr lang="lv-LV" noProof="0" dirty="0" smtClean="0"/>
              <a:t>drošību, seko mums sociālajos tīklos</a:t>
            </a:r>
            <a:r>
              <a:rPr lang="lv-LV" baseline="0" noProof="0" dirty="0" smtClean="0"/>
              <a:t> vai meklē informāciju mūsu mājas lapā – www.vugd.gov.lv. </a:t>
            </a:r>
            <a:endParaRPr lang="lv-LV" noProof="0" dirty="0"/>
          </a:p>
        </p:txBody>
      </p:sp>
      <p:sp>
        <p:nvSpPr>
          <p:cNvPr id="4" name="Slaida numura vietturis 3"/>
          <p:cNvSpPr>
            <a:spLocks noGrp="1"/>
          </p:cNvSpPr>
          <p:nvPr>
            <p:ph type="sldNum" sz="quarter" idx="10"/>
          </p:nvPr>
        </p:nvSpPr>
        <p:spPr/>
        <p:txBody>
          <a:bodyPr/>
          <a:lstStyle/>
          <a:p>
            <a:fld id="{B09072EF-7009-4A28-8EE5-2B2BDE4CC9CB}" type="slidenum">
              <a:rPr lang="lv-LV" smtClean="0"/>
              <a:t>17</a:t>
            </a:fld>
            <a:endParaRPr lang="lv-LV"/>
          </a:p>
        </p:txBody>
      </p:sp>
    </p:spTree>
    <p:extLst>
      <p:ext uri="{BB962C8B-B14F-4D97-AF65-F5344CB8AC3E}">
        <p14:creationId xmlns:p14="http://schemas.microsoft.com/office/powerpoint/2010/main" val="2458340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smtClean="0"/>
              <a:t>Latvijas teritorijā</a:t>
            </a:r>
            <a:r>
              <a:rPr lang="en-US" dirty="0" smtClean="0"/>
              <a:t> biežākie </a:t>
            </a:r>
            <a:r>
              <a:rPr lang="lv-LV" dirty="0" smtClean="0"/>
              <a:t>plūdu cēloņi</a:t>
            </a:r>
            <a:r>
              <a:rPr lang="en-US" baseline="0" dirty="0" smtClean="0"/>
              <a:t> ir</a:t>
            </a:r>
            <a:r>
              <a:rPr lang="lv-LV" dirty="0" smtClean="0"/>
              <a:t> </a:t>
            </a:r>
            <a:r>
              <a:rPr lang="lv-LV" noProof="0" dirty="0" smtClean="0"/>
              <a:t>strauja</a:t>
            </a:r>
            <a:r>
              <a:rPr lang="en-US" dirty="0" smtClean="0"/>
              <a:t> liela</a:t>
            </a:r>
            <a:r>
              <a:rPr lang="en-US" baseline="0" dirty="0" smtClean="0"/>
              <a:t> sniega daudzuma kušana, kā rezultātā strauja ūdens līmeņa celšanās upēs un ezeros pavasara laikā, </a:t>
            </a:r>
            <a:r>
              <a:rPr lang="lv-LV" dirty="0" smtClean="0"/>
              <a:t> vētr</a:t>
            </a:r>
            <a:r>
              <a:rPr lang="en-US" dirty="0" smtClean="0"/>
              <a:t>u</a:t>
            </a:r>
            <a:r>
              <a:rPr lang="en-US" baseline="0" dirty="0" smtClean="0"/>
              <a:t> izraisīti jūras </a:t>
            </a:r>
            <a:r>
              <a:rPr lang="lv-LV" dirty="0" smtClean="0"/>
              <a:t>uzplūdi piekrastē un strauja ūdens līmeņa celšanās </a:t>
            </a:r>
            <a:r>
              <a:rPr lang="en-US" dirty="0" smtClean="0"/>
              <a:t>stipru nokrišņu dēļ</a:t>
            </a:r>
            <a:r>
              <a:rPr lang="lv-LV" dirty="0" smtClean="0"/>
              <a:t>.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0" i="0" kern="1200" dirty="0" smtClean="0">
                <a:solidFill>
                  <a:schemeClr val="tx1"/>
                </a:solidFill>
                <a:effectLst/>
                <a:latin typeface="+mn-lt"/>
                <a:ea typeface="+mn-ea"/>
                <a:cs typeface="+mn-cs"/>
              </a:rPr>
              <a:t>Katru pavasari, sniegam un ledum kūstot, Latvijā notiek pavasara pali, upēs veidojas ledus sastrēgumi, applūst teritorijas, tai skaitā ēkas un infrastruktūras objekti. </a:t>
            </a:r>
            <a:r>
              <a:rPr lang="en-US" sz="1200" b="0" i="0" kern="1200" dirty="0" smtClean="0">
                <a:solidFill>
                  <a:schemeClr val="tx1"/>
                </a:solidFill>
                <a:effectLst/>
                <a:latin typeface="+mn-lt"/>
                <a:ea typeface="+mn-ea"/>
                <a:cs typeface="+mn-cs"/>
              </a:rPr>
              <a:t> L</a:t>
            </a:r>
            <a:r>
              <a:rPr lang="lv-LV" sz="1200" b="0" i="0" kern="1200" dirty="0" smtClean="0">
                <a:solidFill>
                  <a:schemeClr val="tx1"/>
                </a:solidFill>
                <a:effectLst/>
                <a:latin typeface="+mn-lt"/>
                <a:ea typeface="+mn-ea"/>
                <a:cs typeface="+mn-cs"/>
              </a:rPr>
              <a:t>aika apstāk</a:t>
            </a:r>
            <a:r>
              <a:rPr lang="en-US" sz="1200" b="0" i="0" kern="1200" dirty="0" smtClean="0">
                <a:solidFill>
                  <a:schemeClr val="tx1"/>
                </a:solidFill>
                <a:effectLst/>
                <a:latin typeface="+mn-lt"/>
                <a:ea typeface="+mn-ea"/>
                <a:cs typeface="+mn-cs"/>
              </a:rPr>
              <a:t>ļu ietekmē </a:t>
            </a:r>
            <a:r>
              <a:rPr lang="lv-LV" sz="1200" b="0" i="0" kern="1200" dirty="0" smtClean="0">
                <a:solidFill>
                  <a:schemeClr val="tx1"/>
                </a:solidFill>
                <a:effectLst/>
                <a:latin typeface="+mn-lt"/>
                <a:ea typeface="+mn-ea"/>
                <a:cs typeface="+mn-cs"/>
              </a:rPr>
              <a:t>- garai, aukstai un sniegainai ziemai, kuru pēkšņi nomainīja ļoti silts laiks - 2013.gadā plūdi Latvijā </a:t>
            </a:r>
            <a:r>
              <a:rPr lang="en-US" sz="1200" b="0" i="0" kern="1200" dirty="0" smtClean="0">
                <a:solidFill>
                  <a:schemeClr val="tx1"/>
                </a:solidFill>
                <a:effectLst/>
                <a:latin typeface="+mn-lt"/>
                <a:ea typeface="+mn-ea"/>
                <a:cs typeface="+mn-cs"/>
              </a:rPr>
              <a:t>bija</a:t>
            </a:r>
            <a:r>
              <a:rPr lang="lv-LV" sz="1200" b="0" i="0" kern="1200" dirty="0" smtClean="0">
                <a:solidFill>
                  <a:schemeClr val="tx1"/>
                </a:solidFill>
                <a:effectLst/>
                <a:latin typeface="+mn-lt"/>
                <a:ea typeface="+mn-ea"/>
                <a:cs typeface="+mn-cs"/>
              </a:rPr>
              <a:t> īpaši lieli un postoši.</a:t>
            </a:r>
            <a:r>
              <a:rPr lang="en-US" sz="1200" b="0" i="0" kern="1200" dirty="0" smtClean="0">
                <a:solidFill>
                  <a:schemeClr val="tx1"/>
                </a:solidFill>
                <a:effectLst/>
                <a:latin typeface="+mn-lt"/>
                <a:ea typeface="+mn-ea"/>
                <a:cs typeface="+mn-cs"/>
              </a:rPr>
              <a:t> </a:t>
            </a:r>
            <a:endParaRPr lang="lv-LV" dirty="0" smtClean="0"/>
          </a:p>
          <a:p>
            <a:endParaRPr lang="en-US" baseline="0" dirty="0" smtClean="0"/>
          </a:p>
          <a:p>
            <a:r>
              <a:rPr lang="lv-LV" sz="1200" b="0" i="0" kern="1200" dirty="0" smtClean="0">
                <a:solidFill>
                  <a:schemeClr val="tx1"/>
                </a:solidFill>
                <a:effectLst/>
                <a:latin typeface="+mn-lt"/>
                <a:ea typeface="+mn-ea"/>
                <a:cs typeface="+mn-cs"/>
              </a:rPr>
              <a:t>Valst</a:t>
            </a:r>
            <a:r>
              <a:rPr lang="en-US" sz="1200" b="0" i="0" kern="1200" dirty="0" smtClean="0">
                <a:solidFill>
                  <a:schemeClr val="tx1"/>
                </a:solidFill>
                <a:effectLst/>
                <a:latin typeface="+mn-lt"/>
                <a:ea typeface="+mn-ea"/>
                <a:cs typeface="+mn-cs"/>
              </a:rPr>
              <a:t>ī</a:t>
            </a:r>
            <a:r>
              <a:rPr lang="en-US" sz="1200" b="0" i="0" kern="1200" baseline="0" dirty="0" smtClean="0">
                <a:solidFill>
                  <a:schemeClr val="tx1"/>
                </a:solidFill>
                <a:effectLst/>
                <a:latin typeface="+mn-lt"/>
                <a:ea typeface="+mn-ea"/>
                <a:cs typeface="+mn-cs"/>
              </a:rPr>
              <a:t> ir noteiktas teritorijas, kur plūdu risks ir augstāks, piemēram, Ogrē, kur </a:t>
            </a:r>
            <a:r>
              <a:rPr lang="en-US" sz="1200" b="0" i="0" kern="1200" dirty="0" smtClean="0">
                <a:solidFill>
                  <a:schemeClr val="tx1"/>
                </a:solidFill>
                <a:effectLst/>
                <a:latin typeface="+mn-lt"/>
                <a:ea typeface="+mn-ea"/>
                <a:cs typeface="+mn-cs"/>
              </a:rPr>
              <a:t>izveidots</a:t>
            </a:r>
            <a:r>
              <a:rPr lang="lv-LV" sz="1200" b="0" i="0" kern="1200" dirty="0" smtClean="0">
                <a:solidFill>
                  <a:schemeClr val="tx1"/>
                </a:solidFill>
                <a:effectLst/>
                <a:latin typeface="+mn-lt"/>
                <a:ea typeface="+mn-ea"/>
                <a:cs typeface="+mn-cs"/>
              </a:rPr>
              <a:t> aizsargdamb</a:t>
            </a:r>
            <a:r>
              <a:rPr lang="en-US" sz="1200" b="0" i="0" kern="1200" dirty="0" smtClean="0">
                <a:solidFill>
                  <a:schemeClr val="tx1"/>
                </a:solidFill>
                <a:effectLst/>
                <a:latin typeface="+mn-lt"/>
                <a:ea typeface="+mn-ea"/>
                <a:cs typeface="+mn-cs"/>
              </a:rPr>
              <a:t>is</a:t>
            </a:r>
            <a:r>
              <a:rPr lang="lv-LV" sz="1200" b="0" i="0" kern="1200" dirty="0" smtClean="0">
                <a:solidFill>
                  <a:schemeClr val="tx1"/>
                </a:solidFill>
                <a:effectLst/>
                <a:latin typeface="+mn-lt"/>
                <a:ea typeface="+mn-ea"/>
                <a:cs typeface="+mn-cs"/>
              </a:rPr>
              <a:t> gar Ogres upi.</a:t>
            </a:r>
            <a:endParaRPr lang="en-US" baseline="0" dirty="0" smtClean="0"/>
          </a:p>
        </p:txBody>
      </p:sp>
      <p:sp>
        <p:nvSpPr>
          <p:cNvPr id="4" name="Slide Number Placeholder 3"/>
          <p:cNvSpPr>
            <a:spLocks noGrp="1"/>
          </p:cNvSpPr>
          <p:nvPr>
            <p:ph type="sldNum" sz="quarter" idx="10"/>
          </p:nvPr>
        </p:nvSpPr>
        <p:spPr/>
        <p:txBody>
          <a:bodyPr/>
          <a:lstStyle/>
          <a:p>
            <a:fld id="{B09072EF-7009-4A28-8EE5-2B2BDE4CC9CB}" type="slidenum">
              <a:rPr lang="lv-LV" smtClean="0"/>
              <a:t>2</a:t>
            </a:fld>
            <a:endParaRPr lang="lv-LV" dirty="0"/>
          </a:p>
        </p:txBody>
      </p:sp>
    </p:spTree>
    <p:extLst>
      <p:ext uri="{BB962C8B-B14F-4D97-AF65-F5344CB8AC3E}">
        <p14:creationId xmlns:p14="http://schemas.microsoft.com/office/powerpoint/2010/main" val="1464070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en-US" dirty="0" smtClean="0"/>
              <a:t>Skaidrojuma</a:t>
            </a:r>
            <a:r>
              <a:rPr lang="en-US" baseline="0" dirty="0" smtClean="0"/>
              <a:t> </a:t>
            </a:r>
            <a:r>
              <a:rPr lang="en-US" baseline="0" dirty="0" smtClean="0"/>
              <a:t>avots: https://skrivanek.lv/pali-pret-pludi/</a:t>
            </a:r>
            <a:endParaRPr lang="lv-LV" dirty="0"/>
          </a:p>
        </p:txBody>
      </p:sp>
      <p:sp>
        <p:nvSpPr>
          <p:cNvPr id="4" name="Slaida numura vietturis 3"/>
          <p:cNvSpPr>
            <a:spLocks noGrp="1"/>
          </p:cNvSpPr>
          <p:nvPr>
            <p:ph type="sldNum" sz="quarter" idx="10"/>
          </p:nvPr>
        </p:nvSpPr>
        <p:spPr/>
        <p:txBody>
          <a:bodyPr/>
          <a:lstStyle/>
          <a:p>
            <a:fld id="{B09072EF-7009-4A28-8EE5-2B2BDE4CC9CB}" type="slidenum">
              <a:rPr lang="lv-LV" smtClean="0"/>
              <a:t>3</a:t>
            </a:fld>
            <a:endParaRPr lang="lv-LV"/>
          </a:p>
        </p:txBody>
      </p:sp>
    </p:spTree>
    <p:extLst>
      <p:ext uri="{BB962C8B-B14F-4D97-AF65-F5344CB8AC3E}">
        <p14:creationId xmlns:p14="http://schemas.microsoft.com/office/powerpoint/2010/main" val="106667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noProof="0" dirty="0" smtClean="0"/>
              <a:t>Šeit</a:t>
            </a:r>
            <a:r>
              <a:rPr lang="en-US" dirty="0" smtClean="0"/>
              <a:t> viens piemērs no plūdiem,</a:t>
            </a:r>
            <a:r>
              <a:rPr lang="en-US" baseline="0" dirty="0" smtClean="0"/>
              <a:t> kas bijuši Latvijā:</a:t>
            </a:r>
          </a:p>
          <a:p>
            <a:endParaRPr lang="en-US" baseline="0" dirty="0" smtClean="0"/>
          </a:p>
          <a:p>
            <a:r>
              <a:rPr lang="lv-LV" sz="1200" b="0" i="0" kern="1200" dirty="0" smtClean="0">
                <a:solidFill>
                  <a:schemeClr val="tx1"/>
                </a:solidFill>
                <a:effectLst/>
                <a:latin typeface="+mn-lt"/>
                <a:ea typeface="+mn-ea"/>
                <a:cs typeface="+mn-cs"/>
              </a:rPr>
              <a:t>2013. gada aprīlī Pļaviņās tika piedzīvoti lielākie plūdi novērojumu vēsturē.</a:t>
            </a:r>
            <a:r>
              <a:rPr lang="en-US" sz="1200" b="0" i="0" kern="1200" baseline="0" dirty="0" smtClean="0">
                <a:solidFill>
                  <a:schemeClr val="tx1"/>
                </a:solidFill>
                <a:effectLst/>
                <a:latin typeface="+mn-lt"/>
                <a:ea typeface="+mn-ea"/>
                <a:cs typeface="+mn-cs"/>
              </a:rPr>
              <a:t> </a:t>
            </a:r>
            <a:r>
              <a:rPr lang="lv-LV" sz="1200" b="0" i="0" kern="1200" dirty="0" smtClean="0">
                <a:solidFill>
                  <a:schemeClr val="tx1"/>
                </a:solidFill>
                <a:effectLst/>
                <a:latin typeface="+mn-lt"/>
                <a:ea typeface="+mn-ea"/>
                <a:cs typeface="+mn-cs"/>
              </a:rPr>
              <a:t>19. aprīļa rītā ūdens bija ieskāvis vairāk nekā 10 privātmājas, vietējo mūzikas skolu un pansionātu.</a:t>
            </a:r>
            <a:r>
              <a:rPr lang="en-US" sz="1200" b="0" i="0" kern="1200" dirty="0" smtClean="0">
                <a:solidFill>
                  <a:schemeClr val="tx1"/>
                </a:solidFill>
                <a:effectLst/>
                <a:latin typeface="+mn-lt"/>
                <a:ea typeface="+mn-ea"/>
                <a:cs typeface="+mn-cs"/>
              </a:rPr>
              <a:t> </a:t>
            </a:r>
            <a:r>
              <a:rPr lang="lv-LV" sz="1200" b="0" i="0" kern="1200" dirty="0" smtClean="0">
                <a:solidFill>
                  <a:schemeClr val="tx1"/>
                </a:solidFill>
                <a:effectLst/>
                <a:latin typeface="+mn-lt"/>
                <a:ea typeface="+mn-ea"/>
                <a:cs typeface="+mn-cs"/>
              </a:rPr>
              <a:t>Līdz tās pašas dienas pēcpusdienai bija applūdušas jau vairāk nekā 100 mājas</a:t>
            </a:r>
            <a:r>
              <a:rPr lang="en-US" sz="1200" b="0" i="0" kern="1200" dirty="0" smtClean="0">
                <a:solidFill>
                  <a:schemeClr val="tx1"/>
                </a:solidFill>
                <a:effectLst/>
                <a:latin typeface="+mn-lt"/>
                <a:ea typeface="+mn-ea"/>
                <a:cs typeface="+mn-cs"/>
              </a:rPr>
              <a:t>. Toreiz</a:t>
            </a:r>
            <a:r>
              <a:rPr lang="en-US" sz="1200" b="0" i="0" kern="1200" baseline="0" dirty="0" smtClean="0">
                <a:solidFill>
                  <a:schemeClr val="tx1"/>
                </a:solidFill>
                <a:effectLst/>
                <a:latin typeface="+mn-lt"/>
                <a:ea typeface="+mn-ea"/>
                <a:cs typeface="+mn-cs"/>
              </a:rPr>
              <a:t> </a:t>
            </a:r>
            <a:r>
              <a:rPr lang="lv-LV" sz="1200" b="0" i="0" kern="1200" dirty="0" smtClean="0">
                <a:solidFill>
                  <a:schemeClr val="tx1"/>
                </a:solidFill>
                <a:effectLst/>
                <a:latin typeface="+mn-lt"/>
                <a:ea typeface="+mn-ea"/>
                <a:cs typeface="+mn-cs"/>
              </a:rPr>
              <a:t>ap pulksten 3.30 naktī Pļaviņās tika konstatēta ārkārtas situācija un applūstošajā teritorijā tika modināti iedzīvotāji, ko īstenoja, pielietojot Pļaviņās esošos trauksmes signālus, kā arī policijas </a:t>
            </a:r>
            <a:r>
              <a:rPr lang="lv-LV" sz="1200" b="0" i="0" kern="1200" dirty="0" smtClean="0">
                <a:solidFill>
                  <a:schemeClr val="bg1">
                    <a:lumMod val="85000"/>
                  </a:schemeClr>
                </a:solidFill>
                <a:effectLst/>
                <a:latin typeface="+mn-lt"/>
                <a:ea typeface="+mn-ea"/>
                <a:cs typeface="+mn-cs"/>
              </a:rPr>
              <a:t>automašīnu sirēnas.</a:t>
            </a:r>
          </a:p>
          <a:p>
            <a:r>
              <a:rPr lang="lv-LV" sz="1200" b="0" i="0" kern="1200" dirty="0" smtClean="0">
                <a:solidFill>
                  <a:schemeClr val="bg1">
                    <a:lumMod val="85000"/>
                  </a:schemeClr>
                </a:solidFill>
                <a:effectLst/>
                <a:latin typeface="+mn-lt"/>
                <a:ea typeface="+mn-ea"/>
                <a:cs typeface="+mn-cs"/>
              </a:rPr>
              <a:t>Kopumā </a:t>
            </a:r>
            <a:r>
              <a:rPr lang="lv-LV" sz="1200" b="0" i="0" u="none" strike="noStrike" kern="1200" dirty="0" smtClean="0">
                <a:solidFill>
                  <a:schemeClr val="bg1">
                    <a:lumMod val="85000"/>
                  </a:schemeClr>
                </a:solidFill>
                <a:effectLst/>
                <a:latin typeface="+mn-lt"/>
                <a:ea typeface="+mn-ea"/>
                <a:cs typeface="+mn-cs"/>
                <a:hlinkClick r:id="rId3" tooltip="Valsts ugunsdzēsības un glābšanas dienests"/>
              </a:rPr>
              <a:t>Valsts ugunsdzēsības un glābšanas dienests</a:t>
            </a:r>
            <a:r>
              <a:rPr lang="en-US" sz="1200" b="0" i="0" u="none" strike="noStrike" kern="1200" dirty="0" smtClean="0">
                <a:solidFill>
                  <a:schemeClr val="bg1">
                    <a:lumMod val="85000"/>
                  </a:schemeClr>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toreiz</a:t>
            </a:r>
            <a:r>
              <a:rPr lang="lv-LV" sz="1200" b="0" i="0" kern="1200" dirty="0" smtClean="0">
                <a:solidFill>
                  <a:schemeClr val="tx1"/>
                </a:solidFill>
                <a:effectLst/>
                <a:latin typeface="+mn-lt"/>
                <a:ea typeface="+mn-ea"/>
                <a:cs typeface="+mn-cs"/>
              </a:rPr>
              <a:t> izglāba 12 cilvēku</a:t>
            </a:r>
            <a:r>
              <a:rPr lang="en-US" sz="1200" b="0" i="0" kern="1200" dirty="0" smtClean="0">
                <a:solidFill>
                  <a:schemeClr val="tx1"/>
                </a:solidFill>
                <a:effectLst/>
                <a:latin typeface="+mn-lt"/>
                <a:ea typeface="+mn-ea"/>
                <a:cs typeface="+mn-cs"/>
              </a:rPr>
              <a:t>s.</a:t>
            </a:r>
            <a:endParaRPr lang="lv-LV" sz="1200" b="0" i="0" kern="1200" dirty="0" smtClean="0">
              <a:solidFill>
                <a:schemeClr val="tx1"/>
              </a:solidFill>
              <a:effectLst/>
              <a:latin typeface="+mn-lt"/>
              <a:ea typeface="+mn-ea"/>
              <a:cs typeface="+mn-cs"/>
            </a:endParaRPr>
          </a:p>
          <a:p>
            <a:endParaRPr lang="lv-LV" dirty="0"/>
          </a:p>
        </p:txBody>
      </p:sp>
      <p:sp>
        <p:nvSpPr>
          <p:cNvPr id="4" name="Slaida numura vietturis 3"/>
          <p:cNvSpPr>
            <a:spLocks noGrp="1"/>
          </p:cNvSpPr>
          <p:nvPr>
            <p:ph type="sldNum" sz="quarter" idx="10"/>
          </p:nvPr>
        </p:nvSpPr>
        <p:spPr/>
        <p:txBody>
          <a:bodyPr/>
          <a:lstStyle/>
          <a:p>
            <a:fld id="{B09072EF-7009-4A28-8EE5-2B2BDE4CC9CB}" type="slidenum">
              <a:rPr lang="lv-LV" smtClean="0"/>
              <a:t>4</a:t>
            </a:fld>
            <a:endParaRPr lang="lv-LV" dirty="0"/>
          </a:p>
        </p:txBody>
      </p:sp>
    </p:spTree>
    <p:extLst>
      <p:ext uri="{BB962C8B-B14F-4D97-AF65-F5344CB8AC3E}">
        <p14:creationId xmlns:p14="http://schemas.microsoft.com/office/powerpoint/2010/main" val="3423788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noProof="0" dirty="0" smtClean="0"/>
              <a:t>Latvijā ir noteiktas </a:t>
            </a:r>
            <a:r>
              <a:rPr lang="lv-LV" baseline="0" noProof="0" dirty="0" smtClean="0"/>
              <a:t>teritorijas, kurās pastāv lielāks plūdu risks. Latvijas ģeoloģijas un meteoroloģijas centrs ir izstrādājis iespējamo plūdu postījumu vietu un riska kartes. Tajās ir attēlotas teritorijas, kas varētu būt pakļautas plūdiem. Bet vajag atcerēties, ka plūdu risks pastāv arī teritorijās, kas nav norādītas kartē.</a:t>
            </a:r>
          </a:p>
          <a:p>
            <a:endParaRPr lang="lv-LV" baseline="0" noProof="0" dirty="0" smtClean="0"/>
          </a:p>
          <a:p>
            <a:r>
              <a:rPr lang="lv-LV" baseline="0" noProof="0" dirty="0" smtClean="0"/>
              <a:t>Apmeklējot Latvijas vides, ģeoloģijas un meteoroloģijas centra mājas lapu jāizvēlas sadaļu “Vide”. Šajā sadaļā uzspiest uz norādi “Ūdens” un tālāk, izvēloties  norādi “Plūdu risku un plūdu draudu kartes”, Tu vari apskatīties šo karti (nākamajā slaidā). </a:t>
            </a:r>
            <a:endParaRPr lang="lv-LV" noProof="0" dirty="0"/>
          </a:p>
        </p:txBody>
      </p:sp>
      <p:sp>
        <p:nvSpPr>
          <p:cNvPr id="4" name="Slide Number Placeholder 3"/>
          <p:cNvSpPr>
            <a:spLocks noGrp="1"/>
          </p:cNvSpPr>
          <p:nvPr>
            <p:ph type="sldNum" sz="quarter" idx="10"/>
          </p:nvPr>
        </p:nvSpPr>
        <p:spPr/>
        <p:txBody>
          <a:bodyPr/>
          <a:lstStyle/>
          <a:p>
            <a:fld id="{B09072EF-7009-4A28-8EE5-2B2BDE4CC9CB}" type="slidenum">
              <a:rPr lang="lv-LV" smtClean="0"/>
              <a:t>5</a:t>
            </a:fld>
            <a:endParaRPr lang="lv-LV" dirty="0"/>
          </a:p>
        </p:txBody>
      </p:sp>
    </p:spTree>
    <p:extLst>
      <p:ext uri="{BB962C8B-B14F-4D97-AF65-F5344CB8AC3E}">
        <p14:creationId xmlns:p14="http://schemas.microsoft.com/office/powerpoint/2010/main" val="3287291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noProof="0" dirty="0" smtClean="0"/>
              <a:t>Ievadot savas mājas adresi, Tu vari</a:t>
            </a:r>
            <a:r>
              <a:rPr lang="lv-LV" baseline="0" noProof="0" dirty="0" smtClean="0"/>
              <a:t> uzzināt vai Tava māja atrodas plūdu apdraudētā teritorijā. </a:t>
            </a:r>
            <a:r>
              <a:rPr lang="en-US" baseline="0" noProof="0" dirty="0" smtClean="0"/>
              <a:t>Kartē ar zilu ir iezīmētas vietas, kur plūdu risks ir augstāks. </a:t>
            </a:r>
            <a:endParaRPr lang="lv-LV" noProof="0" dirty="0"/>
          </a:p>
        </p:txBody>
      </p:sp>
      <p:sp>
        <p:nvSpPr>
          <p:cNvPr id="4" name="Slide Number Placeholder 3"/>
          <p:cNvSpPr>
            <a:spLocks noGrp="1"/>
          </p:cNvSpPr>
          <p:nvPr>
            <p:ph type="sldNum" sz="quarter" idx="10"/>
          </p:nvPr>
        </p:nvSpPr>
        <p:spPr/>
        <p:txBody>
          <a:bodyPr/>
          <a:lstStyle/>
          <a:p>
            <a:fld id="{B09072EF-7009-4A28-8EE5-2B2BDE4CC9CB}" type="slidenum">
              <a:rPr lang="lv-LV" smtClean="0"/>
              <a:t>6</a:t>
            </a:fld>
            <a:endParaRPr lang="lv-LV" dirty="0"/>
          </a:p>
        </p:txBody>
      </p:sp>
    </p:spTree>
    <p:extLst>
      <p:ext uri="{BB962C8B-B14F-4D97-AF65-F5344CB8AC3E}">
        <p14:creationId xmlns:p14="http://schemas.microsoft.com/office/powerpoint/2010/main" val="2737730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Foto: </a:t>
            </a:r>
            <a:r>
              <a:rPr lang="en-US" dirty="0" smtClean="0"/>
              <a:t>la.lv</a:t>
            </a:r>
          </a:p>
          <a:p>
            <a:endParaRPr lang="en-US" dirty="0" smtClean="0"/>
          </a:p>
        </p:txBody>
      </p:sp>
      <p:sp>
        <p:nvSpPr>
          <p:cNvPr id="4" name="Slide Number Placeholder 3"/>
          <p:cNvSpPr>
            <a:spLocks noGrp="1"/>
          </p:cNvSpPr>
          <p:nvPr>
            <p:ph type="sldNum" sz="quarter" idx="10"/>
          </p:nvPr>
        </p:nvSpPr>
        <p:spPr/>
        <p:txBody>
          <a:bodyPr/>
          <a:lstStyle/>
          <a:p>
            <a:fld id="{B09072EF-7009-4A28-8EE5-2B2BDE4CC9CB}" type="slidenum">
              <a:rPr lang="lv-LV" smtClean="0"/>
              <a:t>7</a:t>
            </a:fld>
            <a:endParaRPr lang="lv-LV"/>
          </a:p>
        </p:txBody>
      </p:sp>
    </p:spTree>
    <p:extLst>
      <p:ext uri="{BB962C8B-B14F-4D97-AF65-F5344CB8AC3E}">
        <p14:creationId xmlns:p14="http://schemas.microsoft.com/office/powerpoint/2010/main" val="2906558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10"/>
          </p:nvPr>
        </p:nvSpPr>
        <p:spPr/>
        <p:txBody>
          <a:bodyPr/>
          <a:lstStyle/>
          <a:p>
            <a:fld id="{B09072EF-7009-4A28-8EE5-2B2BDE4CC9CB}" type="slidenum">
              <a:rPr lang="lv-LV" smtClean="0"/>
              <a:t>8</a:t>
            </a:fld>
            <a:endParaRPr lang="lv-LV"/>
          </a:p>
        </p:txBody>
      </p:sp>
    </p:spTree>
    <p:extLst>
      <p:ext uri="{BB962C8B-B14F-4D97-AF65-F5344CB8AC3E}">
        <p14:creationId xmlns:p14="http://schemas.microsoft.com/office/powerpoint/2010/main" val="4211310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Ārkārtas gadījumu soma satur lietas, kas cilvēkam vai ģimenei būs nepieciešamas evakuācijas gadījumā. Izmanto šo sarakstu un sagatavo</a:t>
            </a:r>
            <a:r>
              <a:rPr lang="en-US" dirty="0" err="1" smtClean="0"/>
              <a:t>jiet</a:t>
            </a:r>
            <a:r>
              <a:rPr lang="en-US" dirty="0" smtClean="0"/>
              <a:t> ar ģimeni</a:t>
            </a:r>
            <a:r>
              <a:rPr lang="lv-LV" dirty="0" smtClean="0"/>
              <a:t> somu savlaicīgi.</a:t>
            </a:r>
            <a:endParaRPr lang="en-US" baseline="0" dirty="0" smtClean="0"/>
          </a:p>
        </p:txBody>
      </p:sp>
      <p:sp>
        <p:nvSpPr>
          <p:cNvPr id="4" name="Slide Number Placeholder 3"/>
          <p:cNvSpPr>
            <a:spLocks noGrp="1"/>
          </p:cNvSpPr>
          <p:nvPr>
            <p:ph type="sldNum" sz="quarter" idx="10"/>
          </p:nvPr>
        </p:nvSpPr>
        <p:spPr/>
        <p:txBody>
          <a:bodyPr/>
          <a:lstStyle/>
          <a:p>
            <a:fld id="{B09072EF-7009-4A28-8EE5-2B2BDE4CC9CB}" type="slidenum">
              <a:rPr lang="lv-LV" smtClean="0"/>
              <a:t>10</a:t>
            </a:fld>
            <a:endParaRPr lang="lv-LV"/>
          </a:p>
        </p:txBody>
      </p:sp>
    </p:spTree>
    <p:extLst>
      <p:ext uri="{BB962C8B-B14F-4D97-AF65-F5344CB8AC3E}">
        <p14:creationId xmlns:p14="http://schemas.microsoft.com/office/powerpoint/2010/main" val="41224478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838AA5F5-13A1-463E-8075-8FEC10DD2F5B}" type="datetimeFigureOut">
              <a:rPr lang="lv-LV" smtClean="0"/>
              <a:t>25.02.2021</a:t>
            </a:fld>
            <a:endParaRPr lang="lv-LV"/>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lv-LV"/>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FA204422-0D52-4099-AA42-25E4C9EC20D0}" type="slidenum">
              <a:rPr lang="lv-LV" smtClean="0"/>
              <a:t>‹#›</a:t>
            </a:fld>
            <a:endParaRPr lang="lv-LV"/>
          </a:p>
        </p:txBody>
      </p:sp>
    </p:spTree>
    <p:extLst>
      <p:ext uri="{BB962C8B-B14F-4D97-AF65-F5344CB8AC3E}">
        <p14:creationId xmlns:p14="http://schemas.microsoft.com/office/powerpoint/2010/main" val="3047879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8AA5F5-13A1-463E-8075-8FEC10DD2F5B}" type="datetimeFigureOut">
              <a:rPr lang="lv-LV" smtClean="0"/>
              <a:t>25.02.2021</a:t>
            </a:fld>
            <a:endParaRPr lang="lv-LV"/>
          </a:p>
        </p:txBody>
      </p:sp>
      <p:sp>
        <p:nvSpPr>
          <p:cNvPr id="6" name="Footer Placeholder 5"/>
          <p:cNvSpPr>
            <a:spLocks noGrp="1"/>
          </p:cNvSpPr>
          <p:nvPr>
            <p:ph type="ftr" sz="quarter" idx="11"/>
          </p:nvPr>
        </p:nvSpPr>
        <p:spPr/>
        <p:txBody>
          <a:bodyPr/>
          <a:lstStyle/>
          <a:p>
            <a:endParaRPr lang="lv-LV"/>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A204422-0D52-4099-AA42-25E4C9EC20D0}" type="slidenum">
              <a:rPr lang="lv-LV" smtClean="0"/>
              <a:t>‹#›</a:t>
            </a:fld>
            <a:endParaRPr lang="lv-LV"/>
          </a:p>
        </p:txBody>
      </p:sp>
    </p:spTree>
    <p:extLst>
      <p:ext uri="{BB962C8B-B14F-4D97-AF65-F5344CB8AC3E}">
        <p14:creationId xmlns:p14="http://schemas.microsoft.com/office/powerpoint/2010/main" val="3156417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8AA5F5-13A1-463E-8075-8FEC10DD2F5B}" type="datetimeFigureOut">
              <a:rPr lang="lv-LV" smtClean="0"/>
              <a:t>25.02.2021</a:t>
            </a:fld>
            <a:endParaRPr lang="lv-LV"/>
          </a:p>
        </p:txBody>
      </p:sp>
      <p:sp>
        <p:nvSpPr>
          <p:cNvPr id="5" name="Footer Placeholder 4"/>
          <p:cNvSpPr>
            <a:spLocks noGrp="1"/>
          </p:cNvSpPr>
          <p:nvPr>
            <p:ph type="ftr" sz="quarter" idx="11"/>
          </p:nvPr>
        </p:nvSpPr>
        <p:spPr/>
        <p:txBody>
          <a:bodyPr/>
          <a:lstStyle/>
          <a:p>
            <a:endParaRPr lang="lv-LV"/>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A204422-0D52-4099-AA42-25E4C9EC20D0}" type="slidenum">
              <a:rPr lang="lv-LV" smtClean="0"/>
              <a:t>‹#›</a:t>
            </a:fld>
            <a:endParaRPr lang="lv-LV"/>
          </a:p>
        </p:txBody>
      </p:sp>
    </p:spTree>
    <p:extLst>
      <p:ext uri="{BB962C8B-B14F-4D97-AF65-F5344CB8AC3E}">
        <p14:creationId xmlns:p14="http://schemas.microsoft.com/office/powerpoint/2010/main" val="738652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8AA5F5-13A1-463E-8075-8FEC10DD2F5B}" type="datetimeFigureOut">
              <a:rPr lang="lv-LV" smtClean="0"/>
              <a:t>25.02.2021</a:t>
            </a:fld>
            <a:endParaRPr lang="lv-LV"/>
          </a:p>
        </p:txBody>
      </p:sp>
      <p:sp>
        <p:nvSpPr>
          <p:cNvPr id="5" name="Footer Placeholder 4"/>
          <p:cNvSpPr>
            <a:spLocks noGrp="1"/>
          </p:cNvSpPr>
          <p:nvPr>
            <p:ph type="ftr" sz="quarter" idx="11"/>
          </p:nvPr>
        </p:nvSpPr>
        <p:spPr/>
        <p:txBody>
          <a:bodyPr/>
          <a:lstStyle/>
          <a:p>
            <a:endParaRPr lang="lv-LV"/>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A204422-0D52-4099-AA42-25E4C9EC20D0}" type="slidenum">
              <a:rPr lang="lv-LV" smtClean="0"/>
              <a:t>‹#›</a:t>
            </a:fld>
            <a:endParaRPr lang="lv-LV"/>
          </a:p>
        </p:txBody>
      </p:sp>
    </p:spTree>
    <p:extLst>
      <p:ext uri="{BB962C8B-B14F-4D97-AF65-F5344CB8AC3E}">
        <p14:creationId xmlns:p14="http://schemas.microsoft.com/office/powerpoint/2010/main" val="253354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8AA5F5-13A1-463E-8075-8FEC10DD2F5B}" type="datetimeFigureOut">
              <a:rPr lang="lv-LV" smtClean="0"/>
              <a:t>25.02.2021</a:t>
            </a:fld>
            <a:endParaRPr lang="lv-LV"/>
          </a:p>
        </p:txBody>
      </p:sp>
      <p:sp>
        <p:nvSpPr>
          <p:cNvPr id="5" name="Footer Placeholder 4"/>
          <p:cNvSpPr>
            <a:spLocks noGrp="1"/>
          </p:cNvSpPr>
          <p:nvPr>
            <p:ph type="ftr" sz="quarter" idx="11"/>
          </p:nvPr>
        </p:nvSpPr>
        <p:spPr/>
        <p:txBody>
          <a:bodyPr/>
          <a:lstStyle/>
          <a:p>
            <a:endParaRPr lang="lv-LV"/>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A204422-0D52-4099-AA42-25E4C9EC20D0}" type="slidenum">
              <a:rPr lang="lv-LV" smtClean="0"/>
              <a:t>‹#›</a:t>
            </a:fld>
            <a:endParaRPr lang="lv-LV"/>
          </a:p>
        </p:txBody>
      </p:sp>
    </p:spTree>
    <p:extLst>
      <p:ext uri="{BB962C8B-B14F-4D97-AF65-F5344CB8AC3E}">
        <p14:creationId xmlns:p14="http://schemas.microsoft.com/office/powerpoint/2010/main" val="3648874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38AA5F5-13A1-463E-8075-8FEC10DD2F5B}" type="datetimeFigureOut">
              <a:rPr lang="lv-LV" smtClean="0"/>
              <a:t>25.02.2021</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FA204422-0D52-4099-AA42-25E4C9EC20D0}" type="slidenum">
              <a:rPr lang="lv-LV" smtClean="0"/>
              <a:t>‹#›</a:t>
            </a:fld>
            <a:endParaRPr lang="lv-LV"/>
          </a:p>
        </p:txBody>
      </p:sp>
    </p:spTree>
    <p:extLst>
      <p:ext uri="{BB962C8B-B14F-4D97-AF65-F5344CB8AC3E}">
        <p14:creationId xmlns:p14="http://schemas.microsoft.com/office/powerpoint/2010/main" val="859994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38AA5F5-13A1-463E-8075-8FEC10DD2F5B}" type="datetimeFigureOut">
              <a:rPr lang="lv-LV" smtClean="0"/>
              <a:t>25.02.2021</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FA204422-0D52-4099-AA42-25E4C9EC20D0}" type="slidenum">
              <a:rPr lang="lv-LV" smtClean="0"/>
              <a:t>‹#›</a:t>
            </a:fld>
            <a:endParaRPr lang="lv-LV"/>
          </a:p>
        </p:txBody>
      </p:sp>
    </p:spTree>
    <p:extLst>
      <p:ext uri="{BB962C8B-B14F-4D97-AF65-F5344CB8AC3E}">
        <p14:creationId xmlns:p14="http://schemas.microsoft.com/office/powerpoint/2010/main" val="3095411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8AA5F5-13A1-463E-8075-8FEC10DD2F5B}" type="datetimeFigureOut">
              <a:rPr lang="lv-LV" smtClean="0"/>
              <a:t>25.02.2021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A204422-0D52-4099-AA42-25E4C9EC20D0}" type="slidenum">
              <a:rPr lang="lv-LV" smtClean="0"/>
              <a:t>‹#›</a:t>
            </a:fld>
            <a:endParaRPr lang="lv-LV"/>
          </a:p>
        </p:txBody>
      </p:sp>
    </p:spTree>
    <p:extLst>
      <p:ext uri="{BB962C8B-B14F-4D97-AF65-F5344CB8AC3E}">
        <p14:creationId xmlns:p14="http://schemas.microsoft.com/office/powerpoint/2010/main" val="467449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8AA5F5-13A1-463E-8075-8FEC10DD2F5B}" type="datetimeFigureOut">
              <a:rPr lang="lv-LV" smtClean="0"/>
              <a:t>25.02.2021</a:t>
            </a:fld>
            <a:endParaRPr lang="lv-LV"/>
          </a:p>
        </p:txBody>
      </p:sp>
      <p:sp>
        <p:nvSpPr>
          <p:cNvPr id="5" name="Footer Placeholder 4"/>
          <p:cNvSpPr>
            <a:spLocks noGrp="1"/>
          </p:cNvSpPr>
          <p:nvPr>
            <p:ph type="ftr" sz="quarter" idx="11"/>
          </p:nvPr>
        </p:nvSpPr>
        <p:spPr/>
        <p:txBody>
          <a:bodyPr/>
          <a:lstStyle/>
          <a:p>
            <a:endParaRPr lang="lv-LV"/>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A204422-0D52-4099-AA42-25E4C9EC20D0}" type="slidenum">
              <a:rPr lang="lv-LV" smtClean="0"/>
              <a:t>‹#›</a:t>
            </a:fld>
            <a:endParaRPr lang="lv-LV"/>
          </a:p>
        </p:txBody>
      </p:sp>
    </p:spTree>
    <p:extLst>
      <p:ext uri="{BB962C8B-B14F-4D97-AF65-F5344CB8AC3E}">
        <p14:creationId xmlns:p14="http://schemas.microsoft.com/office/powerpoint/2010/main" val="3939476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8AA5F5-13A1-463E-8075-8FEC10DD2F5B}" type="datetimeFigureOut">
              <a:rPr lang="lv-LV" smtClean="0"/>
              <a:t>25.02.2021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FA204422-0D52-4099-AA42-25E4C9EC20D0}" type="slidenum">
              <a:rPr lang="lv-LV" smtClean="0"/>
              <a:t>‹#›</a:t>
            </a:fld>
            <a:endParaRPr lang="lv-LV"/>
          </a:p>
        </p:txBody>
      </p:sp>
    </p:spTree>
    <p:extLst>
      <p:ext uri="{BB962C8B-B14F-4D97-AF65-F5344CB8AC3E}">
        <p14:creationId xmlns:p14="http://schemas.microsoft.com/office/powerpoint/2010/main" val="2927674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8AA5F5-13A1-463E-8075-8FEC10DD2F5B}" type="datetimeFigureOut">
              <a:rPr lang="lv-LV" smtClean="0"/>
              <a:t>25.02.2021</a:t>
            </a:fld>
            <a:endParaRPr lang="lv-LV"/>
          </a:p>
        </p:txBody>
      </p:sp>
      <p:sp>
        <p:nvSpPr>
          <p:cNvPr id="5" name="Footer Placeholder 4"/>
          <p:cNvSpPr>
            <a:spLocks noGrp="1"/>
          </p:cNvSpPr>
          <p:nvPr>
            <p:ph type="ftr" sz="quarter" idx="11"/>
          </p:nvPr>
        </p:nvSpPr>
        <p:spPr/>
        <p:txBody>
          <a:bodyPr/>
          <a:lstStyle/>
          <a:p>
            <a:endParaRPr lang="lv-LV"/>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A204422-0D52-4099-AA42-25E4C9EC20D0}" type="slidenum">
              <a:rPr lang="lv-LV" smtClean="0"/>
              <a:t>‹#›</a:t>
            </a:fld>
            <a:endParaRPr lang="lv-LV"/>
          </a:p>
        </p:txBody>
      </p:sp>
    </p:spTree>
    <p:extLst>
      <p:ext uri="{BB962C8B-B14F-4D97-AF65-F5344CB8AC3E}">
        <p14:creationId xmlns:p14="http://schemas.microsoft.com/office/powerpoint/2010/main" val="880011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38AA5F5-13A1-463E-8075-8FEC10DD2F5B}" type="datetimeFigureOut">
              <a:rPr lang="lv-LV" smtClean="0"/>
              <a:t>25.02.2021</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FA204422-0D52-4099-AA42-25E4C9EC20D0}" type="slidenum">
              <a:rPr lang="lv-LV" smtClean="0"/>
              <a:t>‹#›</a:t>
            </a:fld>
            <a:endParaRPr lang="lv-LV"/>
          </a:p>
        </p:txBody>
      </p:sp>
    </p:spTree>
    <p:extLst>
      <p:ext uri="{BB962C8B-B14F-4D97-AF65-F5344CB8AC3E}">
        <p14:creationId xmlns:p14="http://schemas.microsoft.com/office/powerpoint/2010/main" val="2789499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38AA5F5-13A1-463E-8075-8FEC10DD2F5B}" type="datetimeFigureOut">
              <a:rPr lang="lv-LV" smtClean="0"/>
              <a:t>25.02.2021</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FA204422-0D52-4099-AA42-25E4C9EC20D0}" type="slidenum">
              <a:rPr lang="lv-LV" smtClean="0"/>
              <a:t>‹#›</a:t>
            </a:fld>
            <a:endParaRPr lang="lv-LV"/>
          </a:p>
        </p:txBody>
      </p:sp>
    </p:spTree>
    <p:extLst>
      <p:ext uri="{BB962C8B-B14F-4D97-AF65-F5344CB8AC3E}">
        <p14:creationId xmlns:p14="http://schemas.microsoft.com/office/powerpoint/2010/main" val="3877653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38AA5F5-13A1-463E-8075-8FEC10DD2F5B}" type="datetimeFigureOut">
              <a:rPr lang="lv-LV" smtClean="0"/>
              <a:t>25.02.2021</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FA204422-0D52-4099-AA42-25E4C9EC20D0}" type="slidenum">
              <a:rPr lang="lv-LV" smtClean="0"/>
              <a:t>‹#›</a:t>
            </a:fld>
            <a:endParaRPr lang="lv-LV"/>
          </a:p>
        </p:txBody>
      </p:sp>
    </p:spTree>
    <p:extLst>
      <p:ext uri="{BB962C8B-B14F-4D97-AF65-F5344CB8AC3E}">
        <p14:creationId xmlns:p14="http://schemas.microsoft.com/office/powerpoint/2010/main" val="858111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8AA5F5-13A1-463E-8075-8FEC10DD2F5B}" type="datetimeFigureOut">
              <a:rPr lang="lv-LV" smtClean="0"/>
              <a:t>25.02.2021</a:t>
            </a:fld>
            <a:endParaRPr lang="lv-LV"/>
          </a:p>
        </p:txBody>
      </p:sp>
      <p:sp>
        <p:nvSpPr>
          <p:cNvPr id="3" name="Footer Placeholder 2"/>
          <p:cNvSpPr>
            <a:spLocks noGrp="1"/>
          </p:cNvSpPr>
          <p:nvPr>
            <p:ph type="ftr" sz="quarter" idx="11"/>
          </p:nvPr>
        </p:nvSpPr>
        <p:spPr/>
        <p:txBody>
          <a:bodyPr/>
          <a:lstStyle/>
          <a:p>
            <a:endParaRPr lang="lv-LV"/>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FA204422-0D52-4099-AA42-25E4C9EC20D0}" type="slidenum">
              <a:rPr lang="lv-LV" smtClean="0"/>
              <a:t>‹#›</a:t>
            </a:fld>
            <a:endParaRPr lang="lv-LV"/>
          </a:p>
        </p:txBody>
      </p:sp>
    </p:spTree>
    <p:extLst>
      <p:ext uri="{BB962C8B-B14F-4D97-AF65-F5344CB8AC3E}">
        <p14:creationId xmlns:p14="http://schemas.microsoft.com/office/powerpoint/2010/main" val="620942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8AA5F5-13A1-463E-8075-8FEC10DD2F5B}" type="datetimeFigureOut">
              <a:rPr lang="lv-LV" smtClean="0"/>
              <a:t>25.02.2021</a:t>
            </a:fld>
            <a:endParaRPr lang="lv-LV"/>
          </a:p>
        </p:txBody>
      </p:sp>
      <p:sp>
        <p:nvSpPr>
          <p:cNvPr id="6" name="Footer Placeholder 5"/>
          <p:cNvSpPr>
            <a:spLocks noGrp="1"/>
          </p:cNvSpPr>
          <p:nvPr>
            <p:ph type="ftr" sz="quarter" idx="11"/>
          </p:nvPr>
        </p:nvSpPr>
        <p:spPr/>
        <p:txBody>
          <a:bodyPr/>
          <a:lstStyle/>
          <a:p>
            <a:endParaRPr lang="lv-LV"/>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A204422-0D52-4099-AA42-25E4C9EC20D0}" type="slidenum">
              <a:rPr lang="lv-LV" smtClean="0"/>
              <a:t>‹#›</a:t>
            </a:fld>
            <a:endParaRPr lang="lv-LV"/>
          </a:p>
        </p:txBody>
      </p:sp>
    </p:spTree>
    <p:extLst>
      <p:ext uri="{BB962C8B-B14F-4D97-AF65-F5344CB8AC3E}">
        <p14:creationId xmlns:p14="http://schemas.microsoft.com/office/powerpoint/2010/main" val="2921090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8AA5F5-13A1-463E-8075-8FEC10DD2F5B}" type="datetimeFigureOut">
              <a:rPr lang="lv-LV" smtClean="0"/>
              <a:t>25.02.2021</a:t>
            </a:fld>
            <a:endParaRPr lang="lv-LV"/>
          </a:p>
        </p:txBody>
      </p:sp>
      <p:sp>
        <p:nvSpPr>
          <p:cNvPr id="6" name="Footer Placeholder 5"/>
          <p:cNvSpPr>
            <a:spLocks noGrp="1"/>
          </p:cNvSpPr>
          <p:nvPr>
            <p:ph type="ftr" sz="quarter" idx="11"/>
          </p:nvPr>
        </p:nvSpPr>
        <p:spPr/>
        <p:txBody>
          <a:bodyPr/>
          <a:lstStyle/>
          <a:p>
            <a:endParaRPr lang="lv-LV"/>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A204422-0D52-4099-AA42-25E4C9EC20D0}" type="slidenum">
              <a:rPr lang="lv-LV" smtClean="0"/>
              <a:t>‹#›</a:t>
            </a:fld>
            <a:endParaRPr lang="lv-LV"/>
          </a:p>
        </p:txBody>
      </p:sp>
    </p:spTree>
    <p:extLst>
      <p:ext uri="{BB962C8B-B14F-4D97-AF65-F5344CB8AC3E}">
        <p14:creationId xmlns:p14="http://schemas.microsoft.com/office/powerpoint/2010/main" val="34647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838AA5F5-13A1-463E-8075-8FEC10DD2F5B}" type="datetimeFigureOut">
              <a:rPr lang="lv-LV" smtClean="0"/>
              <a:t>25.02.2021</a:t>
            </a:fld>
            <a:endParaRPr lang="lv-LV"/>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lv-LV"/>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FA204422-0D52-4099-AA42-25E4C9EC20D0}" type="slidenum">
              <a:rPr lang="lv-LV" smtClean="0"/>
              <a:t>‹#›</a:t>
            </a:fld>
            <a:endParaRPr lang="lv-LV"/>
          </a:p>
        </p:txBody>
      </p:sp>
    </p:spTree>
    <p:extLst>
      <p:ext uri="{BB962C8B-B14F-4D97-AF65-F5344CB8AC3E}">
        <p14:creationId xmlns:p14="http://schemas.microsoft.com/office/powerpoint/2010/main" val="742711736"/>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ttēls 5"/>
          <p:cNvPicPr>
            <a:picLocks noChangeAspect="1"/>
          </p:cNvPicPr>
          <p:nvPr/>
        </p:nvPicPr>
        <p:blipFill>
          <a:blip r:embed="rId3"/>
          <a:stretch>
            <a:fillRect/>
          </a:stretch>
        </p:blipFill>
        <p:spPr>
          <a:xfrm>
            <a:off x="3659248" y="831349"/>
            <a:ext cx="4737267" cy="2908543"/>
          </a:xfrm>
          <a:prstGeom prst="rect">
            <a:avLst/>
          </a:prstGeom>
          <a:ln w="38100">
            <a:solidFill>
              <a:schemeClr val="bg1"/>
            </a:solidFill>
          </a:ln>
        </p:spPr>
      </p:pic>
      <p:sp>
        <p:nvSpPr>
          <p:cNvPr id="7" name="Title 1"/>
          <p:cNvSpPr>
            <a:spLocks noGrp="1"/>
          </p:cNvSpPr>
          <p:nvPr>
            <p:ph type="ctrTitle"/>
          </p:nvPr>
        </p:nvSpPr>
        <p:spPr>
          <a:xfrm>
            <a:off x="4399902" y="2158754"/>
            <a:ext cx="3996613" cy="3118668"/>
          </a:xfrm>
        </p:spPr>
        <p:txBody>
          <a:bodyPr/>
          <a:lstStyle/>
          <a:p>
            <a:r>
              <a:rPr lang="en-US" sz="8800" b="1" dirty="0" smtClean="0">
                <a:solidFill>
                  <a:schemeClr val="bg1"/>
                </a:solidFill>
              </a:rPr>
              <a:t>PLŪDI</a:t>
            </a:r>
            <a:endParaRPr lang="lv-LV" b="1" dirty="0">
              <a:solidFill>
                <a:schemeClr val="bg1"/>
              </a:solidFill>
            </a:endParaRPr>
          </a:p>
        </p:txBody>
      </p:sp>
      <p:sp>
        <p:nvSpPr>
          <p:cNvPr id="8" name="Taisnstūris 4"/>
          <p:cNvSpPr/>
          <p:nvPr/>
        </p:nvSpPr>
        <p:spPr>
          <a:xfrm>
            <a:off x="2231288" y="5182357"/>
            <a:ext cx="8061033" cy="1169551"/>
          </a:xfrm>
          <a:prstGeom prst="rect">
            <a:avLst/>
          </a:prstGeom>
        </p:spPr>
        <p:txBody>
          <a:bodyPr wrap="square">
            <a:spAutoFit/>
          </a:bodyPr>
          <a:lstStyle/>
          <a:p>
            <a:pPr lvl="0" algn="ctr">
              <a:buClr>
                <a:srgbClr val="0E5F93"/>
              </a:buClr>
            </a:pPr>
            <a:endParaRPr lang="lv-LV" sz="1600" b="1" dirty="0">
              <a:solidFill>
                <a:srgbClr val="D4EBFA">
                  <a:lumMod val="10000"/>
                </a:srgbClr>
              </a:solidFill>
              <a:latin typeface="Bookman Old Style" panose="02050604050505020204" pitchFamily="18" charset="0"/>
            </a:endParaRPr>
          </a:p>
          <a:p>
            <a:pPr algn="ctr">
              <a:buClr>
                <a:srgbClr val="0E5F93"/>
              </a:buClr>
            </a:pPr>
            <a:r>
              <a:rPr lang="lv-LV" b="1" dirty="0"/>
              <a:t>Informatīvs </a:t>
            </a:r>
            <a:r>
              <a:rPr lang="lv-LV" b="1" dirty="0" smtClean="0"/>
              <a:t>materiāls</a:t>
            </a:r>
            <a:r>
              <a:rPr lang="en-US" b="1" dirty="0" smtClean="0"/>
              <a:t> bērniem un jauniešiem, sākot no </a:t>
            </a:r>
            <a:r>
              <a:rPr lang="lv-LV" b="1" dirty="0" smtClean="0"/>
              <a:t>5</a:t>
            </a:r>
            <a:r>
              <a:rPr lang="lv-LV" b="1" dirty="0"/>
              <a:t>. </a:t>
            </a:r>
            <a:r>
              <a:rPr lang="lv-LV" b="1" dirty="0" smtClean="0"/>
              <a:t>klases</a:t>
            </a:r>
            <a:endParaRPr lang="en-US" dirty="0" smtClean="0">
              <a:latin typeface="Bookman Old Style" panose="02050604050505020204" pitchFamily="18" charset="0"/>
            </a:endParaRPr>
          </a:p>
          <a:p>
            <a:pPr lvl="0" algn="ctr">
              <a:buClr>
                <a:srgbClr val="0E5F93"/>
              </a:buClr>
            </a:pPr>
            <a:r>
              <a:rPr lang="lv-LV" dirty="0" smtClean="0">
                <a:latin typeface="Bookman Old Style" panose="02050604050505020204" pitchFamily="18" charset="0"/>
              </a:rPr>
              <a:t>© </a:t>
            </a:r>
            <a:r>
              <a:rPr lang="lv-LV" dirty="0">
                <a:latin typeface="Bookman Old Style" panose="02050604050505020204" pitchFamily="18" charset="0"/>
              </a:rPr>
              <a:t>Valsts ugunsdzēsības un glābšanas dienests, 2021</a:t>
            </a:r>
          </a:p>
          <a:p>
            <a:pPr algn="ctr"/>
            <a:endParaRPr lang="lv-LV" dirty="0"/>
          </a:p>
        </p:txBody>
      </p:sp>
      <p:pic>
        <p:nvPicPr>
          <p:cNvPr id="9"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863" y="4794928"/>
            <a:ext cx="1400425" cy="1373750"/>
          </a:xfrm>
          <a:prstGeom prst="rect">
            <a:avLst/>
          </a:prstGeom>
        </p:spPr>
      </p:pic>
    </p:spTree>
    <p:extLst>
      <p:ext uri="{BB962C8B-B14F-4D97-AF65-F5344CB8AC3E}">
        <p14:creationId xmlns:p14="http://schemas.microsoft.com/office/powerpoint/2010/main" val="2665904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Eiropas Parlaments apstiprina 17,7 miljonu eiro piešķiršanu Latvijai plūdu  seku likvidēšanai | EP lēmumi | Eiropas Parlaments Birojs Latvij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10"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111" y="5992993"/>
            <a:ext cx="640135" cy="627942"/>
          </a:xfrm>
          <a:prstGeom prst="rect">
            <a:avLst/>
          </a:prstGeom>
        </p:spPr>
      </p:pic>
      <p:pic>
        <p:nvPicPr>
          <p:cNvPr id="11"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1599" y="5992993"/>
            <a:ext cx="1760937" cy="628519"/>
          </a:xfrm>
          <a:prstGeom prst="rect">
            <a:avLst/>
          </a:prstGeom>
        </p:spPr>
      </p:pic>
      <p:sp>
        <p:nvSpPr>
          <p:cNvPr id="16" name="Satura vietturis 2"/>
          <p:cNvSpPr>
            <a:spLocks noGrp="1"/>
          </p:cNvSpPr>
          <p:nvPr>
            <p:ph idx="1"/>
          </p:nvPr>
        </p:nvSpPr>
        <p:spPr>
          <a:xfrm>
            <a:off x="796246" y="2229408"/>
            <a:ext cx="3716815" cy="3388737"/>
          </a:xfrm>
          <a:solidFill>
            <a:schemeClr val="bg2">
              <a:lumMod val="90000"/>
            </a:schemeClr>
          </a:solidFill>
          <a:ln w="76200">
            <a:solidFill>
              <a:srgbClr val="ECD356"/>
            </a:solidFill>
          </a:ln>
        </p:spPr>
        <p:txBody>
          <a:bodyPr>
            <a:normAutofit/>
          </a:bodyPr>
          <a:lstStyle/>
          <a:p>
            <a:pPr marL="0" indent="0" algn="ctr">
              <a:buNone/>
            </a:pPr>
            <a:r>
              <a:rPr lang="en-US" b="1" dirty="0" smtClean="0">
                <a:solidFill>
                  <a:srgbClr val="002060"/>
                </a:solidFill>
              </a:rPr>
              <a:t>Jeb ā</a:t>
            </a:r>
            <a:r>
              <a:rPr lang="lv-LV" b="1" dirty="0" smtClean="0">
                <a:solidFill>
                  <a:srgbClr val="002060"/>
                </a:solidFill>
              </a:rPr>
              <a:t>rkārtas </a:t>
            </a:r>
            <a:r>
              <a:rPr lang="lv-LV" b="1" dirty="0">
                <a:solidFill>
                  <a:srgbClr val="002060"/>
                </a:solidFill>
              </a:rPr>
              <a:t>gadījumu soma satur lietas, kas cilvēkam vai ģimenei būs nepieciešamas ilgstošas un paredzamas evakuācijas, kā arī komunālo pakalpojumu (gāze, elektrība, ūdens) padeves pārtraukuma gadījumā. Izmanto šo sarakstu un </a:t>
            </a:r>
            <a:r>
              <a:rPr lang="en-US" b="1" dirty="0" smtClean="0">
                <a:solidFill>
                  <a:srgbClr val="002060"/>
                </a:solidFill>
              </a:rPr>
              <a:t>ar </a:t>
            </a:r>
            <a:r>
              <a:rPr lang="en-US" b="1" dirty="0" err="1" smtClean="0">
                <a:solidFill>
                  <a:srgbClr val="002060"/>
                </a:solidFill>
              </a:rPr>
              <a:t>ģimenti</a:t>
            </a:r>
            <a:r>
              <a:rPr lang="en-US" b="1" dirty="0" smtClean="0">
                <a:solidFill>
                  <a:srgbClr val="002060"/>
                </a:solidFill>
              </a:rPr>
              <a:t> </a:t>
            </a:r>
            <a:r>
              <a:rPr lang="lv-LV" b="1" dirty="0" smtClean="0">
                <a:solidFill>
                  <a:srgbClr val="002060"/>
                </a:solidFill>
              </a:rPr>
              <a:t>sagatavo somu savlaicīgi</a:t>
            </a:r>
            <a:r>
              <a:rPr lang="en-US" b="1" dirty="0" smtClean="0">
                <a:solidFill>
                  <a:srgbClr val="002060"/>
                </a:solidFill>
              </a:rPr>
              <a:t>!</a:t>
            </a:r>
            <a:endParaRPr lang="lv-LV" b="1" dirty="0">
              <a:solidFill>
                <a:srgbClr val="002060"/>
              </a:solidFill>
            </a:endParaRPr>
          </a:p>
        </p:txBody>
      </p:sp>
      <p:sp>
        <p:nvSpPr>
          <p:cNvPr id="17" name="Virsraksts 1"/>
          <p:cNvSpPr>
            <a:spLocks noGrp="1"/>
          </p:cNvSpPr>
          <p:nvPr>
            <p:ph type="title"/>
          </p:nvPr>
        </p:nvSpPr>
        <p:spPr>
          <a:xfrm>
            <a:off x="591965" y="1147597"/>
            <a:ext cx="8761413" cy="706964"/>
          </a:xfrm>
        </p:spPr>
        <p:txBody>
          <a:bodyPr/>
          <a:lstStyle/>
          <a:p>
            <a:r>
              <a:rPr lang="lv-LV" sz="3200" b="1" dirty="0">
                <a:solidFill>
                  <a:schemeClr val="bg1"/>
                </a:solidFill>
              </a:rPr>
              <a:t> </a:t>
            </a:r>
            <a:r>
              <a:rPr lang="en-US" sz="3200" b="1" dirty="0" smtClean="0">
                <a:solidFill>
                  <a:schemeClr val="bg1"/>
                </a:solidFill>
              </a:rPr>
              <a:t>Evakuācijas soma:</a:t>
            </a:r>
            <a:endParaRPr lang="lv-LV" sz="3200" dirty="0"/>
          </a:p>
        </p:txBody>
      </p:sp>
      <p:sp>
        <p:nvSpPr>
          <p:cNvPr id="18" name="Satura vietturis 2"/>
          <p:cNvSpPr txBox="1">
            <a:spLocks/>
          </p:cNvSpPr>
          <p:nvPr/>
        </p:nvSpPr>
        <p:spPr>
          <a:xfrm>
            <a:off x="5106172" y="1700449"/>
            <a:ext cx="6839394" cy="417505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S</a:t>
            </a:r>
            <a:r>
              <a:rPr lang="lv-LV" dirty="0" smtClean="0"/>
              <a:t>varīgu dokumentu</a:t>
            </a:r>
            <a:r>
              <a:rPr lang="en-US" dirty="0"/>
              <a:t> dokumentu</a:t>
            </a:r>
            <a:r>
              <a:rPr lang="lv-LV" dirty="0"/>
              <a:t> kopijas </a:t>
            </a:r>
            <a:r>
              <a:rPr lang="lv-LV" dirty="0" smtClean="0"/>
              <a:t>polietilēna iesaiņojumā</a:t>
            </a:r>
            <a:r>
              <a:rPr lang="en-US" dirty="0" smtClean="0"/>
              <a:t> (</a:t>
            </a:r>
            <a:r>
              <a:rPr lang="lv-LV" dirty="0"/>
              <a:t>pase vai ID karte, autovadītāja apliecība, transportlīdzekļa tehniskā pase, u.c</a:t>
            </a:r>
            <a:r>
              <a:rPr lang="lv-LV" dirty="0" smtClean="0"/>
              <a:t>.). Personu apliecinošo dokumentu orģinālus </a:t>
            </a:r>
            <a:r>
              <a:rPr lang="en-US" dirty="0" smtClean="0"/>
              <a:t>jātur </a:t>
            </a:r>
            <a:r>
              <a:rPr lang="lv-LV" dirty="0" smtClean="0"/>
              <a:t>pie sevis</a:t>
            </a:r>
            <a:r>
              <a:rPr lang="en-US" dirty="0" smtClean="0"/>
              <a:t>! </a:t>
            </a:r>
          </a:p>
          <a:p>
            <a:pPr marL="0" indent="0">
              <a:buNone/>
            </a:pPr>
            <a:endParaRPr lang="en-US" dirty="0" smtClean="0"/>
          </a:p>
          <a:p>
            <a:r>
              <a:rPr lang="en-US" dirty="0"/>
              <a:t>N</a:t>
            </a:r>
            <a:r>
              <a:rPr lang="lv-LV" dirty="0" smtClean="0"/>
              <a:t>elielu naudas summu</a:t>
            </a:r>
            <a:r>
              <a:rPr lang="en-US" dirty="0" smtClean="0"/>
              <a:t> jāliek evakuācijas somā, bet p</a:t>
            </a:r>
            <a:r>
              <a:rPr lang="lv-LV" dirty="0" smtClean="0"/>
              <a:t>ārējo naudu un bankas kartes </a:t>
            </a:r>
            <a:r>
              <a:rPr lang="en-US" dirty="0" smtClean="0"/>
              <a:t>jātur</a:t>
            </a:r>
            <a:r>
              <a:rPr lang="lv-LV" dirty="0" smtClean="0"/>
              <a:t> pie sevis</a:t>
            </a:r>
            <a:r>
              <a:rPr lang="en-US" dirty="0" smtClean="0"/>
              <a:t>.</a:t>
            </a:r>
          </a:p>
          <a:p>
            <a:pPr marL="0" indent="0">
              <a:buNone/>
            </a:pPr>
            <a:endParaRPr lang="en-US" dirty="0" smtClean="0"/>
          </a:p>
          <a:p>
            <a:r>
              <a:rPr lang="en-US" dirty="0" smtClean="0"/>
              <a:t>P</a:t>
            </a:r>
            <a:r>
              <a:rPr lang="lv-LV" dirty="0" smtClean="0"/>
              <a:t>ortatīvo </a:t>
            </a:r>
            <a:r>
              <a:rPr lang="lv-LV" dirty="0"/>
              <a:t>radioaparātu, sērkociņus vai šķiltavas, </a:t>
            </a:r>
            <a:r>
              <a:rPr lang="lv-LV" dirty="0" smtClean="0"/>
              <a:t>lukturīti</a:t>
            </a:r>
            <a:r>
              <a:rPr lang="en-US" dirty="0" smtClean="0"/>
              <a:t> un</a:t>
            </a:r>
            <a:r>
              <a:rPr lang="lv-LV" dirty="0" smtClean="0"/>
              <a:t> baterijas</a:t>
            </a:r>
            <a:r>
              <a:rPr lang="en-US" dirty="0" smtClean="0"/>
              <a:t>.</a:t>
            </a:r>
          </a:p>
          <a:p>
            <a:pPr marL="0" indent="0">
              <a:buNone/>
            </a:pPr>
            <a:endParaRPr lang="en-US" dirty="0" smtClean="0"/>
          </a:p>
          <a:p>
            <a:r>
              <a:rPr lang="en-US" dirty="0" smtClean="0"/>
              <a:t>D</a:t>
            </a:r>
            <a:r>
              <a:rPr lang="lv-LV" dirty="0" smtClean="0"/>
              <a:t>audzfunkcionālu </a:t>
            </a:r>
            <a:r>
              <a:rPr lang="lv-LV" dirty="0"/>
              <a:t>saliekamo nazi, karoti, neplīstošu bļodiņu un </a:t>
            </a:r>
            <a:r>
              <a:rPr lang="lv-LV" dirty="0" smtClean="0"/>
              <a:t>krūzīti</a:t>
            </a:r>
            <a:r>
              <a:rPr lang="en-US" dirty="0" smtClean="0"/>
              <a:t>. </a:t>
            </a:r>
          </a:p>
        </p:txBody>
      </p:sp>
      <p:sp>
        <p:nvSpPr>
          <p:cNvPr id="20" name="Virsraksts 1"/>
          <p:cNvSpPr txBox="1">
            <a:spLocks/>
          </p:cNvSpPr>
          <p:nvPr/>
        </p:nvSpPr>
        <p:spPr bwMode="gray">
          <a:xfrm>
            <a:off x="5407729" y="662834"/>
            <a:ext cx="8761413" cy="706964"/>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rgbClr val="002060"/>
                </a:solidFill>
              </a:rPr>
              <a:t>Pārrunā ar ģimeni,</a:t>
            </a:r>
          </a:p>
          <a:p>
            <a:r>
              <a:rPr lang="en-US" b="1" dirty="0" smtClean="0">
                <a:solidFill>
                  <a:srgbClr val="002060"/>
                </a:solidFill>
              </a:rPr>
              <a:t>ko likt evakuācijas somā? (1.)</a:t>
            </a:r>
            <a:endParaRPr lang="lv-LV" dirty="0">
              <a:solidFill>
                <a:srgbClr val="002060"/>
              </a:solidFill>
            </a:endParaRPr>
          </a:p>
        </p:txBody>
      </p:sp>
    </p:spTree>
    <p:extLst>
      <p:ext uri="{BB962C8B-B14F-4D97-AF65-F5344CB8AC3E}">
        <p14:creationId xmlns:p14="http://schemas.microsoft.com/office/powerpoint/2010/main" val="6119154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p:cNvSpPr>
            <a:spLocks noGrp="1"/>
          </p:cNvSpPr>
          <p:nvPr>
            <p:ph idx="1"/>
          </p:nvPr>
        </p:nvSpPr>
        <p:spPr>
          <a:xfrm>
            <a:off x="6082704" y="1410244"/>
            <a:ext cx="5989322" cy="5447756"/>
          </a:xfrm>
        </p:spPr>
        <p:txBody>
          <a:bodyPr/>
          <a:lstStyle/>
          <a:p>
            <a:r>
              <a:rPr lang="en-US" dirty="0" smtClean="0"/>
              <a:t>L</a:t>
            </a:r>
            <a:r>
              <a:rPr lang="lv-LV" dirty="0" smtClean="0"/>
              <a:t>īmlenti</a:t>
            </a:r>
            <a:r>
              <a:rPr lang="lv-LV" dirty="0"/>
              <a:t>, auklu, diegu, adatu, šķēres, papīru un </a:t>
            </a:r>
            <a:r>
              <a:rPr lang="lv-LV" dirty="0" smtClean="0"/>
              <a:t>rakstāmpiederumus</a:t>
            </a:r>
            <a:r>
              <a:rPr lang="en-US" dirty="0" smtClean="0"/>
              <a:t>.</a:t>
            </a:r>
          </a:p>
          <a:p>
            <a:endParaRPr lang="en-US" dirty="0"/>
          </a:p>
          <a:p>
            <a:r>
              <a:rPr lang="en-US" dirty="0" smtClean="0"/>
              <a:t>P</a:t>
            </a:r>
            <a:r>
              <a:rPr lang="lv-LV" dirty="0" smtClean="0"/>
              <a:t>irmās </a:t>
            </a:r>
            <a:r>
              <a:rPr lang="lv-LV" dirty="0"/>
              <a:t>palīdzības aptieciņu; apģērbu, rezerves apakšveļu un ērtus apavus; guļammaisu vai segu, tūristu paklājiņu, vēlams </a:t>
            </a:r>
            <a:r>
              <a:rPr lang="lv-LV" dirty="0" smtClean="0"/>
              <a:t>telti</a:t>
            </a:r>
            <a:r>
              <a:rPr lang="en-US" dirty="0" smtClean="0"/>
              <a:t>.</a:t>
            </a:r>
          </a:p>
          <a:p>
            <a:endParaRPr lang="en-US" dirty="0"/>
          </a:p>
          <a:p>
            <a:r>
              <a:rPr lang="en-US" dirty="0" smtClean="0"/>
              <a:t>Hi</a:t>
            </a:r>
            <a:r>
              <a:rPr lang="lv-LV" dirty="0" smtClean="0"/>
              <a:t>giēnas </a:t>
            </a:r>
            <a:r>
              <a:rPr lang="lv-LV" dirty="0"/>
              <a:t>piederumus, dvieli, tualetes papīru, vienreiz lietojamās </a:t>
            </a:r>
            <a:r>
              <a:rPr lang="lv-LV" dirty="0" smtClean="0"/>
              <a:t>salvetes</a:t>
            </a:r>
            <a:r>
              <a:rPr lang="en-US" dirty="0" smtClean="0"/>
              <a:t>.</a:t>
            </a:r>
          </a:p>
          <a:p>
            <a:endParaRPr lang="en-US" dirty="0"/>
          </a:p>
          <a:p>
            <a:r>
              <a:rPr lang="en-US" dirty="0" smtClean="0"/>
              <a:t>P</a:t>
            </a:r>
            <a:r>
              <a:rPr lang="lv-LV" dirty="0" smtClean="0"/>
              <a:t>ārtiku</a:t>
            </a:r>
            <a:r>
              <a:rPr lang="lv-LV" dirty="0"/>
              <a:t>, ko var lietot bez termiskas apstrādes un ar ilgu derīguma termiņu – sausās zupas, konservus, sausiņus, saldumus ar augstu kaloriju saturu; dzeramo ūdeni vairākām dienām (ieteicams plastmasas pudelēs). </a:t>
            </a:r>
          </a:p>
        </p:txBody>
      </p:sp>
      <p:sp>
        <p:nvSpPr>
          <p:cNvPr id="5" name="Virsraksts 1"/>
          <p:cNvSpPr txBox="1">
            <a:spLocks/>
          </p:cNvSpPr>
          <p:nvPr/>
        </p:nvSpPr>
        <p:spPr bwMode="gray">
          <a:xfrm>
            <a:off x="5281269" y="703280"/>
            <a:ext cx="8761413" cy="706964"/>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solidFill>
                  <a:srgbClr val="002060"/>
                </a:solidFill>
              </a:rPr>
              <a:t>Pārrunā ar ģimeni,</a:t>
            </a:r>
          </a:p>
          <a:p>
            <a:r>
              <a:rPr lang="en-US" b="1" dirty="0" smtClean="0">
                <a:solidFill>
                  <a:srgbClr val="002060"/>
                </a:solidFill>
              </a:rPr>
              <a:t>ko likt evakuācijas somā? (2.)</a:t>
            </a:r>
            <a:endParaRPr lang="lv-LV" dirty="0">
              <a:solidFill>
                <a:srgbClr val="002060"/>
              </a:solidFill>
            </a:endParaRPr>
          </a:p>
        </p:txBody>
      </p:sp>
      <p:pic>
        <p:nvPicPr>
          <p:cNvPr id="2" name="Attēls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629" y="2354093"/>
            <a:ext cx="4647113" cy="2964302"/>
          </a:xfrm>
          <a:prstGeom prst="rect">
            <a:avLst/>
          </a:prstGeom>
          <a:ln w="28575">
            <a:solidFill>
              <a:schemeClr val="bg1"/>
            </a:solidFill>
          </a:ln>
        </p:spPr>
      </p:pic>
    </p:spTree>
    <p:extLst>
      <p:ext uri="{BB962C8B-B14F-4D97-AF65-F5344CB8AC3E}">
        <p14:creationId xmlns:p14="http://schemas.microsoft.com/office/powerpoint/2010/main" val="2707831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b="1" dirty="0" smtClean="0">
                <a:solidFill>
                  <a:schemeClr val="bg1"/>
                </a:solidFill>
              </a:rPr>
              <a:t>Ko darīt, ja sākušies plūdi?</a:t>
            </a:r>
            <a:endParaRPr lang="lv-LV" b="1" dirty="0">
              <a:solidFill>
                <a:schemeClr val="bg1"/>
              </a:solidFill>
            </a:endParaRPr>
          </a:p>
        </p:txBody>
      </p:sp>
      <p:sp>
        <p:nvSpPr>
          <p:cNvPr id="3" name="Satura vietturis 2"/>
          <p:cNvSpPr>
            <a:spLocks noGrp="1"/>
          </p:cNvSpPr>
          <p:nvPr>
            <p:ph idx="1"/>
          </p:nvPr>
        </p:nvSpPr>
        <p:spPr>
          <a:xfrm>
            <a:off x="796246" y="2271872"/>
            <a:ext cx="11768675" cy="1675669"/>
          </a:xfrm>
        </p:spPr>
        <p:txBody>
          <a:bodyPr>
            <a:noAutofit/>
          </a:bodyPr>
          <a:lstStyle/>
          <a:p>
            <a:pPr marL="0" lvl="0" indent="0">
              <a:buNone/>
            </a:pPr>
            <a:endParaRPr lang="en-US" sz="2000" b="1" dirty="0" smtClean="0">
              <a:solidFill>
                <a:schemeClr val="tx1"/>
              </a:solidFill>
            </a:endParaRPr>
          </a:p>
          <a:p>
            <a:pPr lvl="0"/>
            <a:r>
              <a:rPr lang="en-US" dirty="0" smtClean="0">
                <a:solidFill>
                  <a:schemeClr val="tx1"/>
                </a:solidFill>
              </a:rPr>
              <a:t>Par plūdu sākšanos brīdiniet pašvaldību, bet apdraudējuma gadījumā zvaniet uz 112.</a:t>
            </a:r>
          </a:p>
          <a:p>
            <a:pPr lvl="0"/>
            <a:r>
              <a:rPr lang="lv-LV" dirty="0" smtClean="0">
                <a:solidFill>
                  <a:schemeClr val="tx1"/>
                </a:solidFill>
              </a:rPr>
              <a:t>ja </a:t>
            </a:r>
            <a:r>
              <a:rPr lang="lv-LV" dirty="0">
                <a:solidFill>
                  <a:schemeClr val="tx1"/>
                </a:solidFill>
              </a:rPr>
              <a:t>iespējams, brīdiniet un informējiet savus kaimiņus par plūdu sākšanos</a:t>
            </a:r>
            <a:r>
              <a:rPr lang="lv-LV" dirty="0" smtClean="0">
                <a:solidFill>
                  <a:schemeClr val="tx1"/>
                </a:solidFill>
              </a:rPr>
              <a:t>.</a:t>
            </a:r>
            <a:endParaRPr lang="en-US" dirty="0" smtClean="0">
              <a:solidFill>
                <a:schemeClr val="tx1"/>
              </a:solidFill>
            </a:endParaRPr>
          </a:p>
          <a:p>
            <a:pPr lvl="0"/>
            <a:endParaRPr lang="en-US" dirty="0">
              <a:solidFill>
                <a:schemeClr val="tx1"/>
              </a:solidFill>
            </a:endParaRPr>
          </a:p>
        </p:txBody>
      </p:sp>
      <p:pic>
        <p:nvPicPr>
          <p:cNvPr id="8"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47868" y="4808037"/>
            <a:ext cx="1914425" cy="697607"/>
          </a:xfrm>
          <a:prstGeom prst="rect">
            <a:avLst/>
          </a:prstGeom>
        </p:spPr>
      </p:pic>
      <p:pic>
        <p:nvPicPr>
          <p:cNvPr id="9"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47868" y="3778655"/>
            <a:ext cx="1836825" cy="813503"/>
          </a:xfrm>
          <a:prstGeom prst="rect">
            <a:avLst/>
          </a:prstGeom>
        </p:spPr>
      </p:pic>
      <p:pic>
        <p:nvPicPr>
          <p:cNvPr id="10"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45356" y="5803008"/>
            <a:ext cx="1489179" cy="755847"/>
          </a:xfrm>
          <a:prstGeom prst="rect">
            <a:avLst/>
          </a:prstGeom>
        </p:spPr>
      </p:pic>
      <p:sp>
        <p:nvSpPr>
          <p:cNvPr id="16" name="Taisnstūris 15"/>
          <p:cNvSpPr/>
          <p:nvPr/>
        </p:nvSpPr>
        <p:spPr>
          <a:xfrm>
            <a:off x="1171191" y="2115834"/>
            <a:ext cx="1446230" cy="461665"/>
          </a:xfrm>
          <a:prstGeom prst="rect">
            <a:avLst/>
          </a:prstGeom>
        </p:spPr>
        <p:txBody>
          <a:bodyPr wrap="none">
            <a:spAutoFit/>
          </a:bodyPr>
          <a:lstStyle/>
          <a:p>
            <a:pPr lvl="0"/>
            <a:r>
              <a:rPr lang="en-US" sz="2400" b="1" dirty="0"/>
              <a:t>Brīdiniet:</a:t>
            </a:r>
          </a:p>
        </p:txBody>
      </p:sp>
      <p:sp>
        <p:nvSpPr>
          <p:cNvPr id="17" name="Right Arrow 5"/>
          <p:cNvSpPr/>
          <p:nvPr/>
        </p:nvSpPr>
        <p:spPr>
          <a:xfrm rot="10800000" flipH="1">
            <a:off x="4809760" y="5085808"/>
            <a:ext cx="1668768" cy="17302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Right Arrow 5"/>
          <p:cNvSpPr/>
          <p:nvPr/>
        </p:nvSpPr>
        <p:spPr>
          <a:xfrm rot="10800000" flipH="1">
            <a:off x="4809759" y="6040290"/>
            <a:ext cx="1668768" cy="17302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0" name="Attēls 19"/>
          <p:cNvPicPr>
            <a:picLocks noChangeAspect="1"/>
          </p:cNvPicPr>
          <p:nvPr/>
        </p:nvPicPr>
        <p:blipFill>
          <a:blip r:embed="rId6"/>
          <a:stretch>
            <a:fillRect/>
          </a:stretch>
        </p:blipFill>
        <p:spPr>
          <a:xfrm>
            <a:off x="1171191" y="3891926"/>
            <a:ext cx="1270056" cy="2529828"/>
          </a:xfrm>
          <a:prstGeom prst="rect">
            <a:avLst/>
          </a:prstGeom>
        </p:spPr>
      </p:pic>
      <p:sp>
        <p:nvSpPr>
          <p:cNvPr id="21" name="Right Arrow 5"/>
          <p:cNvSpPr/>
          <p:nvPr/>
        </p:nvSpPr>
        <p:spPr>
          <a:xfrm rot="10800000" flipH="1">
            <a:off x="4809760" y="4146277"/>
            <a:ext cx="1668768" cy="17302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22"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6111" y="5992993"/>
            <a:ext cx="640135" cy="627942"/>
          </a:xfrm>
          <a:prstGeom prst="rect">
            <a:avLst/>
          </a:prstGeom>
        </p:spPr>
      </p:pic>
      <p:pic>
        <p:nvPicPr>
          <p:cNvPr id="23"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261599" y="5992993"/>
            <a:ext cx="1760937" cy="628519"/>
          </a:xfrm>
          <a:prstGeom prst="rect">
            <a:avLst/>
          </a:prstGeom>
        </p:spPr>
      </p:pic>
      <p:pic>
        <p:nvPicPr>
          <p:cNvPr id="24" name="Satura vietturis 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94918" y="3877156"/>
            <a:ext cx="2155608" cy="1212529"/>
          </a:xfrm>
          <a:prstGeom prst="ellipse">
            <a:avLst/>
          </a:prstGeom>
          <a:ln>
            <a:noFill/>
          </a:ln>
          <a:effectLst>
            <a:softEdge rad="112500"/>
          </a:effectLst>
        </p:spPr>
      </p:pic>
      <p:sp>
        <p:nvSpPr>
          <p:cNvPr id="25" name="Oval Callout 10"/>
          <p:cNvSpPr/>
          <p:nvPr/>
        </p:nvSpPr>
        <p:spPr>
          <a:xfrm>
            <a:off x="2510823" y="3941077"/>
            <a:ext cx="1923799" cy="1088890"/>
          </a:xfrm>
          <a:prstGeom prst="wedgeEllipseCallout">
            <a:avLst>
              <a:gd name="adj1" fmla="val -72109"/>
              <a:gd name="adj2" fmla="val -24045"/>
            </a:avLst>
          </a:prstGeom>
          <a:noFill/>
          <a:ln w="38100">
            <a:solidFill>
              <a:srgbClr val="D20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2400" b="1" dirty="0">
              <a:solidFill>
                <a:schemeClr val="tx1"/>
              </a:solidFill>
            </a:endParaRPr>
          </a:p>
        </p:txBody>
      </p:sp>
    </p:spTree>
    <p:extLst>
      <p:ext uri="{BB962C8B-B14F-4D97-AF65-F5344CB8AC3E}">
        <p14:creationId xmlns:p14="http://schemas.microsoft.com/office/powerpoint/2010/main" val="898384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54954" y="947920"/>
            <a:ext cx="8761413" cy="728480"/>
          </a:xfrm>
        </p:spPr>
        <p:txBody>
          <a:bodyPr/>
          <a:lstStyle/>
          <a:p>
            <a:r>
              <a:rPr lang="lv-LV" b="1" dirty="0" smtClean="0">
                <a:solidFill>
                  <a:schemeClr val="bg1"/>
                </a:solidFill>
              </a:rPr>
              <a:t>Kas jāsaka, piezvanot uz 112?</a:t>
            </a:r>
            <a:endParaRPr lang="lv-LV" b="1" dirty="0">
              <a:solidFill>
                <a:schemeClr val="bg1"/>
              </a:solidFill>
            </a:endParaRPr>
          </a:p>
        </p:txBody>
      </p:sp>
      <p:sp>
        <p:nvSpPr>
          <p:cNvPr id="5" name="Content Placeholder 2"/>
          <p:cNvSpPr>
            <a:spLocks noGrp="1"/>
          </p:cNvSpPr>
          <p:nvPr>
            <p:ph idx="1"/>
          </p:nvPr>
        </p:nvSpPr>
        <p:spPr>
          <a:xfrm>
            <a:off x="2495016" y="2524164"/>
            <a:ext cx="8761413" cy="528806"/>
          </a:xfrm>
        </p:spPr>
        <p:txBody>
          <a:bodyPr>
            <a:normAutofit/>
          </a:bodyPr>
          <a:lstStyle/>
          <a:p>
            <a:pPr marL="0" indent="0" algn="just">
              <a:buNone/>
            </a:pPr>
            <a:r>
              <a:rPr lang="lv-LV" altLang="ko-KR" sz="2400" b="1" dirty="0" smtClean="0">
                <a:solidFill>
                  <a:schemeClr val="tx1"/>
                </a:solidFill>
                <a:latin typeface="Century Gothic" panose="020B0502020202020204" pitchFamily="34" charset="0"/>
              </a:rPr>
              <a:t>		Nosauc </a:t>
            </a:r>
            <a:r>
              <a:rPr lang="lv-LV" altLang="ko-KR" sz="2400" b="1" dirty="0">
                <a:solidFill>
                  <a:schemeClr val="tx1"/>
                </a:solidFill>
                <a:latin typeface="Century Gothic" panose="020B0502020202020204" pitchFamily="34" charset="0"/>
              </a:rPr>
              <a:t>adresi vai notikuma </a:t>
            </a:r>
            <a:r>
              <a:rPr lang="lv-LV" altLang="ko-KR" sz="2400" b="1" dirty="0" smtClean="0">
                <a:solidFill>
                  <a:schemeClr val="tx1"/>
                </a:solidFill>
                <a:latin typeface="Century Gothic" panose="020B0502020202020204" pitchFamily="34" charset="0"/>
              </a:rPr>
              <a:t>vietu</a:t>
            </a:r>
          </a:p>
          <a:p>
            <a:pPr marL="0" indent="0" algn="ctr">
              <a:buNone/>
            </a:pPr>
            <a:endParaRPr lang="lv-LV" altLang="ko-KR" sz="2000" b="1" dirty="0">
              <a:solidFill>
                <a:schemeClr val="tx1"/>
              </a:solidFill>
              <a:latin typeface="Century Gothic" panose="020B0502020202020204" pitchFamily="34" charset="0"/>
            </a:endParaRPr>
          </a:p>
        </p:txBody>
      </p:sp>
      <p:pic>
        <p:nvPicPr>
          <p:cNvPr id="6"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9178" y="2176817"/>
            <a:ext cx="1067695" cy="1067695"/>
          </a:xfrm>
          <a:prstGeom prst="rect">
            <a:avLst/>
          </a:prstGeom>
        </p:spPr>
      </p:pic>
      <p:pic>
        <p:nvPicPr>
          <p:cNvPr id="8"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47187" y="3968718"/>
            <a:ext cx="1134151" cy="1134151"/>
          </a:xfrm>
          <a:prstGeom prst="rect">
            <a:avLst/>
          </a:prstGeom>
        </p:spPr>
      </p:pic>
      <p:pic>
        <p:nvPicPr>
          <p:cNvPr id="9"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13026" y="4653032"/>
            <a:ext cx="1449421" cy="1449421"/>
          </a:xfrm>
          <a:prstGeom prst="rect">
            <a:avLst/>
          </a:prstGeom>
        </p:spPr>
      </p:pic>
      <p:sp>
        <p:nvSpPr>
          <p:cNvPr id="10" name="Content Placeholder 2"/>
          <p:cNvSpPr txBox="1">
            <a:spLocks/>
          </p:cNvSpPr>
          <p:nvPr/>
        </p:nvSpPr>
        <p:spPr>
          <a:xfrm>
            <a:off x="3424252" y="3315230"/>
            <a:ext cx="8761413" cy="55384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lv-LV" altLang="ko-KR" sz="2400" b="1" dirty="0" smtClean="0">
                <a:solidFill>
                  <a:schemeClr val="tx1"/>
                </a:solidFill>
                <a:latin typeface="Century Gothic" panose="020B0502020202020204" pitchFamily="34" charset="0"/>
              </a:rPr>
              <a:t>	Izstāsti, kas ir noticis</a:t>
            </a:r>
          </a:p>
        </p:txBody>
      </p:sp>
      <p:sp>
        <p:nvSpPr>
          <p:cNvPr id="11" name="Content Placeholder 2"/>
          <p:cNvSpPr txBox="1">
            <a:spLocks/>
          </p:cNvSpPr>
          <p:nvPr/>
        </p:nvSpPr>
        <p:spPr>
          <a:xfrm>
            <a:off x="2937950" y="4272315"/>
            <a:ext cx="8761413" cy="8354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lv-LV" altLang="ko-KR" sz="2400" b="1" dirty="0" smtClean="0">
                <a:solidFill>
                  <a:schemeClr val="tx1"/>
                </a:solidFill>
                <a:latin typeface="Century Gothic" panose="020B0502020202020204" pitchFamily="34" charset="0"/>
              </a:rPr>
              <a:t>	Atbildi uz jautājumiem					</a:t>
            </a:r>
            <a:endParaRPr lang="en-US" altLang="ko-KR" sz="2400" b="1" dirty="0">
              <a:solidFill>
                <a:schemeClr val="tx1"/>
              </a:solidFill>
              <a:latin typeface="Century Gothic" panose="020B0502020202020204" pitchFamily="34" charset="0"/>
            </a:endParaRPr>
          </a:p>
        </p:txBody>
      </p:sp>
      <p:sp>
        <p:nvSpPr>
          <p:cNvPr id="12" name="Content Placeholder 2"/>
          <p:cNvSpPr txBox="1">
            <a:spLocks/>
          </p:cNvSpPr>
          <p:nvPr/>
        </p:nvSpPr>
        <p:spPr>
          <a:xfrm>
            <a:off x="3762447" y="5172492"/>
            <a:ext cx="7776772" cy="143716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lv-LV" altLang="ko-KR" sz="2400" b="1" dirty="0" smtClean="0">
                <a:solidFill>
                  <a:schemeClr val="tx1"/>
                </a:solidFill>
                <a:latin typeface="Century Gothic" panose="020B0502020202020204" pitchFamily="34" charset="0"/>
              </a:rPr>
              <a:t>Nosauc vārdu, uzvārdu, telefona numuru</a:t>
            </a:r>
          </a:p>
          <a:p>
            <a:pPr marL="0" indent="0" algn="ctr">
              <a:buFont typeface="Wingdings 3" charset="2"/>
              <a:buNone/>
            </a:pPr>
            <a:r>
              <a:rPr lang="lv-LV" altLang="ko-KR" sz="2000" b="1" dirty="0" smtClean="0">
                <a:solidFill>
                  <a:schemeClr val="tx1"/>
                </a:solidFill>
                <a:latin typeface="Century Gothic" panose="020B0502020202020204" pitchFamily="34" charset="0"/>
              </a:rPr>
              <a:t>	</a:t>
            </a:r>
            <a:endParaRPr lang="en-US" altLang="ko-KR" sz="2000" b="1" dirty="0">
              <a:solidFill>
                <a:schemeClr val="tx1"/>
              </a:solidFill>
              <a:latin typeface="Century Gothic" panose="020B0502020202020204" pitchFamily="34" charset="0"/>
            </a:endParaRPr>
          </a:p>
        </p:txBody>
      </p:sp>
      <p:sp>
        <p:nvSpPr>
          <p:cNvPr id="13" name="Content Placeholder 2"/>
          <p:cNvSpPr txBox="1">
            <a:spLocks/>
          </p:cNvSpPr>
          <p:nvPr/>
        </p:nvSpPr>
        <p:spPr>
          <a:xfrm>
            <a:off x="335476" y="6064573"/>
            <a:ext cx="8761413" cy="52170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Font typeface="Wingdings 3" charset="2"/>
              <a:buNone/>
            </a:pPr>
            <a:r>
              <a:rPr lang="lv-LV" altLang="ko-KR" sz="2400" b="1" dirty="0" smtClean="0">
                <a:solidFill>
                  <a:schemeClr val="tx1"/>
                </a:solidFill>
                <a:latin typeface="Century Gothic" panose="020B0502020202020204" pitchFamily="34" charset="0"/>
              </a:rPr>
              <a:t>				Nenoliec klausuli pirmais!</a:t>
            </a:r>
            <a:endParaRPr lang="en-US" altLang="ko-KR" sz="2400" b="1" dirty="0">
              <a:solidFill>
                <a:schemeClr val="tx1"/>
              </a:solidFill>
              <a:latin typeface="Century Gothic" panose="020B0502020202020204" pitchFamily="34" charset="0"/>
            </a:endParaRPr>
          </a:p>
        </p:txBody>
      </p:sp>
      <p:pic>
        <p:nvPicPr>
          <p:cNvPr id="14" name="Pictur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6111" y="5992993"/>
            <a:ext cx="640135" cy="627942"/>
          </a:xfrm>
          <a:prstGeom prst="rect">
            <a:avLst/>
          </a:prstGeom>
        </p:spPr>
      </p:pic>
      <p:pic>
        <p:nvPicPr>
          <p:cNvPr id="15" name="Picture 1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61599" y="5992993"/>
            <a:ext cx="1760937" cy="628519"/>
          </a:xfrm>
          <a:prstGeom prst="rect">
            <a:avLst/>
          </a:prstGeom>
        </p:spPr>
      </p:pic>
      <p:pic>
        <p:nvPicPr>
          <p:cNvPr id="2" name="Attēls 1"/>
          <p:cNvPicPr>
            <a:picLocks noChangeAspect="1"/>
          </p:cNvPicPr>
          <p:nvPr/>
        </p:nvPicPr>
        <p:blipFill rotWithShape="1">
          <a:blip r:embed="rId8"/>
          <a:srcRect l="51008" t="7423" r="1156" b="54227"/>
          <a:stretch/>
        </p:blipFill>
        <p:spPr>
          <a:xfrm>
            <a:off x="2533624" y="3170285"/>
            <a:ext cx="1155932" cy="926739"/>
          </a:xfrm>
          <a:prstGeom prst="rect">
            <a:avLst/>
          </a:prstGeom>
        </p:spPr>
      </p:pic>
      <p:pic>
        <p:nvPicPr>
          <p:cNvPr id="3" name="Attēls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2290" y="5658877"/>
            <a:ext cx="1095447" cy="1095447"/>
          </a:xfrm>
          <a:prstGeom prst="rect">
            <a:avLst/>
          </a:prstGeom>
        </p:spPr>
      </p:pic>
    </p:spTree>
    <p:extLst>
      <p:ext uri="{BB962C8B-B14F-4D97-AF65-F5344CB8AC3E}">
        <p14:creationId xmlns:p14="http://schemas.microsoft.com/office/powerpoint/2010/main" val="3742899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p:cNvSpPr>
            <a:spLocks noGrp="1"/>
          </p:cNvSpPr>
          <p:nvPr>
            <p:ph idx="1"/>
          </p:nvPr>
        </p:nvSpPr>
        <p:spPr>
          <a:xfrm>
            <a:off x="1079539" y="2644147"/>
            <a:ext cx="8611216" cy="4340285"/>
          </a:xfrm>
        </p:spPr>
        <p:txBody>
          <a:bodyPr>
            <a:noAutofit/>
          </a:bodyPr>
          <a:lstStyle/>
          <a:p>
            <a:pPr marL="0" indent="0">
              <a:buNone/>
            </a:pPr>
            <a:r>
              <a:rPr lang="lv-LV" b="1" dirty="0">
                <a:solidFill>
                  <a:schemeClr val="tx1"/>
                </a:solidFill>
              </a:rPr>
              <a:t>Evakuējieties un ņemiet līdzi:</a:t>
            </a:r>
            <a:endParaRPr lang="en-US" b="1" dirty="0">
              <a:solidFill>
                <a:schemeClr val="tx1"/>
              </a:solidFill>
            </a:endParaRPr>
          </a:p>
          <a:p>
            <a:pPr lvl="0"/>
            <a:r>
              <a:rPr lang="en-US" dirty="0" smtClean="0">
                <a:solidFill>
                  <a:schemeClr val="tx1"/>
                </a:solidFill>
              </a:rPr>
              <a:t>Evakuācijas somu;</a:t>
            </a:r>
            <a:endParaRPr lang="lv-LV" dirty="0">
              <a:solidFill>
                <a:schemeClr val="tx1"/>
              </a:solidFill>
            </a:endParaRPr>
          </a:p>
          <a:p>
            <a:pPr lvl="0"/>
            <a:r>
              <a:rPr lang="lv-LV" dirty="0">
                <a:solidFill>
                  <a:schemeClr val="tx1"/>
                </a:solidFill>
              </a:rPr>
              <a:t>mājdzīvniekus, ja tie vēl nav pārvietoti drošā vietā.</a:t>
            </a:r>
          </a:p>
          <a:p>
            <a:endParaRPr lang="en-US" dirty="0" smtClean="0">
              <a:solidFill>
                <a:schemeClr val="tx1"/>
              </a:solidFill>
            </a:endParaRPr>
          </a:p>
          <a:p>
            <a:pPr marL="0" indent="0">
              <a:buNone/>
            </a:pPr>
            <a:r>
              <a:rPr lang="en-US" b="1" dirty="0" smtClean="0">
                <a:solidFill>
                  <a:schemeClr val="tx1"/>
                </a:solidFill>
              </a:rPr>
              <a:t>Ar ģimeni n</a:t>
            </a:r>
            <a:r>
              <a:rPr lang="lv-LV" b="1" dirty="0" smtClean="0">
                <a:solidFill>
                  <a:schemeClr val="tx1"/>
                </a:solidFill>
              </a:rPr>
              <a:t>eaizmirstiet:</a:t>
            </a:r>
            <a:endParaRPr lang="en-US" b="1" dirty="0" smtClean="0">
              <a:solidFill>
                <a:schemeClr val="tx1"/>
              </a:solidFill>
            </a:endParaRPr>
          </a:p>
          <a:p>
            <a:pPr lvl="0"/>
            <a:r>
              <a:rPr lang="lv-LV" dirty="0" smtClean="0">
                <a:solidFill>
                  <a:schemeClr val="tx1"/>
                </a:solidFill>
              </a:rPr>
              <a:t>atstājot </a:t>
            </a:r>
            <a:r>
              <a:rPr lang="lv-LV" dirty="0">
                <a:solidFill>
                  <a:schemeClr val="tx1"/>
                </a:solidFill>
              </a:rPr>
              <a:t>ēkas un būves, atslēgt elektroenerģijas un gāzes padevi, noslēgt ūdens apgādes un vietējās apkures ierīces un iekārtas;</a:t>
            </a:r>
          </a:p>
          <a:p>
            <a:pPr lvl="0"/>
            <a:r>
              <a:rPr lang="lv-LV" dirty="0">
                <a:solidFill>
                  <a:schemeClr val="tx1"/>
                </a:solidFill>
              </a:rPr>
              <a:t>aizvērt ēku un būvju durvis, logus, lūkas, slēģus.</a:t>
            </a:r>
          </a:p>
          <a:p>
            <a:endParaRPr lang="lv-LV" sz="1200" dirty="0"/>
          </a:p>
        </p:txBody>
      </p:sp>
      <p:sp>
        <p:nvSpPr>
          <p:cNvPr id="5" name="Virsraksts 1"/>
          <p:cNvSpPr>
            <a:spLocks noGrp="1"/>
          </p:cNvSpPr>
          <p:nvPr>
            <p:ph type="title"/>
          </p:nvPr>
        </p:nvSpPr>
        <p:spPr>
          <a:xfrm>
            <a:off x="1154953" y="973668"/>
            <a:ext cx="8761413" cy="706964"/>
          </a:xfrm>
        </p:spPr>
        <p:txBody>
          <a:bodyPr/>
          <a:lstStyle/>
          <a:p>
            <a:r>
              <a:rPr lang="lv-LV" b="1" dirty="0" smtClean="0">
                <a:solidFill>
                  <a:schemeClr val="bg1"/>
                </a:solidFill>
              </a:rPr>
              <a:t>Ko darīt, ja sākušies plūdi?</a:t>
            </a:r>
            <a:endParaRPr lang="lv-LV" b="1" dirty="0">
              <a:solidFill>
                <a:schemeClr val="bg1"/>
              </a:solidFill>
            </a:endParaRPr>
          </a:p>
        </p:txBody>
      </p:sp>
      <p:pic>
        <p:nvPicPr>
          <p:cNvPr id="6"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111" y="5992993"/>
            <a:ext cx="640135" cy="627942"/>
          </a:xfrm>
          <a:prstGeom prst="rect">
            <a:avLst/>
          </a:prstGeom>
        </p:spPr>
      </p:pic>
      <p:pic>
        <p:nvPicPr>
          <p:cNvPr id="7"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1599" y="5992993"/>
            <a:ext cx="1760937" cy="628519"/>
          </a:xfrm>
          <a:prstGeom prst="rect">
            <a:avLst/>
          </a:prstGeom>
        </p:spPr>
      </p:pic>
      <p:pic>
        <p:nvPicPr>
          <p:cNvPr id="4" name="Attēls 3"/>
          <p:cNvPicPr>
            <a:picLocks noChangeAspect="1"/>
          </p:cNvPicPr>
          <p:nvPr/>
        </p:nvPicPr>
        <p:blipFill>
          <a:blip r:embed="rId5"/>
          <a:stretch>
            <a:fillRect/>
          </a:stretch>
        </p:blipFill>
        <p:spPr>
          <a:xfrm>
            <a:off x="7998968" y="1514864"/>
            <a:ext cx="3383573" cy="2816596"/>
          </a:xfrm>
          <a:prstGeom prst="rect">
            <a:avLst/>
          </a:prstGeom>
        </p:spPr>
      </p:pic>
    </p:spTree>
    <p:extLst>
      <p:ext uri="{BB962C8B-B14F-4D97-AF65-F5344CB8AC3E}">
        <p14:creationId xmlns:p14="http://schemas.microsoft.com/office/powerpoint/2010/main" val="2114870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p:cNvSpPr>
            <a:spLocks noGrp="1"/>
          </p:cNvSpPr>
          <p:nvPr>
            <p:ph idx="1"/>
          </p:nvPr>
        </p:nvSpPr>
        <p:spPr>
          <a:xfrm>
            <a:off x="671678" y="2374242"/>
            <a:ext cx="8761412" cy="4007704"/>
          </a:xfrm>
        </p:spPr>
        <p:txBody>
          <a:bodyPr>
            <a:normAutofit/>
          </a:bodyPr>
          <a:lstStyle/>
          <a:p>
            <a:pPr marL="0" indent="0">
              <a:buNone/>
            </a:pPr>
            <a:r>
              <a:rPr lang="lv-LV" b="1" dirty="0">
                <a:solidFill>
                  <a:schemeClr val="tx1"/>
                </a:solidFill>
              </a:rPr>
              <a:t>Atcerieties</a:t>
            </a:r>
            <a:r>
              <a:rPr lang="lv-LV" b="1" dirty="0" smtClean="0">
                <a:solidFill>
                  <a:schemeClr val="tx1"/>
                </a:solidFill>
              </a:rPr>
              <a:t>!</a:t>
            </a:r>
            <a:endParaRPr lang="en-US" b="1" dirty="0" smtClean="0">
              <a:solidFill>
                <a:schemeClr val="tx1"/>
              </a:solidFill>
            </a:endParaRPr>
          </a:p>
          <a:p>
            <a:pPr marL="0" indent="0">
              <a:buNone/>
            </a:pPr>
            <a:endParaRPr lang="lv-LV" dirty="0">
              <a:solidFill>
                <a:schemeClr val="tx1"/>
              </a:solidFill>
            </a:endParaRPr>
          </a:p>
          <a:p>
            <a:pPr lvl="0"/>
            <a:r>
              <a:rPr lang="lv-LV" dirty="0">
                <a:solidFill>
                  <a:schemeClr val="tx1"/>
                </a:solidFill>
              </a:rPr>
              <a:t>Ja pašiem nav izdevies tikt prom no plūdu skartās vietas, informējiet operatīvos dienestus pa tālruni 112, uzkāpiet mājas augšējā stāvā vai uz bēniņiem, līdzi ņemot kabatas lukturīti, lai signalizētu par savu atrašanās vietu. Signalizējiet par savu atrašanās vietu, līdz ierodas palīdzība</a:t>
            </a:r>
            <a:r>
              <a:rPr lang="lv-LV" dirty="0" smtClean="0">
                <a:solidFill>
                  <a:schemeClr val="tx1"/>
                </a:solidFill>
              </a:rPr>
              <a:t>.</a:t>
            </a:r>
            <a:endParaRPr lang="en-US" dirty="0" smtClean="0">
              <a:solidFill>
                <a:schemeClr val="tx1"/>
              </a:solidFill>
            </a:endParaRPr>
          </a:p>
          <a:p>
            <a:pPr marL="0" lvl="0" indent="0">
              <a:buNone/>
            </a:pPr>
            <a:endParaRPr lang="lv-LV" dirty="0">
              <a:solidFill>
                <a:schemeClr val="tx1"/>
              </a:solidFill>
            </a:endParaRPr>
          </a:p>
          <a:p>
            <a:pPr lvl="0"/>
            <a:r>
              <a:rPr lang="lv-LV" dirty="0">
                <a:solidFill>
                  <a:schemeClr val="tx1"/>
                </a:solidFill>
              </a:rPr>
              <a:t>Aktīvā ledus iešanas laikā vai ledus sastrēgumu veidošanās vietās nekāpiet uz ledus!</a:t>
            </a:r>
          </a:p>
          <a:p>
            <a:endParaRPr lang="lv-LV" dirty="0"/>
          </a:p>
        </p:txBody>
      </p:sp>
      <p:pic>
        <p:nvPicPr>
          <p:cNvPr id="4"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111" y="5992993"/>
            <a:ext cx="640135" cy="627942"/>
          </a:xfrm>
          <a:prstGeom prst="rect">
            <a:avLst/>
          </a:prstGeom>
        </p:spPr>
      </p:pic>
      <p:pic>
        <p:nvPicPr>
          <p:cNvPr id="5"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1599" y="5992993"/>
            <a:ext cx="1760937" cy="628519"/>
          </a:xfrm>
          <a:prstGeom prst="rect">
            <a:avLst/>
          </a:prstGeom>
        </p:spPr>
      </p:pic>
      <p:sp>
        <p:nvSpPr>
          <p:cNvPr id="8" name="Virsraksts 1"/>
          <p:cNvSpPr>
            <a:spLocks noGrp="1"/>
          </p:cNvSpPr>
          <p:nvPr>
            <p:ph type="title"/>
          </p:nvPr>
        </p:nvSpPr>
        <p:spPr>
          <a:xfrm>
            <a:off x="1154953" y="973668"/>
            <a:ext cx="8761413" cy="706964"/>
          </a:xfrm>
        </p:spPr>
        <p:txBody>
          <a:bodyPr/>
          <a:lstStyle/>
          <a:p>
            <a:r>
              <a:rPr lang="lv-LV" b="1" dirty="0" smtClean="0">
                <a:solidFill>
                  <a:schemeClr val="bg1"/>
                </a:solidFill>
              </a:rPr>
              <a:t>Ko darīt, ja sākušies plūdi?</a:t>
            </a:r>
            <a:endParaRPr lang="lv-LV" b="1" dirty="0">
              <a:solidFill>
                <a:schemeClr val="bg1"/>
              </a:solidFill>
            </a:endParaRPr>
          </a:p>
        </p:txBody>
      </p:sp>
      <p:pic>
        <p:nvPicPr>
          <p:cNvPr id="6" name="Attēls 5"/>
          <p:cNvPicPr>
            <a:picLocks noChangeAspect="1"/>
          </p:cNvPicPr>
          <p:nvPr/>
        </p:nvPicPr>
        <p:blipFill rotWithShape="1">
          <a:blip r:embed="rId5">
            <a:extLst>
              <a:ext uri="{28A0092B-C50C-407E-A947-70E740481C1C}">
                <a14:useLocalDpi xmlns:a14="http://schemas.microsoft.com/office/drawing/2010/main" val="0"/>
              </a:ext>
            </a:extLst>
          </a:blip>
          <a:srcRect r="50779" b="47629"/>
          <a:stretch/>
        </p:blipFill>
        <p:spPr>
          <a:xfrm>
            <a:off x="9433090" y="2892216"/>
            <a:ext cx="2225511" cy="2367940"/>
          </a:xfrm>
          <a:prstGeom prst="rect">
            <a:avLst/>
          </a:prstGeom>
        </p:spPr>
      </p:pic>
    </p:spTree>
    <p:extLst>
      <p:ext uri="{BB962C8B-B14F-4D97-AF65-F5344CB8AC3E}">
        <p14:creationId xmlns:p14="http://schemas.microsoft.com/office/powerpoint/2010/main" val="507797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Eiropas Parlaments apstiprina 17,7 miljonu eiro piešķiršanu Latvijai plūdu  seku likvidēšanai | EP lēmumi | Eiropas Parlaments Birojs Latvij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10"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111" y="5992993"/>
            <a:ext cx="640135" cy="627942"/>
          </a:xfrm>
          <a:prstGeom prst="rect">
            <a:avLst/>
          </a:prstGeom>
        </p:spPr>
      </p:pic>
      <p:pic>
        <p:nvPicPr>
          <p:cNvPr id="11"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1599" y="5992993"/>
            <a:ext cx="1760937" cy="628519"/>
          </a:xfrm>
          <a:prstGeom prst="rect">
            <a:avLst/>
          </a:prstGeom>
        </p:spPr>
      </p:pic>
      <p:sp>
        <p:nvSpPr>
          <p:cNvPr id="12" name="Taisnstūris 11"/>
          <p:cNvSpPr/>
          <p:nvPr/>
        </p:nvSpPr>
        <p:spPr>
          <a:xfrm>
            <a:off x="691019" y="1907766"/>
            <a:ext cx="3843624" cy="3724096"/>
          </a:xfrm>
          <a:prstGeom prst="rect">
            <a:avLst/>
          </a:prstGeom>
          <a:solidFill>
            <a:srgbClr val="ECD356"/>
          </a:solidFill>
        </p:spPr>
        <p:txBody>
          <a:bodyPr wrap="square">
            <a:spAutoFit/>
          </a:bodyPr>
          <a:lstStyle/>
          <a:p>
            <a:pPr algn="ctr">
              <a:spcAft>
                <a:spcPts val="0"/>
              </a:spcAft>
            </a:pPr>
            <a:r>
              <a:rPr lang="lv-LV" b="1" dirty="0">
                <a:solidFill>
                  <a:srgbClr val="000000"/>
                </a:solidFill>
                <a:ea typeface="Times New Roman" panose="02020603050405020304" pitchFamily="18" charset="0"/>
              </a:rPr>
              <a:t>Ja </a:t>
            </a:r>
            <a:r>
              <a:rPr lang="en-US" b="1" dirty="0" smtClean="0">
                <a:solidFill>
                  <a:srgbClr val="000000"/>
                </a:solidFill>
                <a:ea typeface="Times New Roman" panose="02020603050405020304" pitchFamily="18" charset="0"/>
              </a:rPr>
              <a:t>Tava ģimene </a:t>
            </a:r>
            <a:r>
              <a:rPr lang="lv-LV" b="1" dirty="0" smtClean="0">
                <a:solidFill>
                  <a:srgbClr val="000000"/>
                </a:solidFill>
                <a:ea typeface="Times New Roman" panose="02020603050405020304" pitchFamily="18" charset="0"/>
              </a:rPr>
              <a:t>a</a:t>
            </a:r>
            <a:r>
              <a:rPr lang="en-US" b="1" dirty="0" smtClean="0">
                <a:solidFill>
                  <a:srgbClr val="000000"/>
                </a:solidFill>
                <a:ea typeface="Times New Roman" panose="02020603050405020304" pitchFamily="18" charset="0"/>
              </a:rPr>
              <a:t>tteiksies</a:t>
            </a:r>
            <a:r>
              <a:rPr lang="lv-LV" b="1" dirty="0" smtClean="0">
                <a:solidFill>
                  <a:srgbClr val="000000"/>
                </a:solidFill>
                <a:ea typeface="Times New Roman" panose="02020603050405020304" pitchFamily="18" charset="0"/>
              </a:rPr>
              <a:t> </a:t>
            </a:r>
            <a:r>
              <a:rPr lang="lv-LV" b="1" dirty="0">
                <a:solidFill>
                  <a:srgbClr val="000000"/>
                </a:solidFill>
                <a:ea typeface="Times New Roman" panose="02020603050405020304" pitchFamily="18" charset="0"/>
              </a:rPr>
              <a:t>evakuēties, nodrošiniet sevi ar pārtiku, dzeramo ūdeni, medikamentiem un citām nepieciešamajām lietām. Atteikums evakuēties personai jāapstiprina rakstiski, uzņemoties atbildību par iespējamajām sekām</a:t>
            </a:r>
            <a:r>
              <a:rPr lang="lv-LV" b="1" dirty="0" smtClean="0">
                <a:solidFill>
                  <a:srgbClr val="000000"/>
                </a:solidFill>
                <a:ea typeface="Times New Roman" panose="02020603050405020304" pitchFamily="18" charset="0"/>
              </a:rPr>
              <a:t>.</a:t>
            </a:r>
            <a:endParaRPr lang="en-US" b="1" dirty="0" smtClean="0">
              <a:solidFill>
                <a:srgbClr val="000000"/>
              </a:solidFill>
              <a:ea typeface="Times New Roman" panose="02020603050405020304" pitchFamily="18" charset="0"/>
            </a:endParaRPr>
          </a:p>
          <a:p>
            <a:pPr algn="ctr">
              <a:spcAft>
                <a:spcPts val="0"/>
              </a:spcAft>
            </a:pPr>
            <a:endParaRPr lang="lv-LV" sz="2000" dirty="0">
              <a:ea typeface="Times New Roman" panose="02020603050405020304" pitchFamily="18" charset="0"/>
            </a:endParaRPr>
          </a:p>
          <a:p>
            <a:pPr algn="ctr">
              <a:spcAft>
                <a:spcPts val="0"/>
              </a:spcAft>
            </a:pPr>
            <a:r>
              <a:rPr lang="lv-LV" b="1" dirty="0">
                <a:solidFill>
                  <a:srgbClr val="000000"/>
                </a:solidFill>
                <a:ea typeface="Times New Roman" panose="02020603050405020304" pitchFamily="18" charset="0"/>
              </a:rPr>
              <a:t>Ārkārtējās situācijas laikā var tikt piemērota piespiedu evakuācija.</a:t>
            </a:r>
            <a:endParaRPr lang="lv-LV" sz="2000" dirty="0">
              <a:effectLst/>
              <a:ea typeface="Times New Roman" panose="02020603050405020304" pitchFamily="18" charset="0"/>
            </a:endParaRPr>
          </a:p>
        </p:txBody>
      </p:sp>
      <p:pic>
        <p:nvPicPr>
          <p:cNvPr id="13" name="Attēls 12"/>
          <p:cNvPicPr>
            <a:picLocks noChangeAspect="1"/>
          </p:cNvPicPr>
          <p:nvPr/>
        </p:nvPicPr>
        <p:blipFill rotWithShape="1">
          <a:blip r:embed="rId5"/>
          <a:srcRect l="1114" t="42486"/>
          <a:stretch/>
        </p:blipFill>
        <p:spPr>
          <a:xfrm rot="16200000">
            <a:off x="2503320" y="3624585"/>
            <a:ext cx="211103" cy="4062023"/>
          </a:xfrm>
          <a:prstGeom prst="rect">
            <a:avLst/>
          </a:prstGeom>
        </p:spPr>
      </p:pic>
      <p:pic>
        <p:nvPicPr>
          <p:cNvPr id="14" name="Attēls 13"/>
          <p:cNvPicPr>
            <a:picLocks noChangeAspect="1"/>
          </p:cNvPicPr>
          <p:nvPr/>
        </p:nvPicPr>
        <p:blipFill rotWithShape="1">
          <a:blip r:embed="rId5"/>
          <a:srcRect l="1114" t="42486"/>
          <a:stretch/>
        </p:blipFill>
        <p:spPr>
          <a:xfrm rot="16200000">
            <a:off x="2589888" y="-191204"/>
            <a:ext cx="207389" cy="3990550"/>
          </a:xfrm>
          <a:prstGeom prst="rect">
            <a:avLst/>
          </a:prstGeom>
        </p:spPr>
      </p:pic>
      <p:sp>
        <p:nvSpPr>
          <p:cNvPr id="19" name="Satura vietturis 2"/>
          <p:cNvSpPr>
            <a:spLocks noGrp="1"/>
          </p:cNvSpPr>
          <p:nvPr>
            <p:ph idx="1"/>
          </p:nvPr>
        </p:nvSpPr>
        <p:spPr>
          <a:xfrm>
            <a:off x="5397015" y="1633790"/>
            <a:ext cx="5886870" cy="3686502"/>
          </a:xfrm>
        </p:spPr>
        <p:txBody>
          <a:bodyPr>
            <a:normAutofit/>
          </a:bodyPr>
          <a:lstStyle/>
          <a:p>
            <a:pPr marL="0" indent="0">
              <a:buNone/>
            </a:pPr>
            <a:r>
              <a:rPr lang="en-US" sz="2400" b="1" dirty="0" smtClean="0">
                <a:solidFill>
                  <a:schemeClr val="tx1"/>
                </a:solidFill>
              </a:rPr>
              <a:t>Ja </a:t>
            </a:r>
            <a:r>
              <a:rPr lang="lv-LV" sz="2400" b="1" dirty="0" smtClean="0">
                <a:solidFill>
                  <a:schemeClr val="tx1"/>
                </a:solidFill>
              </a:rPr>
              <a:t>neesat evakuējušies un esat palikuši mājās</a:t>
            </a:r>
            <a:r>
              <a:rPr lang="lv-LV" sz="2400" b="1" dirty="0" smtClean="0">
                <a:solidFill>
                  <a:schemeClr val="tx1"/>
                </a:solidFill>
              </a:rPr>
              <a:t>:</a:t>
            </a:r>
            <a:endParaRPr lang="en-US" sz="2400" b="1" dirty="0" smtClean="0">
              <a:solidFill>
                <a:schemeClr val="tx1"/>
              </a:solidFill>
            </a:endParaRPr>
          </a:p>
          <a:p>
            <a:pPr marL="0" indent="0">
              <a:buNone/>
            </a:pPr>
            <a:endParaRPr lang="lv-LV" sz="2000" b="1" dirty="0" smtClean="0">
              <a:solidFill>
                <a:schemeClr val="tx1"/>
              </a:solidFill>
            </a:endParaRPr>
          </a:p>
          <a:p>
            <a:pPr marL="0" indent="0">
              <a:buNone/>
            </a:pPr>
            <a:endParaRPr lang="en-US" sz="2000" b="1" dirty="0" smtClean="0">
              <a:solidFill>
                <a:schemeClr val="tx1"/>
              </a:solidFill>
            </a:endParaRPr>
          </a:p>
          <a:p>
            <a:pPr marL="0" indent="0">
              <a:buNone/>
            </a:pPr>
            <a:endParaRPr lang="en-US" sz="2000" b="1" dirty="0">
              <a:solidFill>
                <a:schemeClr val="tx1"/>
              </a:solidFill>
            </a:endParaRPr>
          </a:p>
          <a:p>
            <a:r>
              <a:rPr lang="en-US" sz="2000" dirty="0">
                <a:solidFill>
                  <a:schemeClr val="tx1"/>
                </a:solidFill>
                <a:ea typeface="Times New Roman" panose="02020603050405020304" pitchFamily="18" charset="0"/>
              </a:rPr>
              <a:t>Sekojiet līdzi informācijai ziņās </a:t>
            </a:r>
            <a:r>
              <a:rPr lang="en-US" sz="2000" dirty="0" smtClean="0">
                <a:solidFill>
                  <a:schemeClr val="tx1"/>
                </a:solidFill>
                <a:ea typeface="Times New Roman" panose="02020603050405020304" pitchFamily="18" charset="0"/>
              </a:rPr>
              <a:t>TV </a:t>
            </a:r>
            <a:r>
              <a:rPr lang="en-US" sz="2000" dirty="0">
                <a:solidFill>
                  <a:schemeClr val="tx1"/>
                </a:solidFill>
                <a:ea typeface="Times New Roman" panose="02020603050405020304" pitchFamily="18" charset="0"/>
              </a:rPr>
              <a:t>vai </a:t>
            </a:r>
            <a:r>
              <a:rPr lang="en-US" sz="2000" dirty="0" smtClean="0">
                <a:solidFill>
                  <a:schemeClr val="tx1"/>
                </a:solidFill>
                <a:ea typeface="Times New Roman" panose="02020603050405020304" pitchFamily="18" charset="0"/>
              </a:rPr>
              <a:t>radio!</a:t>
            </a:r>
          </a:p>
          <a:p>
            <a:r>
              <a:rPr lang="en-US" sz="2000" dirty="0" smtClean="0">
                <a:solidFill>
                  <a:schemeClr val="tx1"/>
                </a:solidFill>
                <a:ea typeface="Times New Roman" panose="02020603050405020304" pitchFamily="18" charset="0"/>
              </a:rPr>
              <a:t>Ja </a:t>
            </a:r>
            <a:r>
              <a:rPr lang="en-US" sz="2000" dirty="0">
                <a:solidFill>
                  <a:schemeClr val="tx1"/>
                </a:solidFill>
                <a:ea typeface="Times New Roman" panose="02020603050405020304" pitchFamily="18" charset="0"/>
              </a:rPr>
              <a:t>tomēr vajadzīga palīdzība – zvaniet 112!</a:t>
            </a:r>
            <a:endParaRPr lang="lv-LV" sz="2000" dirty="0">
              <a:solidFill>
                <a:schemeClr val="tx1"/>
              </a:solidFill>
              <a:ea typeface="Times New Roman" panose="02020603050405020304" pitchFamily="18" charset="0"/>
            </a:endParaRPr>
          </a:p>
          <a:p>
            <a:endParaRPr lang="en-US" sz="2300" dirty="0" smtClean="0">
              <a:solidFill>
                <a:schemeClr val="tx1"/>
              </a:solidFill>
            </a:endParaRPr>
          </a:p>
          <a:p>
            <a:endParaRPr lang="lv-LV" dirty="0"/>
          </a:p>
        </p:txBody>
      </p:sp>
      <p:pic>
        <p:nvPicPr>
          <p:cNvPr id="21" name="Attēls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6117" y="1700376"/>
            <a:ext cx="1882793" cy="1882793"/>
          </a:xfrm>
          <a:prstGeom prst="rect">
            <a:avLst/>
          </a:prstGeom>
        </p:spPr>
      </p:pic>
      <p:pic>
        <p:nvPicPr>
          <p:cNvPr id="16" name="Attēls 15"/>
          <p:cNvPicPr>
            <a:picLocks noChangeAspect="1"/>
          </p:cNvPicPr>
          <p:nvPr/>
        </p:nvPicPr>
        <p:blipFill rotWithShape="1">
          <a:blip r:embed="rId5"/>
          <a:srcRect l="-1590" t="32153" r="-37722" b="17318"/>
          <a:stretch/>
        </p:blipFill>
        <p:spPr>
          <a:xfrm>
            <a:off x="552971" y="1715070"/>
            <a:ext cx="323005" cy="4027671"/>
          </a:xfrm>
          <a:prstGeom prst="rect">
            <a:avLst/>
          </a:prstGeom>
        </p:spPr>
      </p:pic>
      <p:pic>
        <p:nvPicPr>
          <p:cNvPr id="17" name="Attēls 16"/>
          <p:cNvPicPr>
            <a:picLocks noChangeAspect="1"/>
          </p:cNvPicPr>
          <p:nvPr/>
        </p:nvPicPr>
        <p:blipFill rotWithShape="1">
          <a:blip r:embed="rId5"/>
          <a:srcRect l="-1590" t="32153" r="-37722" b="17318"/>
          <a:stretch/>
        </p:blipFill>
        <p:spPr>
          <a:xfrm>
            <a:off x="4489381" y="1715070"/>
            <a:ext cx="323005" cy="4027671"/>
          </a:xfrm>
          <a:prstGeom prst="rect">
            <a:avLst/>
          </a:prstGeom>
        </p:spPr>
      </p:pic>
    </p:spTree>
    <p:extLst>
      <p:ext uri="{BB962C8B-B14F-4D97-AF65-F5344CB8AC3E}">
        <p14:creationId xmlns:p14="http://schemas.microsoft.com/office/powerpoint/2010/main" val="12010614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gray">
          <a:xfrm>
            <a:off x="288022" y="2985380"/>
            <a:ext cx="11615955" cy="1257146"/>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lv-LV" b="1" dirty="0" smtClean="0">
                <a:solidFill>
                  <a:srgbClr val="002060"/>
                </a:solidFill>
              </a:rPr>
              <a:t>Paldies, ka izlasīji un iepazinies</a:t>
            </a:r>
            <a:r>
              <a:rPr lang="en-US" b="1" dirty="0" smtClean="0">
                <a:solidFill>
                  <a:srgbClr val="002060"/>
                </a:solidFill>
              </a:rPr>
              <a:t> ar informāciju</a:t>
            </a:r>
            <a:r>
              <a:rPr lang="lv-LV" b="1" dirty="0" smtClean="0">
                <a:solidFill>
                  <a:srgbClr val="002060"/>
                </a:solidFill>
              </a:rPr>
              <a:t>! </a:t>
            </a:r>
            <a:br>
              <a:rPr lang="lv-LV" b="1" dirty="0" smtClean="0">
                <a:solidFill>
                  <a:srgbClr val="002060"/>
                </a:solidFill>
              </a:rPr>
            </a:br>
            <a:r>
              <a:rPr lang="lv-LV" b="1" dirty="0" smtClean="0">
                <a:solidFill>
                  <a:srgbClr val="002060"/>
                </a:solidFill>
              </a:rPr>
              <a:t>Lai </a:t>
            </a:r>
            <a:r>
              <a:rPr lang="en-US" b="1" dirty="0" smtClean="0">
                <a:solidFill>
                  <a:srgbClr val="002060"/>
                </a:solidFill>
              </a:rPr>
              <a:t>Tev </a:t>
            </a:r>
            <a:r>
              <a:rPr lang="en-US" b="1" dirty="0" smtClean="0">
                <a:solidFill>
                  <a:srgbClr val="FFC000"/>
                </a:solidFill>
              </a:rPr>
              <a:t>saulains</a:t>
            </a:r>
            <a:r>
              <a:rPr lang="en-US" b="1" dirty="0" smtClean="0">
                <a:solidFill>
                  <a:srgbClr val="002060"/>
                </a:solidFill>
              </a:rPr>
              <a:t> pavasaris!</a:t>
            </a:r>
            <a:endParaRPr lang="lv-LV" b="1" dirty="0">
              <a:solidFill>
                <a:srgbClr val="002060"/>
              </a:solidFill>
            </a:endParaRPr>
          </a:p>
        </p:txBody>
      </p:sp>
      <p:sp>
        <p:nvSpPr>
          <p:cNvPr id="5" name="Taisnstūris 4"/>
          <p:cNvSpPr/>
          <p:nvPr/>
        </p:nvSpPr>
        <p:spPr>
          <a:xfrm>
            <a:off x="526949" y="5562777"/>
            <a:ext cx="3768980" cy="707886"/>
          </a:xfrm>
          <a:prstGeom prst="rect">
            <a:avLst/>
          </a:prstGeom>
        </p:spPr>
        <p:txBody>
          <a:bodyPr wrap="none">
            <a:spAutoFit/>
          </a:bodyPr>
          <a:lstStyle/>
          <a:p>
            <a:pPr algn="ctr"/>
            <a:r>
              <a:rPr lang="en-GB" sz="2000" b="1" dirty="0"/>
              <a:t>Seko mums sociālajos </a:t>
            </a:r>
            <a:r>
              <a:rPr lang="en-GB" sz="2000" b="1" dirty="0" smtClean="0"/>
              <a:t>tīklo</a:t>
            </a:r>
            <a:r>
              <a:rPr lang="lv-LV" sz="2000" b="1" dirty="0" smtClean="0"/>
              <a:t>s, </a:t>
            </a:r>
          </a:p>
          <a:p>
            <a:pPr algn="ctr"/>
            <a:r>
              <a:rPr lang="lv-LV" sz="2000" b="1" dirty="0" smtClean="0"/>
              <a:t>lai vienmēr zinātu kā rīkoties!</a:t>
            </a:r>
            <a:endParaRPr lang="lv-LV" sz="2000" dirty="0"/>
          </a:p>
        </p:txBody>
      </p:sp>
      <p:pic>
        <p:nvPicPr>
          <p:cNvPr id="6" name="Picture 26"/>
          <p:cNvPicPr>
            <a:picLocks noChangeAspect="1"/>
          </p:cNvPicPr>
          <p:nvPr/>
        </p:nvPicPr>
        <p:blipFill rotWithShape="1">
          <a:blip r:embed="rId3" cstate="print"/>
          <a:srcRect l="49561" t="48413" r="37857" b="32280"/>
          <a:stretch/>
        </p:blipFill>
        <p:spPr>
          <a:xfrm>
            <a:off x="5226177" y="5601806"/>
            <a:ext cx="891331" cy="769358"/>
          </a:xfrm>
          <a:prstGeom prst="rect">
            <a:avLst/>
          </a:prstGeom>
        </p:spPr>
      </p:pic>
      <p:sp>
        <p:nvSpPr>
          <p:cNvPr id="7" name="Taisnstūris 6"/>
          <p:cNvSpPr/>
          <p:nvPr/>
        </p:nvSpPr>
        <p:spPr>
          <a:xfrm>
            <a:off x="6096000" y="5663320"/>
            <a:ext cx="6096000" cy="646331"/>
          </a:xfrm>
          <a:prstGeom prst="rect">
            <a:avLst/>
          </a:prstGeom>
        </p:spPr>
        <p:txBody>
          <a:bodyPr>
            <a:spAutoFit/>
          </a:bodyPr>
          <a:lstStyle/>
          <a:p>
            <a:r>
              <a:rPr lang="en-GB" dirty="0"/>
              <a:t>@ugunsdzeseji</a:t>
            </a:r>
          </a:p>
          <a:p>
            <a:r>
              <a:rPr lang="en-GB" dirty="0"/>
              <a:t>/Latvianfirefighters </a:t>
            </a:r>
          </a:p>
        </p:txBody>
      </p:sp>
      <p:sp>
        <p:nvSpPr>
          <p:cNvPr id="8" name="Taisnstūris 7"/>
          <p:cNvSpPr/>
          <p:nvPr/>
        </p:nvSpPr>
        <p:spPr>
          <a:xfrm>
            <a:off x="9526634" y="5732054"/>
            <a:ext cx="2146742" cy="369332"/>
          </a:xfrm>
          <a:prstGeom prst="rect">
            <a:avLst/>
          </a:prstGeom>
        </p:spPr>
        <p:txBody>
          <a:bodyPr wrap="none">
            <a:spAutoFit/>
          </a:bodyPr>
          <a:lstStyle/>
          <a:p>
            <a:r>
              <a:rPr lang="en-GB" dirty="0"/>
              <a:t>www.vugd.gov.lv</a:t>
            </a:r>
          </a:p>
        </p:txBody>
      </p:sp>
      <p:pic>
        <p:nvPicPr>
          <p:cNvPr id="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11468" y="5663320"/>
            <a:ext cx="640135" cy="627942"/>
          </a:xfrm>
          <a:prstGeom prst="rect">
            <a:avLst/>
          </a:prstGeom>
        </p:spPr>
      </p:pic>
    </p:spTree>
    <p:extLst>
      <p:ext uri="{BB962C8B-B14F-4D97-AF65-F5344CB8AC3E}">
        <p14:creationId xmlns:p14="http://schemas.microsoft.com/office/powerpoint/2010/main" val="4049855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467" y="859849"/>
            <a:ext cx="4544646" cy="1600200"/>
          </a:xfrm>
        </p:spPr>
        <p:txBody>
          <a:bodyPr/>
          <a:lstStyle/>
          <a:p>
            <a:r>
              <a:rPr lang="en-US" sz="4800" b="1" dirty="0" smtClean="0">
                <a:solidFill>
                  <a:schemeClr val="bg1"/>
                </a:solidFill>
              </a:rPr>
              <a:t>Kas ir plūdi?</a:t>
            </a:r>
            <a:endParaRPr lang="lv-LV" sz="4800" b="1" dirty="0">
              <a:solidFill>
                <a:schemeClr val="bg1"/>
              </a:solidFill>
            </a:endParaRPr>
          </a:p>
        </p:txBody>
      </p:sp>
      <p:sp>
        <p:nvSpPr>
          <p:cNvPr id="4" name="Text Placeholder 3"/>
          <p:cNvSpPr>
            <a:spLocks noGrp="1"/>
          </p:cNvSpPr>
          <p:nvPr>
            <p:ph type="body" sz="half" idx="2"/>
          </p:nvPr>
        </p:nvSpPr>
        <p:spPr>
          <a:xfrm>
            <a:off x="620490" y="3765118"/>
            <a:ext cx="4194577" cy="3129279"/>
          </a:xfrm>
        </p:spPr>
        <p:txBody>
          <a:bodyPr>
            <a:normAutofit/>
          </a:bodyPr>
          <a:lstStyle/>
          <a:p>
            <a:pPr algn="ctr"/>
            <a:r>
              <a:rPr lang="lv-LV" sz="2800" b="1" dirty="0" smtClean="0">
                <a:solidFill>
                  <a:schemeClr val="tx1"/>
                </a:solidFill>
              </a:rPr>
              <a:t>Sauszemes</a:t>
            </a:r>
            <a:r>
              <a:rPr lang="en-US" sz="2800" b="1" dirty="0">
                <a:solidFill>
                  <a:schemeClr val="tx1"/>
                </a:solidFill>
              </a:rPr>
              <a:t> </a:t>
            </a:r>
            <a:r>
              <a:rPr lang="lv-LV" sz="2800" b="1" dirty="0" smtClean="0">
                <a:solidFill>
                  <a:schemeClr val="tx1"/>
                </a:solidFill>
              </a:rPr>
              <a:t>applūšana</a:t>
            </a:r>
            <a:r>
              <a:rPr lang="en-US" sz="2800" b="1" dirty="0" smtClean="0">
                <a:solidFill>
                  <a:schemeClr val="tx1"/>
                </a:solidFill>
              </a:rPr>
              <a:t> ar ūdeni.</a:t>
            </a:r>
          </a:p>
        </p:txBody>
      </p:sp>
      <p:sp>
        <p:nvSpPr>
          <p:cNvPr id="6" name="AutoShape 2" descr="Eiropas Parlaments apstiprina 17,7 miljonu eiro piešķiršanu Latvijai plūdu  seku likvidēšanai | EP lēmumi | Eiropas Parlaments Birojs Latvij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dirty="0"/>
          </a:p>
        </p:txBody>
      </p:sp>
      <p:sp>
        <p:nvSpPr>
          <p:cNvPr id="3" name="Lejupvērstā bultiņa 2"/>
          <p:cNvSpPr/>
          <p:nvPr/>
        </p:nvSpPr>
        <p:spPr>
          <a:xfrm>
            <a:off x="2456213" y="2654547"/>
            <a:ext cx="523133" cy="87967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9" name="Text Placeholder 3"/>
          <p:cNvSpPr txBox="1">
            <a:spLocks/>
          </p:cNvSpPr>
          <p:nvPr/>
        </p:nvSpPr>
        <p:spPr>
          <a:xfrm>
            <a:off x="5120666" y="859849"/>
            <a:ext cx="6843887" cy="5357448"/>
          </a:xfrm>
          <a:prstGeom prst="rect">
            <a:avLst/>
          </a:prstGeom>
        </p:spPr>
        <p:txBody>
          <a:bodyPr>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3100" b="1" dirty="0" smtClean="0">
                <a:solidFill>
                  <a:schemeClr val="tx1"/>
                </a:solidFill>
              </a:rPr>
              <a:t>Galvenie </a:t>
            </a:r>
            <a:r>
              <a:rPr lang="lv-LV" sz="3100" b="1" dirty="0" smtClean="0">
                <a:solidFill>
                  <a:schemeClr val="tx1"/>
                </a:solidFill>
              </a:rPr>
              <a:t>plūdu</a:t>
            </a:r>
            <a:r>
              <a:rPr lang="en-US" sz="3100" b="1" dirty="0" smtClean="0">
                <a:solidFill>
                  <a:schemeClr val="tx1"/>
                </a:solidFill>
              </a:rPr>
              <a:t> cēloņi: </a:t>
            </a:r>
          </a:p>
          <a:p>
            <a:pPr marL="0" indent="0">
              <a:buNone/>
            </a:pPr>
            <a:endParaRPr lang="en-US" sz="2800" dirty="0" smtClean="0">
              <a:solidFill>
                <a:schemeClr val="tx1"/>
              </a:solidFill>
            </a:endParaRPr>
          </a:p>
          <a:p>
            <a:r>
              <a:rPr lang="en-US" sz="2300" dirty="0" smtClean="0">
                <a:solidFill>
                  <a:schemeClr val="tx1"/>
                </a:solidFill>
              </a:rPr>
              <a:t>Ilgstoši nokrišņi</a:t>
            </a:r>
          </a:p>
          <a:p>
            <a:r>
              <a:rPr lang="en-US" sz="2300" dirty="0" smtClean="0">
                <a:solidFill>
                  <a:schemeClr val="tx1"/>
                </a:solidFill>
              </a:rPr>
              <a:t>Sniega kušana</a:t>
            </a:r>
          </a:p>
          <a:p>
            <a:r>
              <a:rPr lang="en-US" sz="2300" dirty="0" smtClean="0">
                <a:solidFill>
                  <a:schemeClr val="tx1"/>
                </a:solidFill>
              </a:rPr>
              <a:t>Cunami</a:t>
            </a:r>
          </a:p>
          <a:p>
            <a:r>
              <a:rPr lang="lv-LV" sz="2300" dirty="0" smtClean="0">
                <a:solidFill>
                  <a:schemeClr val="tx1"/>
                </a:solidFill>
              </a:rPr>
              <a:t>Ledus sastrēgumi, kuru dēļ ūdens nevar tecēt pa upi un ceļas ūdens līmenis</a:t>
            </a:r>
          </a:p>
          <a:p>
            <a:r>
              <a:rPr lang="lv-LV" sz="2300" dirty="0" smtClean="0">
                <a:solidFill>
                  <a:schemeClr val="tx1"/>
                </a:solidFill>
              </a:rPr>
              <a:t>Ja neiztur kāds dambis, aizsprosts vai cita aizsargkonstrukcija un applūst plašas </a:t>
            </a:r>
            <a:r>
              <a:rPr lang="lv-LV" sz="2300" dirty="0" smtClean="0">
                <a:solidFill>
                  <a:schemeClr val="tx1"/>
                </a:solidFill>
              </a:rPr>
              <a:t>teritorijas</a:t>
            </a:r>
            <a:endParaRPr lang="en-US" sz="2300" dirty="0">
              <a:solidFill>
                <a:schemeClr val="tx1"/>
              </a:solidFill>
            </a:endParaRPr>
          </a:p>
          <a:p>
            <a:endParaRPr lang="en-US" sz="2300" b="1" dirty="0" smtClean="0">
              <a:solidFill>
                <a:schemeClr val="tx1"/>
              </a:solidFill>
            </a:endParaRPr>
          </a:p>
          <a:p>
            <a:pPr marL="0" indent="0">
              <a:buNone/>
            </a:pPr>
            <a:r>
              <a:rPr lang="lv-LV" sz="2800" b="1" dirty="0" smtClean="0">
                <a:solidFill>
                  <a:schemeClr val="tx2">
                    <a:lumMod val="75000"/>
                  </a:schemeClr>
                </a:solidFill>
              </a:rPr>
              <a:t>Latvijas </a:t>
            </a:r>
            <a:r>
              <a:rPr lang="lv-LV" sz="2800" b="1" dirty="0" smtClean="0">
                <a:solidFill>
                  <a:schemeClr val="tx2">
                    <a:lumMod val="75000"/>
                  </a:schemeClr>
                </a:solidFill>
              </a:rPr>
              <a:t>teritorijā plūdu cēloņi </a:t>
            </a:r>
            <a:r>
              <a:rPr lang="lv-LV" sz="2800" b="1" dirty="0" smtClean="0">
                <a:solidFill>
                  <a:schemeClr val="tx2">
                    <a:lumMod val="75000"/>
                  </a:schemeClr>
                </a:solidFill>
              </a:rPr>
              <a:t>ir</a:t>
            </a:r>
            <a:r>
              <a:rPr lang="en-US" sz="2800" b="1" dirty="0" smtClean="0">
                <a:solidFill>
                  <a:schemeClr val="tx2">
                    <a:lumMod val="75000"/>
                  </a:schemeClr>
                </a:solidFill>
              </a:rPr>
              <a:t>:</a:t>
            </a:r>
          </a:p>
          <a:p>
            <a:pPr marL="0" indent="0">
              <a:buNone/>
            </a:pPr>
            <a:endParaRPr lang="en-US" sz="2800" b="1" dirty="0" smtClean="0">
              <a:solidFill>
                <a:schemeClr val="tx2">
                  <a:lumMod val="75000"/>
                </a:schemeClr>
              </a:solidFill>
            </a:endParaRPr>
          </a:p>
          <a:p>
            <a:r>
              <a:rPr lang="lv-LV" sz="2600" b="1" dirty="0" smtClean="0">
                <a:solidFill>
                  <a:schemeClr val="tx2">
                    <a:lumMod val="75000"/>
                  </a:schemeClr>
                </a:solidFill>
              </a:rPr>
              <a:t> </a:t>
            </a:r>
            <a:r>
              <a:rPr lang="lv-LV" sz="2600" b="1" dirty="0" smtClean="0">
                <a:solidFill>
                  <a:schemeClr val="tx2">
                    <a:lumMod val="75000"/>
                  </a:schemeClr>
                </a:solidFill>
              </a:rPr>
              <a:t>vētras uzplūdi jūras </a:t>
            </a:r>
            <a:r>
              <a:rPr lang="lv-LV" sz="2600" b="1" dirty="0" smtClean="0">
                <a:solidFill>
                  <a:schemeClr val="tx2">
                    <a:lumMod val="75000"/>
                  </a:schemeClr>
                </a:solidFill>
              </a:rPr>
              <a:t>piekrast</a:t>
            </a:r>
            <a:r>
              <a:rPr lang="en-US" sz="2600" b="1" dirty="0" smtClean="0">
                <a:solidFill>
                  <a:schemeClr val="tx2">
                    <a:lumMod val="75000"/>
                  </a:schemeClr>
                </a:solidFill>
              </a:rPr>
              <a:t>ē;</a:t>
            </a:r>
          </a:p>
          <a:p>
            <a:r>
              <a:rPr lang="lv-LV" sz="2600" b="1" dirty="0" smtClean="0">
                <a:solidFill>
                  <a:schemeClr val="tx2">
                    <a:lumMod val="75000"/>
                  </a:schemeClr>
                </a:solidFill>
              </a:rPr>
              <a:t> strauja </a:t>
            </a:r>
            <a:r>
              <a:rPr lang="lv-LV" sz="2600" b="1" dirty="0" smtClean="0">
                <a:solidFill>
                  <a:schemeClr val="tx2">
                    <a:lumMod val="75000"/>
                  </a:schemeClr>
                </a:solidFill>
              </a:rPr>
              <a:t>ūdens līmeņa celšanās upēs un ezeros palu un lietus uzplūdu laikā!</a:t>
            </a:r>
          </a:p>
          <a:p>
            <a:endParaRPr lang="lv-LV" sz="2000" b="1" dirty="0"/>
          </a:p>
        </p:txBody>
      </p:sp>
      <p:pic>
        <p:nvPicPr>
          <p:cNvPr id="10"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111" y="5992993"/>
            <a:ext cx="640135" cy="627942"/>
          </a:xfrm>
          <a:prstGeom prst="rect">
            <a:avLst/>
          </a:prstGeom>
        </p:spPr>
      </p:pic>
      <p:pic>
        <p:nvPicPr>
          <p:cNvPr id="11"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75751" y="5992993"/>
            <a:ext cx="1760937" cy="628519"/>
          </a:xfrm>
          <a:prstGeom prst="rect">
            <a:avLst/>
          </a:prstGeom>
        </p:spPr>
      </p:pic>
    </p:spTree>
    <p:extLst>
      <p:ext uri="{BB962C8B-B14F-4D97-AF65-F5344CB8AC3E}">
        <p14:creationId xmlns:p14="http://schemas.microsoft.com/office/powerpoint/2010/main" val="21377367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p:cNvSpPr>
            <a:spLocks noGrp="1"/>
          </p:cNvSpPr>
          <p:nvPr>
            <p:ph idx="1"/>
          </p:nvPr>
        </p:nvSpPr>
        <p:spPr>
          <a:xfrm>
            <a:off x="5116749" y="437745"/>
            <a:ext cx="6887183" cy="6536987"/>
          </a:xfrm>
        </p:spPr>
        <p:txBody>
          <a:bodyPr>
            <a:normAutofit/>
          </a:bodyPr>
          <a:lstStyle/>
          <a:p>
            <a:r>
              <a:rPr lang="lv-LV" sz="2800" b="1" dirty="0">
                <a:solidFill>
                  <a:srgbClr val="0086BC"/>
                </a:solidFill>
              </a:rPr>
              <a:t>Pali </a:t>
            </a:r>
            <a:r>
              <a:rPr lang="lv-LV" sz="2000" dirty="0">
                <a:solidFill>
                  <a:schemeClr val="tx1"/>
                </a:solidFill>
              </a:rPr>
              <a:t>ir ūdens režīma fāze, kas konkrētos klimatiskos apstākļos katru gadu atkārtojas vienā un tajā pašā sezonā un kam raksturīgs gadā lielākais ūdenīgums un palieņu applūšana (Latvijai raksturīgi pavasara pali martā un aprīlī</a:t>
            </a:r>
            <a:r>
              <a:rPr lang="lv-LV" sz="2000" dirty="0" smtClean="0">
                <a:solidFill>
                  <a:schemeClr val="tx1"/>
                </a:solidFill>
              </a:rPr>
              <a:t>).</a:t>
            </a:r>
            <a:endParaRPr lang="en-US" sz="2000" dirty="0" smtClean="0">
              <a:solidFill>
                <a:schemeClr val="tx1"/>
              </a:solidFill>
            </a:endParaRPr>
          </a:p>
          <a:p>
            <a:pPr marL="0" indent="0">
              <a:buNone/>
            </a:pPr>
            <a:endParaRPr lang="lv-LV" sz="2000" dirty="0">
              <a:solidFill>
                <a:schemeClr val="tx1"/>
              </a:solidFill>
            </a:endParaRPr>
          </a:p>
          <a:p>
            <a:r>
              <a:rPr lang="lv-LV" sz="2800" b="1" dirty="0">
                <a:solidFill>
                  <a:srgbClr val="0086BC"/>
                </a:solidFill>
              </a:rPr>
              <a:t>Plūdi</a:t>
            </a:r>
            <a:r>
              <a:rPr lang="lv-LV" sz="2000" dirty="0">
                <a:solidFill>
                  <a:schemeClr val="tx1"/>
                </a:solidFill>
              </a:rPr>
              <a:t> ir teritorijas pārplūšana, ko var izraisīt ne tikai palu ūdeņi, bet arī spēcīgas, ilgstošas lietusgāzes, vētras, dambju pārrāvumi</a:t>
            </a:r>
            <a:r>
              <a:rPr lang="lv-LV" sz="2000" dirty="0" smtClean="0">
                <a:solidFill>
                  <a:schemeClr val="tx1"/>
                </a:solidFill>
              </a:rPr>
              <a:t>.</a:t>
            </a:r>
            <a:endParaRPr lang="lv-LV" sz="2000" dirty="0">
              <a:solidFill>
                <a:schemeClr val="tx1"/>
              </a:solidFill>
            </a:endParaRPr>
          </a:p>
        </p:txBody>
      </p:sp>
      <p:sp>
        <p:nvSpPr>
          <p:cNvPr id="4" name="Teksta vietturis 3"/>
          <p:cNvSpPr>
            <a:spLocks noGrp="1"/>
          </p:cNvSpPr>
          <p:nvPr>
            <p:ph type="body" sz="half" idx="2"/>
          </p:nvPr>
        </p:nvSpPr>
        <p:spPr>
          <a:xfrm>
            <a:off x="619933" y="2321668"/>
            <a:ext cx="4146619" cy="3129279"/>
          </a:xfrm>
        </p:spPr>
        <p:txBody>
          <a:bodyPr>
            <a:normAutofit/>
          </a:bodyPr>
          <a:lstStyle/>
          <a:p>
            <a:r>
              <a:rPr lang="lv-LV" sz="4000" b="1" dirty="0">
                <a:solidFill>
                  <a:schemeClr val="bg1"/>
                </a:solidFill>
              </a:rPr>
              <a:t>Kā zināt, kad </a:t>
            </a:r>
            <a:r>
              <a:rPr lang="en-US" sz="4000" b="1" dirty="0" smtClean="0">
                <a:solidFill>
                  <a:schemeClr val="bg1"/>
                </a:solidFill>
              </a:rPr>
              <a:t>ir pali</a:t>
            </a:r>
            <a:r>
              <a:rPr lang="en-US" sz="4000" b="1" dirty="0">
                <a:solidFill>
                  <a:schemeClr val="bg1"/>
                </a:solidFill>
              </a:rPr>
              <a:t> </a:t>
            </a:r>
            <a:r>
              <a:rPr lang="en-US" sz="4000" b="1" dirty="0" smtClean="0">
                <a:solidFill>
                  <a:schemeClr val="bg1"/>
                </a:solidFill>
              </a:rPr>
              <a:t>un kad – plūdi?</a:t>
            </a:r>
            <a:endParaRPr lang="lv-LV" sz="4000" b="1" dirty="0">
              <a:solidFill>
                <a:schemeClr val="bg1"/>
              </a:solidFill>
            </a:endParaRPr>
          </a:p>
          <a:p>
            <a:endParaRPr lang="lv-LV" dirty="0">
              <a:solidFill>
                <a:schemeClr val="bg1"/>
              </a:solidFill>
            </a:endParaRPr>
          </a:p>
        </p:txBody>
      </p:sp>
    </p:spTree>
    <p:extLst>
      <p:ext uri="{BB962C8B-B14F-4D97-AF65-F5344CB8AC3E}">
        <p14:creationId xmlns:p14="http://schemas.microsoft.com/office/powerpoint/2010/main" val="23983064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en-US" b="1" dirty="0" smtClean="0">
                <a:solidFill>
                  <a:schemeClr val="bg1"/>
                </a:solidFill>
              </a:rPr>
              <a:t>Piedzīvotie plūdi Latvijā:</a:t>
            </a:r>
            <a:endParaRPr lang="lv-LV" dirty="0"/>
          </a:p>
        </p:txBody>
      </p:sp>
      <p:pic>
        <p:nvPicPr>
          <p:cNvPr id="4" name="Attēls 3"/>
          <p:cNvPicPr>
            <a:picLocks noChangeAspect="1"/>
          </p:cNvPicPr>
          <p:nvPr/>
        </p:nvPicPr>
        <p:blipFill>
          <a:blip r:embed="rId3"/>
          <a:stretch>
            <a:fillRect/>
          </a:stretch>
        </p:blipFill>
        <p:spPr>
          <a:xfrm>
            <a:off x="6639394" y="2659981"/>
            <a:ext cx="4745482" cy="3037109"/>
          </a:xfrm>
          <a:prstGeom prst="rect">
            <a:avLst/>
          </a:prstGeom>
        </p:spPr>
      </p:pic>
      <p:pic>
        <p:nvPicPr>
          <p:cNvPr id="5" name="Attēls 4"/>
          <p:cNvPicPr>
            <a:picLocks noChangeAspect="1"/>
          </p:cNvPicPr>
          <p:nvPr/>
        </p:nvPicPr>
        <p:blipFill>
          <a:blip r:embed="rId4"/>
          <a:stretch>
            <a:fillRect/>
          </a:stretch>
        </p:blipFill>
        <p:spPr>
          <a:xfrm>
            <a:off x="673424" y="2659981"/>
            <a:ext cx="5332689" cy="3037109"/>
          </a:xfrm>
          <a:prstGeom prst="rect">
            <a:avLst/>
          </a:prstGeom>
        </p:spPr>
      </p:pic>
      <p:sp>
        <p:nvSpPr>
          <p:cNvPr id="6" name="Text Placeholder 3"/>
          <p:cNvSpPr txBox="1">
            <a:spLocks/>
          </p:cNvSpPr>
          <p:nvPr/>
        </p:nvSpPr>
        <p:spPr>
          <a:xfrm>
            <a:off x="673424" y="5916457"/>
            <a:ext cx="6252306" cy="5357448"/>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dirty="0" smtClean="0">
                <a:solidFill>
                  <a:schemeClr val="tx1"/>
                </a:solidFill>
              </a:rPr>
              <a:t>Foto: </a:t>
            </a:r>
            <a:r>
              <a:rPr lang="en-US" dirty="0" smtClean="0">
                <a:solidFill>
                  <a:schemeClr val="tx1"/>
                </a:solidFill>
              </a:rPr>
              <a:t>LETA</a:t>
            </a:r>
          </a:p>
          <a:p>
            <a:pPr marL="0" indent="0">
              <a:buNone/>
            </a:pPr>
            <a:r>
              <a:rPr lang="en-US" sz="2000" dirty="0" smtClean="0">
                <a:solidFill>
                  <a:schemeClr val="tx1"/>
                </a:solidFill>
              </a:rPr>
              <a:t>Attēlos plūdi 2013.gadā Pļaviņās</a:t>
            </a:r>
            <a:endParaRPr lang="lv-LV" sz="2000" dirty="0"/>
          </a:p>
        </p:txBody>
      </p:sp>
    </p:spTree>
    <p:extLst>
      <p:ext uri="{BB962C8B-B14F-4D97-AF65-F5344CB8AC3E}">
        <p14:creationId xmlns:p14="http://schemas.microsoft.com/office/powerpoint/2010/main" val="6855472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20484" y="1360449"/>
            <a:ext cx="11384148" cy="991590"/>
          </a:xfrm>
          <a:prstGeom prst="rect">
            <a:avLst/>
          </a:prstGeom>
        </p:spPr>
      </p:pic>
      <p:pic>
        <p:nvPicPr>
          <p:cNvPr id="18" name="Attēls 17"/>
          <p:cNvPicPr>
            <a:picLocks noChangeAspect="1"/>
          </p:cNvPicPr>
          <p:nvPr/>
        </p:nvPicPr>
        <p:blipFill rotWithShape="1">
          <a:blip r:embed="rId4"/>
          <a:srcRect t="12659" r="1456" b="23866"/>
          <a:stretch/>
        </p:blipFill>
        <p:spPr>
          <a:xfrm>
            <a:off x="247302" y="1774213"/>
            <a:ext cx="11730512" cy="4250250"/>
          </a:xfrm>
          <a:prstGeom prst="rect">
            <a:avLst/>
          </a:prstGeom>
        </p:spPr>
      </p:pic>
      <p:sp>
        <p:nvSpPr>
          <p:cNvPr id="5" name="Oval 4"/>
          <p:cNvSpPr/>
          <p:nvPr/>
        </p:nvSpPr>
        <p:spPr>
          <a:xfrm>
            <a:off x="1206677" y="1148688"/>
            <a:ext cx="1951941" cy="737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6" name="Right Arrow 5"/>
          <p:cNvSpPr/>
          <p:nvPr/>
        </p:nvSpPr>
        <p:spPr>
          <a:xfrm rot="20049268" flipH="1">
            <a:off x="1900861" y="4868777"/>
            <a:ext cx="1681685" cy="6077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Tree>
    <p:extLst>
      <p:ext uri="{BB962C8B-B14F-4D97-AF65-F5344CB8AC3E}">
        <p14:creationId xmlns:p14="http://schemas.microsoft.com/office/powerpoint/2010/main" val="26124648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8634" y="557049"/>
            <a:ext cx="11665563" cy="5962674"/>
          </a:xfrm>
          <a:prstGeom prst="rect">
            <a:avLst/>
          </a:prstGeom>
        </p:spPr>
      </p:pic>
      <p:sp>
        <p:nvSpPr>
          <p:cNvPr id="3" name="Oval 2"/>
          <p:cNvSpPr/>
          <p:nvPr/>
        </p:nvSpPr>
        <p:spPr>
          <a:xfrm>
            <a:off x="533400" y="1536700"/>
            <a:ext cx="2908300"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4" name="Down Arrow 3"/>
          <p:cNvSpPr/>
          <p:nvPr/>
        </p:nvSpPr>
        <p:spPr>
          <a:xfrm rot="4475001">
            <a:off x="4064000" y="863600"/>
            <a:ext cx="723900" cy="15875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Tree>
    <p:extLst>
      <p:ext uri="{BB962C8B-B14F-4D97-AF65-F5344CB8AC3E}">
        <p14:creationId xmlns:p14="http://schemas.microsoft.com/office/powerpoint/2010/main" val="7620549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287" y="907417"/>
            <a:ext cx="8761413" cy="706964"/>
          </a:xfrm>
        </p:spPr>
        <p:txBody>
          <a:bodyPr/>
          <a:lstStyle/>
          <a:p>
            <a:r>
              <a:rPr lang="lv-LV" b="1" dirty="0" smtClean="0">
                <a:solidFill>
                  <a:schemeClr val="bg1"/>
                </a:solidFill>
              </a:rPr>
              <a:t>Plūdu draudu periodā:</a:t>
            </a:r>
            <a:endParaRPr lang="lv-LV" b="1" dirty="0">
              <a:solidFill>
                <a:schemeClr val="bg1"/>
              </a:solidFill>
            </a:endParaRPr>
          </a:p>
        </p:txBody>
      </p:sp>
      <p:sp>
        <p:nvSpPr>
          <p:cNvPr id="15" name="Text Placeholder 3"/>
          <p:cNvSpPr txBox="1">
            <a:spLocks/>
          </p:cNvSpPr>
          <p:nvPr/>
        </p:nvSpPr>
        <p:spPr>
          <a:xfrm>
            <a:off x="687388" y="2506168"/>
            <a:ext cx="6252306" cy="5357448"/>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b="1" dirty="0" smtClean="0">
                <a:solidFill>
                  <a:schemeClr val="tx1"/>
                </a:solidFill>
              </a:rPr>
              <a:t>Ar ģimeni </a:t>
            </a:r>
            <a:r>
              <a:rPr lang="en-US" b="1" dirty="0" err="1" smtClean="0">
                <a:solidFill>
                  <a:schemeClr val="tx1"/>
                </a:solidFill>
              </a:rPr>
              <a:t>noskaidro</a:t>
            </a:r>
            <a:r>
              <a:rPr lang="en-US" b="1" dirty="0" smtClean="0">
                <a:solidFill>
                  <a:schemeClr val="tx1"/>
                </a:solidFill>
              </a:rPr>
              <a:t> un </a:t>
            </a:r>
            <a:r>
              <a:rPr lang="en-US" b="1" dirty="0" err="1" smtClean="0">
                <a:solidFill>
                  <a:schemeClr val="tx1"/>
                </a:solidFill>
              </a:rPr>
              <a:t>pārrunā</a:t>
            </a:r>
            <a:r>
              <a:rPr lang="en-US" b="1" dirty="0" smtClean="0">
                <a:solidFill>
                  <a:schemeClr val="tx1"/>
                </a:solidFill>
              </a:rPr>
              <a:t>:</a:t>
            </a:r>
          </a:p>
          <a:p>
            <a:r>
              <a:rPr lang="lv-LV" altLang="lv-LV" dirty="0" smtClean="0">
                <a:solidFill>
                  <a:schemeClr val="tx1"/>
                </a:solidFill>
                <a:ea typeface="Times New Roman" panose="02020603050405020304" pitchFamily="18" charset="0"/>
              </a:rPr>
              <a:t>pašvaldību </a:t>
            </a:r>
            <a:r>
              <a:rPr lang="lv-LV" altLang="lv-LV" dirty="0">
                <a:solidFill>
                  <a:schemeClr val="tx1"/>
                </a:solidFill>
                <a:ea typeface="Times New Roman" panose="02020603050405020304" pitchFamily="18" charset="0"/>
              </a:rPr>
              <a:t>un operatīvo dienestu tālruņa numurus, lai ziņotu par plūdu draudiem un nepieciešamības gadījumā saņemtu palīdzību</a:t>
            </a:r>
            <a:r>
              <a:rPr lang="lv-LV" altLang="lv-LV" dirty="0" smtClean="0">
                <a:solidFill>
                  <a:schemeClr val="tx1"/>
                </a:solidFill>
                <a:ea typeface="Times New Roman" panose="02020603050405020304" pitchFamily="18" charset="0"/>
              </a:rPr>
              <a:t>.</a:t>
            </a:r>
            <a:endParaRPr lang="en-US" altLang="lv-LV" dirty="0" smtClean="0">
              <a:solidFill>
                <a:schemeClr val="tx1"/>
              </a:solidFill>
              <a:ea typeface="Times New Roman" panose="02020603050405020304" pitchFamily="18" charset="0"/>
            </a:endParaRPr>
          </a:p>
          <a:p>
            <a:pPr marL="0" indent="0">
              <a:buNone/>
            </a:pPr>
            <a:endParaRPr lang="en-US" dirty="0" smtClean="0">
              <a:solidFill>
                <a:schemeClr val="tx1"/>
              </a:solidFill>
            </a:endParaRPr>
          </a:p>
          <a:p>
            <a:pPr marL="0" indent="0">
              <a:buNone/>
            </a:pPr>
            <a:r>
              <a:rPr lang="en-US" b="1" dirty="0" smtClean="0">
                <a:solidFill>
                  <a:schemeClr val="tx1"/>
                </a:solidFill>
              </a:rPr>
              <a:t>Izvērtējiet:</a:t>
            </a:r>
          </a:p>
          <a:p>
            <a:r>
              <a:rPr lang="lv-LV" altLang="lv-LV" dirty="0" smtClean="0">
                <a:solidFill>
                  <a:schemeClr val="tx1"/>
                </a:solidFill>
                <a:ea typeface="Times New Roman" panose="02020603050405020304" pitchFamily="18" charset="0"/>
              </a:rPr>
              <a:t>apdraudējumus </a:t>
            </a:r>
            <a:r>
              <a:rPr lang="lv-LV" altLang="lv-LV" dirty="0">
                <a:solidFill>
                  <a:schemeClr val="tx1"/>
                </a:solidFill>
                <a:ea typeface="Times New Roman" panose="02020603050405020304" pitchFamily="18" charset="0"/>
              </a:rPr>
              <a:t>saimniecībai; </a:t>
            </a:r>
            <a:endParaRPr lang="en-US" altLang="lv-LV" dirty="0" smtClean="0">
              <a:solidFill>
                <a:schemeClr val="tx1"/>
              </a:solidFill>
            </a:endParaRPr>
          </a:p>
          <a:p>
            <a:r>
              <a:rPr lang="lv-LV" altLang="lv-LV" dirty="0" smtClean="0">
                <a:solidFill>
                  <a:schemeClr val="tx1"/>
                </a:solidFill>
                <a:ea typeface="Times New Roman" panose="02020603050405020304" pitchFamily="18" charset="0"/>
              </a:rPr>
              <a:t>pārvietojiet </a:t>
            </a:r>
            <a:r>
              <a:rPr lang="lv-LV" altLang="lv-LV" dirty="0">
                <a:solidFill>
                  <a:schemeClr val="tx1"/>
                </a:solidFill>
                <a:ea typeface="Times New Roman" panose="02020603050405020304" pitchFamily="18" charset="0"/>
              </a:rPr>
              <a:t>mantas uz augšējiem stāviem vai bēniņiem, nostipriniet pagalmā un mājas tuvumā esošos priekšmetus. </a:t>
            </a:r>
            <a:endParaRPr lang="en-US" dirty="0" smtClean="0">
              <a:solidFill>
                <a:schemeClr val="tx1"/>
              </a:solidFill>
            </a:endParaRPr>
          </a:p>
          <a:p>
            <a:endParaRPr lang="lv-LV" sz="2000" b="1" dirty="0"/>
          </a:p>
        </p:txBody>
      </p:sp>
      <p:pic>
        <p:nvPicPr>
          <p:cNvPr id="16"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111" y="5992993"/>
            <a:ext cx="640135" cy="627942"/>
          </a:xfrm>
          <a:prstGeom prst="rect">
            <a:avLst/>
          </a:prstGeom>
        </p:spPr>
      </p:pic>
      <p:pic>
        <p:nvPicPr>
          <p:cNvPr id="17"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1599" y="5992993"/>
            <a:ext cx="1760937" cy="628519"/>
          </a:xfrm>
          <a:prstGeom prst="rect">
            <a:avLst/>
          </a:prstGeom>
        </p:spPr>
      </p:pic>
      <p:sp>
        <p:nvSpPr>
          <p:cNvPr id="12" name="AutoShape 8" descr="Plūdos Sibīrijā divi bojāgājušie, bažas par vairākiem pazudušiem | LA.LV"/>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13" name="Attēls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2542" y="2620953"/>
            <a:ext cx="4400411" cy="2920773"/>
          </a:xfrm>
          <a:prstGeom prst="rect">
            <a:avLst/>
          </a:prstGeom>
        </p:spPr>
      </p:pic>
    </p:spTree>
    <p:extLst>
      <p:ext uri="{BB962C8B-B14F-4D97-AF65-F5344CB8AC3E}">
        <p14:creationId xmlns:p14="http://schemas.microsoft.com/office/powerpoint/2010/main" val="18260214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p:cNvSpPr>
            <a:spLocks noGrp="1"/>
          </p:cNvSpPr>
          <p:nvPr>
            <p:ph idx="1"/>
          </p:nvPr>
        </p:nvSpPr>
        <p:spPr>
          <a:xfrm>
            <a:off x="862722" y="2576693"/>
            <a:ext cx="8761412" cy="3416300"/>
          </a:xfrm>
        </p:spPr>
        <p:txBody>
          <a:bodyPr>
            <a:normAutofit lnSpcReduction="10000"/>
          </a:bodyPr>
          <a:lstStyle/>
          <a:p>
            <a:pPr marL="0" indent="0">
              <a:buNone/>
            </a:pPr>
            <a:r>
              <a:rPr lang="en-US" sz="2000" b="1" dirty="0" smtClean="0">
                <a:solidFill>
                  <a:schemeClr val="tx1"/>
                </a:solidFill>
              </a:rPr>
              <a:t>Ar </a:t>
            </a:r>
            <a:r>
              <a:rPr lang="en-US" sz="2000" b="1" dirty="0" err="1" smtClean="0">
                <a:solidFill>
                  <a:schemeClr val="tx1"/>
                </a:solidFill>
              </a:rPr>
              <a:t>ģimeni</a:t>
            </a:r>
            <a:r>
              <a:rPr lang="en-US" sz="2000" b="1" dirty="0" smtClean="0">
                <a:solidFill>
                  <a:schemeClr val="tx1"/>
                </a:solidFill>
              </a:rPr>
              <a:t> </a:t>
            </a:r>
            <a:r>
              <a:rPr lang="en-US" sz="2000" b="1" dirty="0" err="1" smtClean="0">
                <a:solidFill>
                  <a:schemeClr val="tx1"/>
                </a:solidFill>
              </a:rPr>
              <a:t>parūpējies</a:t>
            </a:r>
            <a:r>
              <a:rPr lang="en-US" sz="2000" b="1" dirty="0" smtClean="0">
                <a:solidFill>
                  <a:schemeClr val="tx1"/>
                </a:solidFill>
              </a:rPr>
              <a:t>:</a:t>
            </a:r>
          </a:p>
          <a:p>
            <a:pPr marL="0" indent="0">
              <a:buNone/>
            </a:pPr>
            <a:endParaRPr lang="en-US" sz="2000" b="1" dirty="0">
              <a:solidFill>
                <a:schemeClr val="tx1"/>
              </a:solidFill>
            </a:endParaRPr>
          </a:p>
          <a:p>
            <a:r>
              <a:rPr lang="lv-LV" altLang="lv-LV" dirty="0">
                <a:solidFill>
                  <a:schemeClr val="tx1"/>
                </a:solidFill>
                <a:ea typeface="Times New Roman" panose="02020603050405020304" pitchFamily="18" charset="0"/>
              </a:rPr>
              <a:t>par vecāka gadagājuma cilvēkiem, </a:t>
            </a:r>
            <a:r>
              <a:rPr lang="lv-LV" altLang="lv-LV" dirty="0" smtClean="0">
                <a:solidFill>
                  <a:schemeClr val="tx1"/>
                </a:solidFill>
                <a:ea typeface="Times New Roman" panose="02020603050405020304" pitchFamily="18" charset="0"/>
              </a:rPr>
              <a:t>bērniem</a:t>
            </a:r>
            <a:r>
              <a:rPr lang="lv-LV" altLang="lv-LV" dirty="0">
                <a:solidFill>
                  <a:schemeClr val="tx1"/>
                </a:solidFill>
                <a:ea typeface="Times New Roman" panose="02020603050405020304" pitchFamily="18" charset="0"/>
              </a:rPr>
              <a:t>, cilvēkiem ar īpašām vajadzībām un slimniekiem, atrodot viņiem drošāku mājvietu;</a:t>
            </a:r>
            <a:endParaRPr lang="en-US" altLang="lv-LV" dirty="0">
              <a:solidFill>
                <a:schemeClr val="tx1"/>
              </a:solidFill>
            </a:endParaRPr>
          </a:p>
          <a:p>
            <a:r>
              <a:rPr lang="lv-LV" altLang="lv-LV" dirty="0">
                <a:solidFill>
                  <a:schemeClr val="tx1"/>
                </a:solidFill>
                <a:ea typeface="Times New Roman" panose="02020603050405020304" pitchFamily="18" charset="0"/>
              </a:rPr>
              <a:t>par mājdzīvniekiem un mājlopiem. Apziniet vietu, kur nepieciešamības gadījumā tos evakuēt. Ja tādas iespējas nav, savlaicīgi griezieties pēc palīdzības pašvaldībā; </a:t>
            </a:r>
            <a:endParaRPr lang="en-US" altLang="lv-LV" dirty="0" smtClean="0">
              <a:solidFill>
                <a:schemeClr val="tx1"/>
              </a:solidFill>
              <a:ea typeface="Times New Roman" panose="02020603050405020304" pitchFamily="18" charset="0"/>
            </a:endParaRPr>
          </a:p>
          <a:p>
            <a:r>
              <a:rPr lang="lv-LV" dirty="0">
                <a:solidFill>
                  <a:schemeClr val="tx1"/>
                </a:solidFill>
              </a:rPr>
              <a:t>lai novērstu iespējamo vides piesārņojumu un apdraudējumu cilvēku veselībai </a:t>
            </a:r>
            <a:r>
              <a:rPr lang="lv-LV" dirty="0" smtClean="0">
                <a:solidFill>
                  <a:schemeClr val="tx1"/>
                </a:solidFill>
              </a:rPr>
              <a:t>–</a:t>
            </a:r>
            <a:r>
              <a:rPr lang="en-US" dirty="0" smtClean="0">
                <a:solidFill>
                  <a:schemeClr val="tx1"/>
                </a:solidFill>
              </a:rPr>
              <a:t> atgādiniet vecākiem, ka jāizsūknē </a:t>
            </a:r>
            <a:r>
              <a:rPr lang="lv-LV" dirty="0" smtClean="0">
                <a:solidFill>
                  <a:schemeClr val="tx1"/>
                </a:solidFill>
              </a:rPr>
              <a:t>notekūdeņu </a:t>
            </a:r>
            <a:r>
              <a:rPr lang="lv-LV" dirty="0">
                <a:solidFill>
                  <a:schemeClr val="tx1"/>
                </a:solidFill>
              </a:rPr>
              <a:t>un tualetes bedres; drošā vietā pārvietojiet dažādas ķīmiskās vielas un produktus; norobežojiet un izvediet </a:t>
            </a:r>
            <a:r>
              <a:rPr lang="lv-LV" dirty="0" smtClean="0">
                <a:solidFill>
                  <a:schemeClr val="tx1"/>
                </a:solidFill>
              </a:rPr>
              <a:t>atkritumus</a:t>
            </a:r>
            <a:r>
              <a:rPr lang="en-US" dirty="0" smtClean="0">
                <a:solidFill>
                  <a:schemeClr val="tx1"/>
                </a:solidFill>
              </a:rPr>
              <a:t>.</a:t>
            </a:r>
            <a:endParaRPr lang="en-US" dirty="0">
              <a:solidFill>
                <a:schemeClr val="tx1"/>
              </a:solidFill>
            </a:endParaRPr>
          </a:p>
          <a:p>
            <a:endParaRPr lang="lv-LV" dirty="0"/>
          </a:p>
        </p:txBody>
      </p:sp>
      <p:sp>
        <p:nvSpPr>
          <p:cNvPr id="4" name="Title 1"/>
          <p:cNvSpPr>
            <a:spLocks noGrp="1"/>
          </p:cNvSpPr>
          <p:nvPr>
            <p:ph type="title"/>
          </p:nvPr>
        </p:nvSpPr>
        <p:spPr>
          <a:xfrm>
            <a:off x="1154953" y="973668"/>
            <a:ext cx="8761413" cy="706964"/>
          </a:xfrm>
        </p:spPr>
        <p:txBody>
          <a:bodyPr/>
          <a:lstStyle/>
          <a:p>
            <a:r>
              <a:rPr lang="lv-LV" b="1" dirty="0" smtClean="0">
                <a:solidFill>
                  <a:schemeClr val="bg1"/>
                </a:solidFill>
              </a:rPr>
              <a:t>Plūdu draudu periodā:</a:t>
            </a:r>
            <a:endParaRPr lang="lv-LV" b="1" dirty="0">
              <a:solidFill>
                <a:schemeClr val="bg1"/>
              </a:solidFill>
            </a:endParaRPr>
          </a:p>
        </p:txBody>
      </p:sp>
      <p:pic>
        <p:nvPicPr>
          <p:cNvPr id="5"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111" y="5992993"/>
            <a:ext cx="640135" cy="627942"/>
          </a:xfrm>
          <a:prstGeom prst="rect">
            <a:avLst/>
          </a:prstGeom>
        </p:spPr>
      </p:pic>
      <p:pic>
        <p:nvPicPr>
          <p:cNvPr id="6"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1599" y="5992993"/>
            <a:ext cx="1760937" cy="628519"/>
          </a:xfrm>
          <a:prstGeom prst="rect">
            <a:avLst/>
          </a:prstGeom>
        </p:spPr>
      </p:pic>
      <p:pic>
        <p:nvPicPr>
          <p:cNvPr id="7" name="Attēls 6"/>
          <p:cNvPicPr>
            <a:picLocks noChangeAspect="1"/>
          </p:cNvPicPr>
          <p:nvPr/>
        </p:nvPicPr>
        <p:blipFill>
          <a:blip r:embed="rId5"/>
          <a:stretch>
            <a:fillRect/>
          </a:stretch>
        </p:blipFill>
        <p:spPr>
          <a:xfrm>
            <a:off x="9112874" y="2046700"/>
            <a:ext cx="2773920" cy="1944793"/>
          </a:xfrm>
          <a:prstGeom prst="rect">
            <a:avLst/>
          </a:prstGeom>
        </p:spPr>
      </p:pic>
    </p:spTree>
    <p:extLst>
      <p:ext uri="{BB962C8B-B14F-4D97-AF65-F5344CB8AC3E}">
        <p14:creationId xmlns:p14="http://schemas.microsoft.com/office/powerpoint/2010/main" val="38269540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787091" y="1162854"/>
            <a:ext cx="8761413" cy="706964"/>
          </a:xfrm>
        </p:spPr>
        <p:txBody>
          <a:bodyPr/>
          <a:lstStyle/>
          <a:p>
            <a:r>
              <a:rPr lang="lv-LV" b="1" dirty="0">
                <a:solidFill>
                  <a:schemeClr val="bg1"/>
                </a:solidFill>
              </a:rPr>
              <a:t> Plūdu draudu gadījumā </a:t>
            </a:r>
            <a:r>
              <a:rPr lang="en-US" b="1" dirty="0" smtClean="0">
                <a:solidFill>
                  <a:schemeClr val="bg1"/>
                </a:solidFill>
              </a:rPr>
              <a:t>jāsagat</a:t>
            </a:r>
            <a:r>
              <a:rPr lang="lv-LV" b="1" dirty="0" smtClean="0">
                <a:solidFill>
                  <a:schemeClr val="bg1"/>
                </a:solidFill>
              </a:rPr>
              <a:t>a</a:t>
            </a:r>
            <a:r>
              <a:rPr lang="en-US" b="1" dirty="0" err="1" smtClean="0">
                <a:solidFill>
                  <a:schemeClr val="bg1"/>
                </a:solidFill>
              </a:rPr>
              <a:t>vo</a:t>
            </a:r>
            <a:r>
              <a:rPr lang="lv-LV" b="1" dirty="0" smtClean="0">
                <a:solidFill>
                  <a:schemeClr val="bg1"/>
                </a:solidFill>
              </a:rPr>
              <a:t>: </a:t>
            </a:r>
            <a:r>
              <a:rPr lang="lv-LV" b="1" dirty="0"/>
              <a:t/>
            </a:r>
            <a:br>
              <a:rPr lang="lv-LV" b="1" dirty="0"/>
            </a:br>
            <a:endParaRPr lang="lv-LV" dirty="0"/>
          </a:p>
        </p:txBody>
      </p:sp>
      <p:sp>
        <p:nvSpPr>
          <p:cNvPr id="3" name="Satura vietturis 2"/>
          <p:cNvSpPr>
            <a:spLocks noGrp="1"/>
          </p:cNvSpPr>
          <p:nvPr>
            <p:ph idx="1"/>
          </p:nvPr>
        </p:nvSpPr>
        <p:spPr>
          <a:xfrm>
            <a:off x="997299" y="2698093"/>
            <a:ext cx="8761412" cy="3416300"/>
          </a:xfrm>
        </p:spPr>
        <p:txBody>
          <a:bodyPr>
            <a:noAutofit/>
          </a:bodyPr>
          <a:lstStyle/>
          <a:p>
            <a:pPr lvl="0"/>
            <a:r>
              <a:rPr lang="lv-LV" dirty="0" smtClean="0">
                <a:solidFill>
                  <a:schemeClr val="tx1"/>
                </a:solidFill>
              </a:rPr>
              <a:t>evakuācijai </a:t>
            </a:r>
            <a:r>
              <a:rPr lang="lv-LV" dirty="0">
                <a:solidFill>
                  <a:schemeClr val="tx1"/>
                </a:solidFill>
              </a:rPr>
              <a:t>izmantojamos transporta un peldošos līdzekļus;</a:t>
            </a:r>
          </a:p>
          <a:p>
            <a:pPr lvl="0"/>
            <a:r>
              <a:rPr lang="lv-LV" dirty="0">
                <a:solidFill>
                  <a:schemeClr val="tx1"/>
                </a:solidFill>
              </a:rPr>
              <a:t>līdzi ņemšanai </a:t>
            </a:r>
            <a:r>
              <a:rPr lang="en-US" dirty="0" smtClean="0">
                <a:solidFill>
                  <a:schemeClr val="tx1"/>
                </a:solidFill>
              </a:rPr>
              <a:t>vajadzīgās lietas jeb evakuācijas somu; </a:t>
            </a:r>
            <a:endParaRPr lang="lv-LV" dirty="0" smtClean="0">
              <a:solidFill>
                <a:schemeClr val="tx1"/>
              </a:solidFill>
            </a:endParaRPr>
          </a:p>
          <a:p>
            <a:pPr lvl="0"/>
            <a:r>
              <a:rPr lang="lv-LV" dirty="0" smtClean="0">
                <a:solidFill>
                  <a:schemeClr val="tx1"/>
                </a:solidFill>
              </a:rPr>
              <a:t>ja evakuēties nav nepieciešams</a:t>
            </a:r>
            <a:r>
              <a:rPr lang="en-US" dirty="0" smtClean="0">
                <a:solidFill>
                  <a:schemeClr val="tx1"/>
                </a:solidFill>
              </a:rPr>
              <a:t> -</a:t>
            </a:r>
            <a:r>
              <a:rPr lang="lv-LV" dirty="0" smtClean="0">
                <a:solidFill>
                  <a:schemeClr val="tx1"/>
                </a:solidFill>
              </a:rPr>
              <a:t> pārtiku, kas nebojājas;</a:t>
            </a:r>
          </a:p>
          <a:p>
            <a:pPr lvl="0"/>
            <a:r>
              <a:rPr lang="lv-LV" dirty="0" smtClean="0">
                <a:solidFill>
                  <a:schemeClr val="tx1"/>
                </a:solidFill>
              </a:rPr>
              <a:t>ūdens </a:t>
            </a:r>
            <a:r>
              <a:rPr lang="lv-LV" dirty="0">
                <a:solidFill>
                  <a:schemeClr val="tx1"/>
                </a:solidFill>
              </a:rPr>
              <a:t>krājumus, jo plūdu laikā akās var ieplūst virszemes, t.sk. arī kanalizācijas ūdeņi;</a:t>
            </a:r>
          </a:p>
          <a:p>
            <a:pPr lvl="0"/>
            <a:r>
              <a:rPr lang="lv-LV" dirty="0">
                <a:solidFill>
                  <a:schemeClr val="tx1"/>
                </a:solidFill>
              </a:rPr>
              <a:t>pieejamā vietā turiet kabatas lukturīšus, ar kuriem var dot signālu par savu atrašanās vietu plūdu gadījumā.;</a:t>
            </a:r>
          </a:p>
          <a:p>
            <a:pPr lvl="0"/>
            <a:r>
              <a:rPr lang="lv-LV" dirty="0">
                <a:solidFill>
                  <a:schemeClr val="tx1"/>
                </a:solidFill>
              </a:rPr>
              <a:t>parūpējieties par pietiekamu skaitu bateriju!</a:t>
            </a:r>
          </a:p>
        </p:txBody>
      </p:sp>
      <p:pic>
        <p:nvPicPr>
          <p:cNvPr id="7"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111" y="5992993"/>
            <a:ext cx="640135" cy="627942"/>
          </a:xfrm>
          <a:prstGeom prst="rect">
            <a:avLst/>
          </a:prstGeom>
        </p:spPr>
      </p:pic>
      <p:pic>
        <p:nvPicPr>
          <p:cNvPr id="8"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61599" y="5992993"/>
            <a:ext cx="1760937" cy="628519"/>
          </a:xfrm>
          <a:prstGeom prst="rect">
            <a:avLst/>
          </a:prstGeom>
        </p:spPr>
      </p:pic>
      <p:pic>
        <p:nvPicPr>
          <p:cNvPr id="9" name="Attēls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4848" y="2354317"/>
            <a:ext cx="1907628" cy="1907628"/>
          </a:xfrm>
          <a:prstGeom prst="rect">
            <a:avLst/>
          </a:prstGeom>
        </p:spPr>
      </p:pic>
    </p:spTree>
    <p:extLst>
      <p:ext uri="{BB962C8B-B14F-4D97-AF65-F5344CB8AC3E}">
        <p14:creationId xmlns:p14="http://schemas.microsoft.com/office/powerpoint/2010/main" val="231162882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2">
      <a:dk1>
        <a:sysClr val="windowText" lastClr="000000"/>
      </a:dk1>
      <a:lt1>
        <a:sysClr val="window" lastClr="FFFFFF"/>
      </a:lt1>
      <a:dk2>
        <a:srgbClr val="098CE5"/>
      </a:dk2>
      <a:lt2>
        <a:srgbClr val="DBEFF9"/>
      </a:lt2>
      <a:accent1>
        <a:srgbClr val="B2DDF2"/>
      </a:accent1>
      <a:accent2>
        <a:srgbClr val="43C9FF"/>
      </a:accent2>
      <a:accent3>
        <a:srgbClr val="0BD0D9"/>
      </a:accent3>
      <a:accent4>
        <a:srgbClr val="10CF9B"/>
      </a:accent4>
      <a:accent5>
        <a:srgbClr val="7CCA62"/>
      </a:accent5>
      <a:accent6>
        <a:srgbClr val="A5C249"/>
      </a:accent6>
      <a:hlink>
        <a:srgbClr val="F49100"/>
      </a:hlink>
      <a:folHlink>
        <a:srgbClr val="85DFD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732</TotalTime>
  <Words>1510</Words>
  <Application>Microsoft Office PowerPoint</Application>
  <PresentationFormat>Platekrāna</PresentationFormat>
  <Paragraphs>151</Paragraphs>
  <Slides>17</Slides>
  <Notes>16</Notes>
  <HiddenSlides>0</HiddenSlides>
  <MMClips>0</MMClips>
  <ScaleCrop>false</ScaleCrop>
  <HeadingPairs>
    <vt:vector size="6" baseType="variant">
      <vt:variant>
        <vt:lpstr>Lietotie fonti</vt:lpstr>
      </vt:variant>
      <vt:variant>
        <vt:i4>7</vt:i4>
      </vt:variant>
      <vt:variant>
        <vt:lpstr>Dizains</vt:lpstr>
      </vt:variant>
      <vt:variant>
        <vt:i4>1</vt:i4>
      </vt:variant>
      <vt:variant>
        <vt:lpstr>Slaidu virsraksti</vt:lpstr>
      </vt:variant>
      <vt:variant>
        <vt:i4>17</vt:i4>
      </vt:variant>
    </vt:vector>
  </HeadingPairs>
  <TitlesOfParts>
    <vt:vector size="25" baseType="lpstr">
      <vt:lpstr>맑은 고딕</vt:lpstr>
      <vt:lpstr>Arial</vt:lpstr>
      <vt:lpstr>Bookman Old Style</vt:lpstr>
      <vt:lpstr>Calibri</vt:lpstr>
      <vt:lpstr>Century Gothic</vt:lpstr>
      <vt:lpstr>Times New Roman</vt:lpstr>
      <vt:lpstr>Wingdings 3</vt:lpstr>
      <vt:lpstr>Ion Boardroom</vt:lpstr>
      <vt:lpstr>PLŪDI</vt:lpstr>
      <vt:lpstr>Kas ir plūdi?</vt:lpstr>
      <vt:lpstr>PowerPoint prezentācija</vt:lpstr>
      <vt:lpstr>Piedzīvotie plūdi Latvijā:</vt:lpstr>
      <vt:lpstr>PowerPoint prezentācija</vt:lpstr>
      <vt:lpstr>PowerPoint prezentācija</vt:lpstr>
      <vt:lpstr>Plūdu draudu periodā:</vt:lpstr>
      <vt:lpstr>Plūdu draudu periodā:</vt:lpstr>
      <vt:lpstr> Plūdu draudu gadījumā jāsagatavo:  </vt:lpstr>
      <vt:lpstr> Evakuācijas soma:</vt:lpstr>
      <vt:lpstr>PowerPoint prezentācija</vt:lpstr>
      <vt:lpstr>Ko darīt, ja sākušies plūdi?</vt:lpstr>
      <vt:lpstr>Kas jāsaka, piezvanot uz 112?</vt:lpstr>
      <vt:lpstr>Ko darīt, ja sākušies plūdi?</vt:lpstr>
      <vt:lpstr>Ko darīt, ja sākušies plūdi?</vt:lpstr>
      <vt:lpstr>PowerPoint prezentācija</vt:lpstr>
      <vt:lpstr>PowerPoint prezentācija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Plūdi_VUGD</dc:title>
  <dc:creator>Irita Slavinska</dc:creator>
  <cp:lastModifiedBy>Anete Strazdiņa</cp:lastModifiedBy>
  <cp:revision>89</cp:revision>
  <dcterms:created xsi:type="dcterms:W3CDTF">2021-02-18T13:12:21Z</dcterms:created>
  <dcterms:modified xsi:type="dcterms:W3CDTF">2021-02-25T09:58:00Z</dcterms:modified>
</cp:coreProperties>
</file>