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16"/>
  </p:notesMasterIdLst>
  <p:sldIdLst>
    <p:sldId id="262" r:id="rId2"/>
    <p:sldId id="260" r:id="rId3"/>
    <p:sldId id="278" r:id="rId4"/>
    <p:sldId id="257" r:id="rId5"/>
    <p:sldId id="264" r:id="rId6"/>
    <p:sldId id="267" r:id="rId7"/>
    <p:sldId id="273" r:id="rId8"/>
    <p:sldId id="274" r:id="rId9"/>
    <p:sldId id="276" r:id="rId10"/>
    <p:sldId id="269" r:id="rId11"/>
    <p:sldId id="270" r:id="rId12"/>
    <p:sldId id="271" r:id="rId13"/>
    <p:sldId id="275" r:id="rId14"/>
    <p:sldId id="272"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48D"/>
    <a:srgbClr val="FFE697"/>
    <a:srgbClr val="2859C1"/>
    <a:srgbClr val="0000FF"/>
    <a:srgbClr val="0099FF"/>
    <a:srgbClr val="EEE917"/>
    <a:srgbClr val="009CDA"/>
    <a:srgbClr val="008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385" autoAdjust="0"/>
  </p:normalViewPr>
  <p:slideViewPr>
    <p:cSldViewPr snapToGrid="0">
      <p:cViewPr varScale="1">
        <p:scale>
          <a:sx n="46" d="100"/>
          <a:sy n="46" d="100"/>
        </p:scale>
        <p:origin x="14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C2647-3AE3-4305-AE91-0226053BAC9E}" type="datetimeFigureOut">
              <a:rPr lang="lv-LV" smtClean="0"/>
              <a:t>26.02.2021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072EF-7009-4A28-8EE5-2B2BDE4CC9CB}" type="slidenum">
              <a:rPr lang="lv-LV" smtClean="0"/>
              <a:t>‹#›</a:t>
            </a:fld>
            <a:endParaRPr lang="lv-LV"/>
          </a:p>
        </p:txBody>
      </p:sp>
    </p:spTree>
    <p:extLst>
      <p:ext uri="{BB962C8B-B14F-4D97-AF65-F5344CB8AC3E}">
        <p14:creationId xmlns:p14="http://schemas.microsoft.com/office/powerpoint/2010/main" val="127980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Šo prezentāciju izveidojis Valsts ugunsdzēsības un glābšanas dienests</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tā</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paredzēta</a:t>
            </a:r>
            <a:r>
              <a:rPr lang="en-US" sz="1200" kern="1200" baseline="0" dirty="0" smtClean="0">
                <a:solidFill>
                  <a:schemeClr val="tx1"/>
                </a:solidFill>
                <a:effectLst/>
                <a:latin typeface="+mn-lt"/>
                <a:ea typeface="+mn-ea"/>
                <a:cs typeface="+mn-cs"/>
              </a:rPr>
              <a:t> 1.- 4. </a:t>
            </a:r>
            <a:r>
              <a:rPr lang="en-US" sz="1200" kern="1200" baseline="0" dirty="0" err="1" smtClean="0">
                <a:solidFill>
                  <a:schemeClr val="tx1"/>
                </a:solidFill>
                <a:effectLst/>
                <a:latin typeface="+mn-lt"/>
                <a:ea typeface="+mn-ea"/>
                <a:cs typeface="+mn-cs"/>
              </a:rPr>
              <a:t>klašu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skolēniem</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Iepazīstoties ar to, Tu uzzināsi kas ir plūdi, kā Tu vari sagatavoties plūdiem un kā rīkoties situācijā, ja tie ir sākušies.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B09072EF-7009-4A28-8EE5-2B2BDE4CC9CB}" type="slidenum">
              <a:rPr lang="lv-LV" smtClean="0"/>
              <a:t>1</a:t>
            </a:fld>
            <a:endParaRPr lang="lv-LV"/>
          </a:p>
        </p:txBody>
      </p:sp>
    </p:spTree>
    <p:extLst>
      <p:ext uri="{BB962C8B-B14F-4D97-AF65-F5344CB8AC3E}">
        <p14:creationId xmlns:p14="http://schemas.microsoft.com/office/powerpoint/2010/main" val="360481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Obligāti parūpējies par mājas dzīvniekiem, ja Tev tādi ir. Kopā ar vecākiem atrodi drošu un stabilu vietu, kas atrodas augstu no grīdas, kur var novietot dzīvnieku vai putnu būrīšus, kā arī akvārijus. Pārliecinies, ka Tavam sunim ir uzlikta kakla siksna, lai evakuācijas laikā Tu varētu ātri pavadu aizķeksēt aiz kakla siksnas un paņemt sunīti līdzi .</a:t>
            </a:r>
          </a:p>
          <a:p>
            <a:r>
              <a:rPr lang="lv-LV" sz="1200" kern="1200" dirty="0" smtClean="0">
                <a:solidFill>
                  <a:schemeClr val="tx1"/>
                </a:solidFill>
                <a:effectLst/>
                <a:latin typeface="+mn-lt"/>
                <a:ea typeface="+mn-ea"/>
                <a:cs typeface="+mn-cs"/>
              </a:rPr>
              <a:t>Atceries arī par savām mantām! Mantiņas, grāmatas un apģērbu centies novākt no grīdas un izvietot augstāk, piemēram, skapja augstākos plauktos, lai gadījumā, ja ūdens sasniegs Tavu māju, tās nesabojātos.</a:t>
            </a:r>
          </a:p>
        </p:txBody>
      </p:sp>
      <p:sp>
        <p:nvSpPr>
          <p:cNvPr id="4" name="Slide Number Placeholder 3"/>
          <p:cNvSpPr>
            <a:spLocks noGrp="1"/>
          </p:cNvSpPr>
          <p:nvPr>
            <p:ph type="sldNum" sz="quarter" idx="10"/>
          </p:nvPr>
        </p:nvSpPr>
        <p:spPr/>
        <p:txBody>
          <a:bodyPr/>
          <a:lstStyle/>
          <a:p>
            <a:fld id="{B09072EF-7009-4A28-8EE5-2B2BDE4CC9CB}" type="slidenum">
              <a:rPr lang="lv-LV" smtClean="0"/>
              <a:t>10</a:t>
            </a:fld>
            <a:endParaRPr lang="lv-LV"/>
          </a:p>
        </p:txBody>
      </p:sp>
    </p:spTree>
    <p:extLst>
      <p:ext uri="{BB962C8B-B14F-4D97-AF65-F5344CB8AC3E}">
        <p14:creationId xmlns:p14="http://schemas.microsoft.com/office/powerpoint/2010/main" val="222624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Ja plūdi ir sākušies, atgādini par elektrības ierīcēm </a:t>
            </a:r>
            <a:r>
              <a:rPr lang="en-US" sz="1200" kern="1200" dirty="0" smtClean="0">
                <a:solidFill>
                  <a:schemeClr val="tx1"/>
                </a:solidFill>
                <a:effectLst/>
                <a:latin typeface="+mn-lt"/>
                <a:ea typeface="+mn-ea"/>
                <a:cs typeface="+mn-cs"/>
              </a:rPr>
              <a:t>T</a:t>
            </a:r>
            <a:r>
              <a:rPr lang="lv-LV" sz="1200" kern="1200" dirty="0" err="1" smtClean="0">
                <a:solidFill>
                  <a:schemeClr val="tx1"/>
                </a:solidFill>
                <a:effectLst/>
                <a:latin typeface="+mn-lt"/>
                <a:ea typeface="+mn-ea"/>
                <a:cs typeface="+mn-cs"/>
              </a:rPr>
              <a:t>avā</a:t>
            </a:r>
            <a:r>
              <a:rPr lang="lv-LV" sz="1200" kern="120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istabā – lai vecāki tās obligāti atslēgtu no strāvas. Vari pārbaudīt arī visu māju un informēt vecākus, ja pamanīsi, ka kāda ierīce vēl nav atslēgta. Pats neko neslēdz ārā, lai to dara pieaugušie!</a:t>
            </a:r>
          </a:p>
          <a:p>
            <a:r>
              <a:rPr lang="lv-LV" sz="1200" kern="1200" dirty="0" smtClean="0">
                <a:solidFill>
                  <a:schemeClr val="tx1"/>
                </a:solidFill>
                <a:effectLst/>
                <a:latin typeface="+mn-lt"/>
                <a:ea typeface="+mn-ea"/>
                <a:cs typeface="+mn-cs"/>
              </a:rPr>
              <a:t>Vienmēr esi blakus vecākiem un nekur nedodies viens.</a:t>
            </a:r>
          </a:p>
          <a:p>
            <a:r>
              <a:rPr lang="lv-LV" sz="1200" kern="1200" dirty="0" smtClean="0">
                <a:solidFill>
                  <a:schemeClr val="tx1"/>
                </a:solidFill>
                <a:effectLst/>
                <a:latin typeface="+mn-lt"/>
                <a:ea typeface="+mn-ea"/>
                <a:cs typeface="+mn-cs"/>
              </a:rPr>
              <a:t>Ja ir situācija, ka ir nepieciešams evakuēties – dari to! Nebaidies un nekādā gadījumā nemēģini slēpties – ja vecāki un dienesti uzskata, ka ir nepieciešama evakuācija – evakuējies!</a:t>
            </a:r>
          </a:p>
          <a:p>
            <a:r>
              <a:rPr lang="lv-LV" sz="1200" kern="1200" dirty="0" smtClean="0">
                <a:solidFill>
                  <a:schemeClr val="tx1"/>
                </a:solidFill>
                <a:effectLst/>
                <a:latin typeface="+mn-lt"/>
                <a:ea typeface="+mn-ea"/>
                <a:cs typeface="+mn-cs"/>
              </a:rPr>
              <a:t>Ja evakuācijas laikā Tavs mājas mīlulis nav Tev blakus – aizskrēja vai ir pazudis, tad paziņo ugunsdzēsējiem glābējiem par viņu un kur viņš, iespējams, var atrasties. </a:t>
            </a:r>
          </a:p>
          <a:p>
            <a:r>
              <a:rPr lang="lv-LV" sz="1200" kern="1200" dirty="0" smtClean="0">
                <a:solidFill>
                  <a:schemeClr val="tx1"/>
                </a:solidFill>
                <a:effectLst/>
                <a:latin typeface="+mn-lt"/>
                <a:ea typeface="+mn-ea"/>
                <a:cs typeface="+mn-cs"/>
              </a:rPr>
              <a:t>Un atceries, ka ir ārkārtīgi svarīgi turēties tālāk no plūdu ūdeņiem, jo tie ir netīri un pārnes daudz visādu baktēriju!</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11</a:t>
            </a:fld>
            <a:endParaRPr lang="lv-LV"/>
          </a:p>
        </p:txBody>
      </p:sp>
    </p:spTree>
    <p:extLst>
      <p:ext uri="{BB962C8B-B14F-4D97-AF65-F5344CB8AC3E}">
        <p14:creationId xmlns:p14="http://schemas.microsoft.com/office/powerpoint/2010/main" val="283691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Kad plūdi beigsies un Tu ar ģimeni  atgriezīsies mājās, atceries, ka pastaigāties un spēlēties drīkst tikai tajās vietās, ko jau ir pārbaudījuši atbildīgie dienesti un Tavi vecāki. Netuvojies ūdenim, kas vēl ir palicis uz zemes vai telpās – tas ir bīstams, jo tajā var atrasties daudz netīrumu un baktēriju. </a:t>
            </a:r>
          </a:p>
          <a:p>
            <a:r>
              <a:rPr lang="lv-LV" sz="1200" kern="1200" dirty="0" smtClean="0">
                <a:solidFill>
                  <a:schemeClr val="tx1"/>
                </a:solidFill>
                <a:effectLst/>
                <a:latin typeface="+mn-lt"/>
                <a:ea typeface="+mn-ea"/>
                <a:cs typeface="+mn-cs"/>
              </a:rPr>
              <a:t>Nespēlē ar netīrām mantiņām un nepieskaries netīriem priekšmetiem. Pagaidi, kamēr vecāki visu izmazgās un dezinficēs!</a:t>
            </a:r>
          </a:p>
          <a:p>
            <a:r>
              <a:rPr lang="lv-LV" sz="1200" kern="1200" dirty="0" smtClean="0">
                <a:solidFill>
                  <a:schemeClr val="tx1"/>
                </a:solidFill>
                <a:effectLst/>
                <a:latin typeface="+mn-lt"/>
                <a:ea typeface="+mn-ea"/>
                <a:cs typeface="+mn-cs"/>
              </a:rPr>
              <a:t>Ja pieskaries kādam priekšmetam, kas bija saskarsmē ar plūdu ūdeņiem</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obligāti izmazgā rokas ar tīru ūdeni!</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12</a:t>
            </a:fld>
            <a:endParaRPr lang="lv-LV"/>
          </a:p>
        </p:txBody>
      </p:sp>
    </p:spTree>
    <p:extLst>
      <p:ext uri="{BB962C8B-B14F-4D97-AF65-F5344CB8AC3E}">
        <p14:creationId xmlns:p14="http://schemas.microsoft.com/office/powerpoint/2010/main" val="18676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09072EF-7009-4A28-8EE5-2B2BDE4CC9CB}" type="slidenum">
              <a:rPr lang="lv-LV" smtClean="0"/>
              <a:t>13</a:t>
            </a:fld>
            <a:endParaRPr lang="lv-LV"/>
          </a:p>
        </p:txBody>
      </p:sp>
    </p:spTree>
    <p:extLst>
      <p:ext uri="{BB962C8B-B14F-4D97-AF65-F5344CB8AC3E}">
        <p14:creationId xmlns:p14="http://schemas.microsoft.com/office/powerpoint/2010/main" val="96729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Paldies par uzmanību! Ja vēlies uzzināt vairāk par </a:t>
            </a:r>
            <a:r>
              <a:rPr lang="lv-LV" sz="1200" kern="1200" dirty="0" smtClean="0">
                <a:solidFill>
                  <a:schemeClr val="tx1"/>
                </a:solidFill>
                <a:effectLst/>
                <a:latin typeface="+mn-lt"/>
                <a:ea typeface="+mn-ea"/>
                <a:cs typeface="+mn-cs"/>
              </a:rPr>
              <a:t>drošību</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meklē informāciju mūsu mājas lapā – www.vugd.gov.lv. </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14</a:t>
            </a:fld>
            <a:endParaRPr lang="lv-LV"/>
          </a:p>
        </p:txBody>
      </p:sp>
    </p:spTree>
    <p:extLst>
      <p:ext uri="{BB962C8B-B14F-4D97-AF65-F5344CB8AC3E}">
        <p14:creationId xmlns:p14="http://schemas.microsoft.com/office/powerpoint/2010/main" val="367341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Plūdi – sauszemes applūšana, kas parasti nav klāta ar ūdeni.</a:t>
            </a:r>
          </a:p>
          <a:p>
            <a:r>
              <a:rPr lang="lv-LV" sz="1200" kern="1200" dirty="0" smtClean="0">
                <a:solidFill>
                  <a:schemeClr val="tx1"/>
                </a:solidFill>
                <a:effectLst/>
                <a:latin typeface="+mn-lt"/>
                <a:ea typeface="+mn-ea"/>
                <a:cs typeface="+mn-cs"/>
              </a:rPr>
              <a:t>Plūdi vienmēr ir bijuši dabas cikla sastāvdaļa, tie bagātina pazemes ūdeņus, nodrošina barības vielu pārnesi, kā arī upēm dod iespēju atrast jaunus ceļus. </a:t>
            </a:r>
          </a:p>
          <a:p>
            <a:r>
              <a:rPr lang="lv-LV" sz="1200" kern="1200" dirty="0" smtClean="0">
                <a:solidFill>
                  <a:schemeClr val="tx1"/>
                </a:solidFill>
                <a:effectLst/>
                <a:latin typeface="+mn-lt"/>
                <a:ea typeface="+mn-ea"/>
                <a:cs typeface="+mn-cs"/>
              </a:rPr>
              <a:t>Mūsdienās apdzīvotu vietu apbūve kļūst arvien blīvāka un plūdi var kļūt bīstami, turklāt ne tikai pavasarī, bet arī jebkurā gada laikā stipru nokrišņu un </a:t>
            </a:r>
            <a:r>
              <a:rPr lang="lv-LV" sz="1200" kern="1200" dirty="0" err="1" smtClean="0">
                <a:solidFill>
                  <a:schemeClr val="tx1"/>
                </a:solidFill>
                <a:effectLst/>
                <a:latin typeface="+mn-lt"/>
                <a:ea typeface="+mn-ea"/>
                <a:cs typeface="+mn-cs"/>
              </a:rPr>
              <a:t>vējuzplūdu</a:t>
            </a:r>
            <a:r>
              <a:rPr lang="lv-LV" sz="1200" kern="1200" dirty="0" smtClean="0">
                <a:solidFill>
                  <a:schemeClr val="tx1"/>
                </a:solidFill>
                <a:effectLst/>
                <a:latin typeface="+mn-lt"/>
                <a:ea typeface="+mn-ea"/>
                <a:cs typeface="+mn-cs"/>
              </a:rPr>
              <a:t> rezultātā. Valsts un pašvaldības īsteno plūdu riska mazināšanas </a:t>
            </a:r>
            <a:r>
              <a:rPr lang="en-US" sz="1200" kern="1200" dirty="0" err="1" smtClean="0">
                <a:solidFill>
                  <a:schemeClr val="tx1"/>
                </a:solidFill>
                <a:effectLst/>
                <a:latin typeface="+mn-lt"/>
                <a:ea typeface="+mn-ea"/>
                <a:cs typeface="+mn-cs"/>
              </a:rPr>
              <a:t>pasākumus</a:t>
            </a:r>
            <a:r>
              <a:rPr lang="en-US" sz="1200" kern="120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būvē </a:t>
            </a:r>
            <a:r>
              <a:rPr lang="lv-LV" sz="1200" kern="1200" dirty="0" err="1" smtClean="0">
                <a:solidFill>
                  <a:schemeClr val="tx1"/>
                </a:solidFill>
                <a:effectLst/>
                <a:latin typeface="+mn-lt"/>
                <a:ea typeface="+mn-ea"/>
                <a:cs typeface="+mn-cs"/>
              </a:rPr>
              <a:t>pretplūdu</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aizsargbūves</a:t>
            </a:r>
            <a:r>
              <a:rPr lang="lv-LV" sz="1200" kern="1200" dirty="0" smtClean="0">
                <a:solidFill>
                  <a:schemeClr val="tx1"/>
                </a:solidFill>
                <a:effectLst/>
                <a:latin typeface="+mn-lt"/>
                <a:ea typeface="+mn-ea"/>
                <a:cs typeface="+mn-cs"/>
              </a:rPr>
              <a:t> (dambjus). Tomēr pilnīga aizsardzība pret plūdiem nepastāv. </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2</a:t>
            </a:fld>
            <a:endParaRPr lang="lv-LV"/>
          </a:p>
        </p:txBody>
      </p:sp>
    </p:spTree>
    <p:extLst>
      <p:ext uri="{BB962C8B-B14F-4D97-AF65-F5344CB8AC3E}">
        <p14:creationId xmlns:p14="http://schemas.microsoft.com/office/powerpoint/2010/main" val="146407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baseline="0" dirty="0" smtClean="0"/>
          </a:p>
          <a:p>
            <a:r>
              <a:rPr lang="lv-LV" sz="1200" kern="1200" dirty="0" smtClean="0">
                <a:solidFill>
                  <a:schemeClr val="tx1"/>
                </a:solidFill>
                <a:effectLst/>
                <a:latin typeface="+mn-lt"/>
                <a:ea typeface="+mn-ea"/>
                <a:cs typeface="+mn-cs"/>
              </a:rPr>
              <a:t>Bildēs var redzēt plūdus Latvijā.</a:t>
            </a:r>
            <a:endParaRPr lang="lv-LV" sz="1200" kern="1200" dirty="0">
              <a:solidFill>
                <a:schemeClr val="tx1"/>
              </a:solidFill>
              <a:effectLst/>
              <a:latin typeface="+mn-lt"/>
              <a:ea typeface="+mn-ea"/>
              <a:cs typeface="+mn-cs"/>
            </a:endParaRPr>
          </a:p>
        </p:txBody>
      </p:sp>
      <p:sp>
        <p:nvSpPr>
          <p:cNvPr id="4" name="Slaida numura vietturis 3"/>
          <p:cNvSpPr>
            <a:spLocks noGrp="1"/>
          </p:cNvSpPr>
          <p:nvPr>
            <p:ph type="sldNum" sz="quarter" idx="10"/>
          </p:nvPr>
        </p:nvSpPr>
        <p:spPr/>
        <p:txBody>
          <a:bodyPr/>
          <a:lstStyle/>
          <a:p>
            <a:fld id="{B09072EF-7009-4A28-8EE5-2B2BDE4CC9CB}" type="slidenum">
              <a:rPr lang="lv-LV" smtClean="0"/>
              <a:t>3</a:t>
            </a:fld>
            <a:endParaRPr lang="lv-LV" dirty="0"/>
          </a:p>
        </p:txBody>
      </p:sp>
    </p:spTree>
    <p:extLst>
      <p:ext uri="{BB962C8B-B14F-4D97-AF65-F5344CB8AC3E}">
        <p14:creationId xmlns:p14="http://schemas.microsoft.com/office/powerpoint/2010/main" val="86129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Latvijas teritorijā biežākie plūdu cēloņi ir strauja liela sniega daudzuma kušana, kā rezultātā strauja ūdens līmeņa celšanās upēs un ezeros pavasara laikā, vētru izraisīti jūras uzplūdi piekrastē un strauja ūdens līmeņa celšanās stipru nokrišņu dēļ. </a:t>
            </a:r>
          </a:p>
          <a:p>
            <a:endParaRPr lang="lv-LV" dirty="0"/>
          </a:p>
        </p:txBody>
      </p:sp>
      <p:sp>
        <p:nvSpPr>
          <p:cNvPr id="4" name="Slide Number Placeholder 3"/>
          <p:cNvSpPr>
            <a:spLocks noGrp="1"/>
          </p:cNvSpPr>
          <p:nvPr>
            <p:ph type="sldNum" sz="quarter" idx="10"/>
          </p:nvPr>
        </p:nvSpPr>
        <p:spPr/>
        <p:txBody>
          <a:bodyPr/>
          <a:lstStyle/>
          <a:p>
            <a:fld id="{B09072EF-7009-4A28-8EE5-2B2BDE4CC9CB}" type="slidenum">
              <a:rPr lang="lv-LV" smtClean="0"/>
              <a:t>4</a:t>
            </a:fld>
            <a:endParaRPr lang="lv-LV"/>
          </a:p>
        </p:txBody>
      </p:sp>
    </p:spTree>
    <p:extLst>
      <p:ext uri="{BB962C8B-B14F-4D97-AF65-F5344CB8AC3E}">
        <p14:creationId xmlns:p14="http://schemas.microsoft.com/office/powerpoint/2010/main" val="3267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Latvijā ir noteiktas teritorijas, kurās pastāv būtisks plūdu risks. Latvijas ģeoloģijas un meteoroloģijas centrs ir izstrādājis iespējamo plūdu postījumu vietu un riska kartes. Tajās ir attēlotas teritorijas, kas varētu būt pakļautas plūdiem (iezīmētas ar zilo krāsu). Bet vajag atcerēties, ka plūdu risks pastāv arī teritorijās, kas nav norādītas kartē.</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5</a:t>
            </a:fld>
            <a:endParaRPr lang="lv-LV"/>
          </a:p>
        </p:txBody>
      </p:sp>
    </p:spTree>
    <p:extLst>
      <p:ext uri="{BB962C8B-B14F-4D97-AF65-F5344CB8AC3E}">
        <p14:creationId xmlns:p14="http://schemas.microsoft.com/office/powerpoint/2010/main" val="273773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Pirms plūdiem pieraksti svarīgākos numurus, kur Tu varēsi griezties, ja plūdi sāksies un Tev būs nepieciešama palīdzība!</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Ja </a:t>
            </a:r>
            <a:r>
              <a:rPr lang="lv-LV" sz="1200" kern="1200" dirty="0" smtClean="0">
                <a:solidFill>
                  <a:schemeClr val="tx1"/>
                </a:solidFill>
                <a:effectLst/>
                <a:latin typeface="+mn-lt"/>
                <a:ea typeface="+mn-ea"/>
                <a:cs typeface="+mn-cs"/>
              </a:rPr>
              <a:t>redzi, ka Tavai veselībai vai dzīvībai, vai blakus esošo cilvēku vai dzīvnieku veselība vai dzīvība ir apdraudēta – zvani uz numuru 112! Valsts ugunsdzēsības un glābšanas dienesta dispečeram izstāsti kas un kur ir noticis</a:t>
            </a:r>
            <a:r>
              <a:rPr lang="lv-LV"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Pieraksti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vecāku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numurus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jebkurā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brīdī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varētu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viņiem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sazināties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Svarīgi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vecāki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uzzinātu</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pierakstītu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Jūsu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pašvaldības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numuru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gadījumā</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j</a:t>
            </a:r>
            <a:r>
              <a:rPr lang="en-US" sz="1200" kern="1200" dirty="0" err="1"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ir sākušies plūdi (appludināti tīrumi vai ceļš, ir pacēlies ūdens līmenis upē vai ezerā), </a:t>
            </a:r>
            <a:r>
              <a:rPr lang="en-US" sz="1200" kern="1200" dirty="0" smtClean="0">
                <a:solidFill>
                  <a:schemeClr val="tx1"/>
                </a:solidFill>
                <a:effectLst/>
                <a:latin typeface="+mn-lt"/>
                <a:ea typeface="+mn-ea"/>
                <a:cs typeface="+mn-cs"/>
              </a:rPr>
              <a:t>un </a:t>
            </a:r>
            <a:r>
              <a:rPr lang="en-US" sz="1200" kern="1200" dirty="0" err="1" smtClean="0">
                <a:solidFill>
                  <a:schemeClr val="tx1"/>
                </a:solidFill>
                <a:effectLst/>
                <a:latin typeface="+mn-lt"/>
                <a:ea typeface="+mn-ea"/>
                <a:cs typeface="+mn-cs"/>
              </a:rPr>
              <a:t>Jūs</a:t>
            </a:r>
            <a:r>
              <a:rPr lang="en-US" sz="1200" kern="1200" dirty="0" smtClean="0">
                <a:solidFill>
                  <a:schemeClr val="tx1"/>
                </a:solidFill>
                <a:effectLst/>
                <a:latin typeface="+mn-lt"/>
                <a:ea typeface="+mn-ea"/>
                <a:cs typeface="+mn-cs"/>
              </a:rPr>
              <a:t> to </a:t>
            </a:r>
            <a:r>
              <a:rPr lang="en-US" sz="1200" kern="1200" dirty="0" err="1" smtClean="0">
                <a:solidFill>
                  <a:schemeClr val="tx1"/>
                </a:solidFill>
                <a:effectLst/>
                <a:latin typeface="+mn-lt"/>
                <a:ea typeface="+mn-ea"/>
                <a:cs typeface="+mn-cs"/>
              </a:rPr>
              <a:t>konstatējāt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vecāki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varētu</a:t>
            </a:r>
            <a:r>
              <a:rPr lang="en-US" sz="1200" kern="1200" dirty="0" smtClean="0">
                <a:solidFill>
                  <a:schemeClr val="tx1"/>
                </a:solidFill>
                <a:effectLst/>
                <a:latin typeface="+mn-lt"/>
                <a:ea typeface="+mn-ea"/>
                <a:cs typeface="+mn-cs"/>
              </a:rPr>
              <a:t> pie</a:t>
            </a:r>
            <a:r>
              <a:rPr lang="lv-LV" sz="1200" kern="1200" dirty="0" smtClean="0">
                <a:solidFill>
                  <a:schemeClr val="tx1"/>
                </a:solidFill>
                <a:effectLst/>
                <a:latin typeface="+mn-lt"/>
                <a:ea typeface="+mn-ea"/>
                <a:cs typeface="+mn-cs"/>
              </a:rPr>
              <a:t>zvan</a:t>
            </a:r>
            <a:r>
              <a:rPr lang="en-US" sz="1200" kern="1200" dirty="0" err="1" smtClean="0">
                <a:solidFill>
                  <a:schemeClr val="tx1"/>
                </a:solidFill>
                <a:effectLst/>
                <a:latin typeface="+mn-lt"/>
                <a:ea typeface="+mn-ea"/>
                <a:cs typeface="+mn-cs"/>
              </a:rPr>
              <a:t>īt</a:t>
            </a:r>
            <a:r>
              <a:rPr lang="lv-LV" sz="1200" kern="1200" dirty="0" smtClean="0">
                <a:solidFill>
                  <a:schemeClr val="tx1"/>
                </a:solidFill>
                <a:effectLst/>
                <a:latin typeface="+mn-lt"/>
                <a:ea typeface="+mn-ea"/>
                <a:cs typeface="+mn-cs"/>
              </a:rPr>
              <a:t> pašvaldībai un informē</a:t>
            </a:r>
            <a:r>
              <a:rPr lang="en-US" sz="1200" kern="1200" dirty="0" smtClean="0">
                <a:solidFill>
                  <a:schemeClr val="tx1"/>
                </a:solidFill>
                <a:effectLst/>
                <a:latin typeface="+mn-lt"/>
                <a:ea typeface="+mn-ea"/>
                <a:cs typeface="+mn-cs"/>
              </a:rPr>
              <a:t>t</a:t>
            </a:r>
            <a:r>
              <a:rPr lang="lv-LV" sz="1200" kern="1200" dirty="0" smtClean="0">
                <a:solidFill>
                  <a:schemeClr val="tx1"/>
                </a:solidFill>
                <a:effectLst/>
                <a:latin typeface="+mn-lt"/>
                <a:ea typeface="+mn-ea"/>
                <a:cs typeface="+mn-cs"/>
              </a:rPr>
              <a:t> viņus.</a:t>
            </a:r>
          </a:p>
          <a:p>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6</a:t>
            </a:fld>
            <a:endParaRPr lang="lv-LV"/>
          </a:p>
        </p:txBody>
      </p:sp>
    </p:spTree>
    <p:extLst>
      <p:ext uri="{BB962C8B-B14F-4D97-AF65-F5344CB8AC3E}">
        <p14:creationId xmlns:p14="http://schemas.microsoft.com/office/powerpoint/2010/main" val="268436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Lai nepieciešamības gadījumā Tu varētu sniegt visu nepieciešamo informāciju, uz lapas pieraksti savas mājas adresi, mājas iemītnieku vārdus un uzvārdus un citu svarīgu informāciju. </a:t>
            </a:r>
          </a:p>
          <a:p>
            <a:r>
              <a:rPr lang="lv-LV" sz="1200" kern="1200" dirty="0" smtClean="0">
                <a:solidFill>
                  <a:schemeClr val="tx1"/>
                </a:solidFill>
                <a:effectLst/>
                <a:latin typeface="+mn-lt"/>
                <a:ea typeface="+mn-ea"/>
                <a:cs typeface="+mn-cs"/>
              </a:rPr>
              <a:t>Novieto sarakstu vietā, kur tam var ātri un ērti piekļūt.</a:t>
            </a:r>
            <a:endParaRPr lang="lv-LV" noProof="0" dirty="0" smtClean="0"/>
          </a:p>
        </p:txBody>
      </p:sp>
      <p:sp>
        <p:nvSpPr>
          <p:cNvPr id="4" name="Slide Number Placeholder 3"/>
          <p:cNvSpPr>
            <a:spLocks noGrp="1"/>
          </p:cNvSpPr>
          <p:nvPr>
            <p:ph type="sldNum" sz="quarter" idx="10"/>
          </p:nvPr>
        </p:nvSpPr>
        <p:spPr/>
        <p:txBody>
          <a:bodyPr/>
          <a:lstStyle/>
          <a:p>
            <a:fld id="{B09072EF-7009-4A28-8EE5-2B2BDE4CC9CB}" type="slidenum">
              <a:rPr lang="lv-LV" smtClean="0"/>
              <a:t>7</a:t>
            </a:fld>
            <a:endParaRPr lang="lv-LV"/>
          </a:p>
        </p:txBody>
      </p:sp>
    </p:spTree>
    <p:extLst>
      <p:ext uri="{BB962C8B-B14F-4D97-AF65-F5344CB8AC3E}">
        <p14:creationId xmlns:p14="http://schemas.microsoft.com/office/powerpoint/2010/main" val="96873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Pirms plūdiem izrunājiet ar vecākiem svarīgākos jautājumus: ko Jūs darīsiet plūdu gadījumā, ko vajag darīt tieši Tev. Kopā uzzīmējiet savas mājas plānu un atzīmējiet uz tā vietas, kur ir drošāk un kur Jūs visi varat sapulcēties, ja plūdi sāksies. Izrunājiet kā no jebkuras mājas istabas ātrāk tikt uz šo vietu, bet vēl labāk, ja Jūs kopā iziesiet katru maršrutu!</a:t>
            </a:r>
          </a:p>
          <a:p>
            <a:r>
              <a:rPr lang="lv-LV" sz="1200" kern="1200" dirty="0" smtClean="0">
                <a:solidFill>
                  <a:schemeClr val="tx1"/>
                </a:solidFill>
                <a:effectLst/>
                <a:latin typeface="+mn-lt"/>
                <a:ea typeface="+mn-ea"/>
                <a:cs typeface="+mn-cs"/>
              </a:rPr>
              <a:t>Kad Jūs visu izrunāsiet un Tev vairāk nebūs jautājumu, izstāsti vecākiem visu ko saprati un kā Tu plāno rīkoties, lai vecāki varētu pārliecināties, ka Tu visu saprati.</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8</a:t>
            </a:fld>
            <a:endParaRPr lang="lv-LV"/>
          </a:p>
        </p:txBody>
      </p:sp>
    </p:spTree>
    <p:extLst>
      <p:ext uri="{BB962C8B-B14F-4D97-AF65-F5344CB8AC3E}">
        <p14:creationId xmlns:p14="http://schemas.microsoft.com/office/powerpoint/2010/main" val="192164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Pirms plūdiem Tavi vecāki </a:t>
            </a:r>
            <a:r>
              <a:rPr lang="en-US" sz="1200" kern="1200" dirty="0" err="1" smtClean="0">
                <a:solidFill>
                  <a:schemeClr val="tx1"/>
                </a:solidFill>
                <a:effectLst/>
                <a:latin typeface="+mn-lt"/>
                <a:ea typeface="+mn-ea"/>
                <a:cs typeface="+mn-cs"/>
              </a:rPr>
              <a:t>veidos</a:t>
            </a:r>
            <a:r>
              <a:rPr lang="lv-LV" sz="1200" kern="120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evakuācijas somu (soma, kurā atrādīsies lietas, ko vajag ņemt līdzi evakuācijas laikā)  un ņems līdzi svarīgus dokumentus, naudu, radio, kas darbojas uz baterijām, sērkociņus, lukturīti, baterijas, saliekamo nazi, karotes, bļodiņas un krūzītes. Kā arī pirmās palīdzības aptieciņu, apģērbu, guļammaisus, telti, ja tāda ir, higiēnas piederumus, pārtiku un dzeramo ūdeni!</a:t>
            </a:r>
          </a:p>
          <a:p>
            <a:r>
              <a:rPr lang="lv-LV" sz="1200" kern="1200" dirty="0" smtClean="0">
                <a:solidFill>
                  <a:schemeClr val="tx1"/>
                </a:solidFill>
                <a:effectLst/>
                <a:latin typeface="+mn-lt"/>
                <a:ea typeface="+mn-ea"/>
                <a:cs typeface="+mn-cs"/>
              </a:rPr>
              <a:t>Tu arī vari piedalīties somas </a:t>
            </a:r>
            <a:r>
              <a:rPr lang="en-US" sz="1200" kern="1200" dirty="0" err="1" smtClean="0">
                <a:solidFill>
                  <a:schemeClr val="tx1"/>
                </a:solidFill>
                <a:effectLst/>
                <a:latin typeface="+mn-lt"/>
                <a:ea typeface="+mn-ea"/>
                <a:cs typeface="+mn-cs"/>
              </a:rPr>
              <a:t>veidošanā</a:t>
            </a:r>
            <a:r>
              <a:rPr lang="lv-LV" sz="1200" kern="120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un palīdzēt vecākiem! Uzlādē savu telefona bateriju un ieliec somā telefona lādētāju. Izvēlies siltu apģērbu, kurā Tu </a:t>
            </a:r>
            <a:r>
              <a:rPr lang="lv-LV" sz="1200" kern="1200" dirty="0" err="1" smtClean="0">
                <a:solidFill>
                  <a:schemeClr val="tx1"/>
                </a:solidFill>
                <a:effectLst/>
                <a:latin typeface="+mn-lt"/>
                <a:ea typeface="+mn-ea"/>
                <a:cs typeface="+mn-cs"/>
              </a:rPr>
              <a:t>jūties</a:t>
            </a:r>
            <a:r>
              <a:rPr lang="lv-LV" sz="1200" kern="1200" dirty="0" smtClean="0">
                <a:solidFill>
                  <a:schemeClr val="tx1"/>
                </a:solidFill>
                <a:effectLst/>
                <a:latin typeface="+mn-lt"/>
                <a:ea typeface="+mn-ea"/>
                <a:cs typeface="+mn-cs"/>
              </a:rPr>
              <a:t> ērti. Ieliec somā arī kādu nelielu mantiņu, ar ko Tu varēsi paspēlēt, kad būsi prom no mājām.</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9</a:t>
            </a:fld>
            <a:endParaRPr lang="lv-LV"/>
          </a:p>
        </p:txBody>
      </p:sp>
    </p:spTree>
    <p:extLst>
      <p:ext uri="{BB962C8B-B14F-4D97-AF65-F5344CB8AC3E}">
        <p14:creationId xmlns:p14="http://schemas.microsoft.com/office/powerpoint/2010/main" val="142808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38AA5F5-13A1-463E-8075-8FEC10DD2F5B}" type="datetimeFigureOut">
              <a:rPr lang="lv-LV" smtClean="0"/>
              <a:t>26.02.2021</a:t>
            </a:fld>
            <a:endParaRPr lang="lv-LV"/>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lv-LV"/>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FA204422-0D52-4099-AA42-25E4C9EC20D0}" type="slidenum">
              <a:rPr lang="lv-LV" smtClean="0"/>
              <a:t>‹#›</a:t>
            </a:fld>
            <a:endParaRPr lang="lv-LV"/>
          </a:p>
        </p:txBody>
      </p:sp>
    </p:spTree>
    <p:extLst>
      <p:ext uri="{BB962C8B-B14F-4D97-AF65-F5344CB8AC3E}">
        <p14:creationId xmlns:p14="http://schemas.microsoft.com/office/powerpoint/2010/main" val="304787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AA5F5-13A1-463E-8075-8FEC10DD2F5B}" type="datetimeFigureOut">
              <a:rPr lang="lv-LV" smtClean="0"/>
              <a:t>26.02.2021</a:t>
            </a:fld>
            <a:endParaRPr lang="lv-LV"/>
          </a:p>
        </p:txBody>
      </p:sp>
      <p:sp>
        <p:nvSpPr>
          <p:cNvPr id="6" name="Footer Placeholder 5"/>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15641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AA5F5-13A1-463E-8075-8FEC10DD2F5B}" type="datetimeFigureOut">
              <a:rPr lang="lv-LV" smtClean="0"/>
              <a:t>26.02.2021</a:t>
            </a:fld>
            <a:endParaRPr lang="lv-LV"/>
          </a:p>
        </p:txBody>
      </p:sp>
      <p:sp>
        <p:nvSpPr>
          <p:cNvPr id="5" name="Footer Placeholder 4"/>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738652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AA5F5-13A1-463E-8075-8FEC10DD2F5B}" type="datetimeFigureOut">
              <a:rPr lang="lv-LV" smtClean="0"/>
              <a:t>26.02.2021</a:t>
            </a:fld>
            <a:endParaRPr lang="lv-LV"/>
          </a:p>
        </p:txBody>
      </p:sp>
      <p:sp>
        <p:nvSpPr>
          <p:cNvPr id="5" name="Footer Placeholder 4"/>
          <p:cNvSpPr>
            <a:spLocks noGrp="1"/>
          </p:cNvSpPr>
          <p:nvPr>
            <p:ph type="ftr" sz="quarter" idx="11"/>
          </p:nvPr>
        </p:nvSpPr>
        <p:spPr/>
        <p:txBody>
          <a:bodyPr/>
          <a:lstStyle/>
          <a:p>
            <a:endParaRPr lang="lv-LV"/>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5335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AA5F5-13A1-463E-8075-8FEC10DD2F5B}" type="datetimeFigureOut">
              <a:rPr lang="lv-LV" smtClean="0"/>
              <a:t>26.02.2021</a:t>
            </a:fld>
            <a:endParaRPr lang="lv-LV"/>
          </a:p>
        </p:txBody>
      </p:sp>
      <p:sp>
        <p:nvSpPr>
          <p:cNvPr id="5" name="Footer Placeholder 4"/>
          <p:cNvSpPr>
            <a:spLocks noGrp="1"/>
          </p:cNvSpPr>
          <p:nvPr>
            <p:ph type="ftr" sz="quarter" idx="11"/>
          </p:nvPr>
        </p:nvSpPr>
        <p:spPr/>
        <p:txBody>
          <a:bodyPr/>
          <a:lstStyle/>
          <a:p>
            <a:endParaRPr lang="lv-LV"/>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648874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38AA5F5-13A1-463E-8075-8FEC10DD2F5B}" type="datetimeFigureOut">
              <a:rPr lang="lv-LV" smtClean="0"/>
              <a:t>26.02.2021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85999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38AA5F5-13A1-463E-8075-8FEC10DD2F5B}" type="datetimeFigureOut">
              <a:rPr lang="lv-LV" smtClean="0"/>
              <a:t>26.02.2021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09541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8AA5F5-13A1-463E-8075-8FEC10DD2F5B}" type="datetimeFigureOut">
              <a:rPr lang="lv-LV" smtClean="0"/>
              <a:t>26.02.2021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46744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8AA5F5-13A1-463E-8075-8FEC10DD2F5B}" type="datetimeFigureOut">
              <a:rPr lang="lv-LV" smtClean="0"/>
              <a:t>26.02.2021</a:t>
            </a:fld>
            <a:endParaRPr lang="lv-LV"/>
          </a:p>
        </p:txBody>
      </p:sp>
      <p:sp>
        <p:nvSpPr>
          <p:cNvPr id="5" name="Footer Placeholder 4"/>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93947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8AA5F5-13A1-463E-8075-8FEC10DD2F5B}" type="datetimeFigureOut">
              <a:rPr lang="lv-LV" smtClean="0"/>
              <a:t>26.02.2021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92767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AA5F5-13A1-463E-8075-8FEC10DD2F5B}" type="datetimeFigureOut">
              <a:rPr lang="lv-LV" smtClean="0"/>
              <a:t>26.02.2021</a:t>
            </a:fld>
            <a:endParaRPr lang="lv-LV"/>
          </a:p>
        </p:txBody>
      </p:sp>
      <p:sp>
        <p:nvSpPr>
          <p:cNvPr id="5" name="Footer Placeholder 4"/>
          <p:cNvSpPr>
            <a:spLocks noGrp="1"/>
          </p:cNvSpPr>
          <p:nvPr>
            <p:ph type="ftr" sz="quarter" idx="11"/>
          </p:nvPr>
        </p:nvSpPr>
        <p:spPr/>
        <p:txBody>
          <a:bodyPr/>
          <a:lstStyle/>
          <a:p>
            <a:endParaRPr lang="lv-LV"/>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88001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8AA5F5-13A1-463E-8075-8FEC10DD2F5B}" type="datetimeFigureOut">
              <a:rPr lang="lv-LV" smtClean="0"/>
              <a:t>26.02.2021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78949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8AA5F5-13A1-463E-8075-8FEC10DD2F5B}" type="datetimeFigureOut">
              <a:rPr lang="lv-LV" smtClean="0"/>
              <a:t>26.02.2021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87765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8AA5F5-13A1-463E-8075-8FEC10DD2F5B}" type="datetimeFigureOut">
              <a:rPr lang="lv-LV" smtClean="0"/>
              <a:t>26.02.2021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85811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AA5F5-13A1-463E-8075-8FEC10DD2F5B}" type="datetimeFigureOut">
              <a:rPr lang="lv-LV" smtClean="0"/>
              <a:t>26.02.2021</a:t>
            </a:fld>
            <a:endParaRPr lang="lv-LV"/>
          </a:p>
        </p:txBody>
      </p:sp>
      <p:sp>
        <p:nvSpPr>
          <p:cNvPr id="3" name="Footer Placeholder 2"/>
          <p:cNvSpPr>
            <a:spLocks noGrp="1"/>
          </p:cNvSpPr>
          <p:nvPr>
            <p:ph type="ftr" sz="quarter" idx="11"/>
          </p:nvPr>
        </p:nvSpPr>
        <p:spPr/>
        <p:txBody>
          <a:bodyPr/>
          <a:lstStyle/>
          <a:p>
            <a:endParaRPr lang="lv-LV"/>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62094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AA5F5-13A1-463E-8075-8FEC10DD2F5B}" type="datetimeFigureOut">
              <a:rPr lang="lv-LV" smtClean="0"/>
              <a:t>26.02.2021</a:t>
            </a:fld>
            <a:endParaRPr lang="lv-LV"/>
          </a:p>
        </p:txBody>
      </p:sp>
      <p:sp>
        <p:nvSpPr>
          <p:cNvPr id="6" name="Footer Placeholder 5"/>
          <p:cNvSpPr>
            <a:spLocks noGrp="1"/>
          </p:cNvSpPr>
          <p:nvPr>
            <p:ph type="ftr" sz="quarter" idx="11"/>
          </p:nvPr>
        </p:nvSpPr>
        <p:spPr/>
        <p:txBody>
          <a:bodyPr/>
          <a:lstStyle/>
          <a:p>
            <a:endParaRPr lang="lv-LV"/>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92109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AA5F5-13A1-463E-8075-8FEC10DD2F5B}" type="datetimeFigureOut">
              <a:rPr lang="lv-LV" smtClean="0"/>
              <a:t>26.02.2021</a:t>
            </a:fld>
            <a:endParaRPr lang="lv-LV"/>
          </a:p>
        </p:txBody>
      </p:sp>
      <p:sp>
        <p:nvSpPr>
          <p:cNvPr id="6" name="Footer Placeholder 5"/>
          <p:cNvSpPr>
            <a:spLocks noGrp="1"/>
          </p:cNvSpPr>
          <p:nvPr>
            <p:ph type="ftr" sz="quarter" idx="11"/>
          </p:nvPr>
        </p:nvSpPr>
        <p:spPr/>
        <p:txBody>
          <a:bodyPr/>
          <a:lstStyle/>
          <a:p>
            <a:endParaRPr lang="lv-LV"/>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4647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838AA5F5-13A1-463E-8075-8FEC10DD2F5B}" type="datetimeFigureOut">
              <a:rPr lang="lv-LV" smtClean="0"/>
              <a:t>26.02.2021</a:t>
            </a:fld>
            <a:endParaRPr lang="lv-LV"/>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lv-LV"/>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A204422-0D52-4099-AA42-25E4C9EC20D0}" type="slidenum">
              <a:rPr lang="lv-LV" smtClean="0"/>
              <a:t>‹#›</a:t>
            </a:fld>
            <a:endParaRPr lang="lv-LV"/>
          </a:p>
        </p:txBody>
      </p:sp>
    </p:spTree>
    <p:extLst>
      <p:ext uri="{BB962C8B-B14F-4D97-AF65-F5344CB8AC3E}">
        <p14:creationId xmlns:p14="http://schemas.microsoft.com/office/powerpoint/2010/main" val="742711736"/>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3335" y="1281141"/>
            <a:ext cx="9317828" cy="3118668"/>
          </a:xfrm>
        </p:spPr>
        <p:txBody>
          <a:bodyPr/>
          <a:lstStyle/>
          <a:p>
            <a:r>
              <a:rPr lang="en-US" sz="8000" b="1" dirty="0" smtClean="0">
                <a:solidFill>
                  <a:schemeClr val="bg1"/>
                </a:solidFill>
              </a:rPr>
              <a:t>PLŪDI</a:t>
            </a:r>
            <a:endParaRPr lang="lv-LV" sz="8800" b="1" dirty="0">
              <a:solidFill>
                <a:schemeClr val="bg1"/>
              </a:solidFill>
            </a:endParaRPr>
          </a:p>
        </p:txBody>
      </p:sp>
      <p:sp>
        <p:nvSpPr>
          <p:cNvPr id="4" name="Taisnstūris 4"/>
          <p:cNvSpPr/>
          <p:nvPr/>
        </p:nvSpPr>
        <p:spPr>
          <a:xfrm>
            <a:off x="4592637" y="5111623"/>
            <a:ext cx="8384393" cy="830997"/>
          </a:xfrm>
          <a:prstGeom prst="rect">
            <a:avLst/>
          </a:prstGeom>
        </p:spPr>
        <p:txBody>
          <a:bodyPr wrap="square">
            <a:spAutoFit/>
          </a:bodyPr>
          <a:lstStyle/>
          <a:p>
            <a:pPr lvl="0" algn="ctr">
              <a:buClr>
                <a:srgbClr val="0E5F93"/>
              </a:buClr>
            </a:pPr>
            <a:endParaRPr lang="lv-LV" sz="1600" b="1" dirty="0" smtClean="0">
              <a:solidFill>
                <a:srgbClr val="D4EBFA">
                  <a:lumMod val="10000"/>
                </a:srgbClr>
              </a:solidFill>
              <a:latin typeface="Bookman Old Style" panose="02050604050505020204" pitchFamily="18" charset="0"/>
            </a:endParaRPr>
          </a:p>
          <a:p>
            <a:pPr lvl="0" algn="ctr">
              <a:buClr>
                <a:srgbClr val="0E5F93"/>
              </a:buClr>
            </a:pPr>
            <a:r>
              <a:rPr lang="lv-LV" sz="1600" smtClean="0">
                <a:solidFill>
                  <a:srgbClr val="D4EBFA">
                    <a:lumMod val="10000"/>
                  </a:srgbClr>
                </a:solidFill>
                <a:latin typeface="Bookman Old Style" panose="02050604050505020204" pitchFamily="18" charset="0"/>
              </a:rPr>
              <a:t>© Valsts ugunsdzēsības un glābšanas dienests, 2021</a:t>
            </a:r>
          </a:p>
          <a:p>
            <a:pPr algn="ctr"/>
            <a:endParaRPr lang="lv-LV" sz="1600" dirty="0">
              <a:solidFill>
                <a:schemeClr val="bg1">
                  <a:lumMod val="25000"/>
                </a:schemeClr>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40" y="569326"/>
            <a:ext cx="5821069" cy="5373294"/>
          </a:xfrm>
          <a:prstGeom prst="rect">
            <a:avLst/>
          </a:prstGeom>
        </p:spPr>
      </p:pic>
      <p:sp>
        <p:nvSpPr>
          <p:cNvPr id="3" name="Rectangle 2"/>
          <p:cNvSpPr/>
          <p:nvPr/>
        </p:nvSpPr>
        <p:spPr>
          <a:xfrm>
            <a:off x="5833043" y="4926957"/>
            <a:ext cx="5735866" cy="369332"/>
          </a:xfrm>
          <a:prstGeom prst="rect">
            <a:avLst/>
          </a:prstGeom>
        </p:spPr>
        <p:txBody>
          <a:bodyPr wrap="none">
            <a:spAutoFit/>
          </a:bodyPr>
          <a:lstStyle/>
          <a:p>
            <a:pPr lvl="0" algn="ctr">
              <a:buClr>
                <a:srgbClr val="0E5F93"/>
              </a:buClr>
            </a:pPr>
            <a:r>
              <a:rPr lang="lv-LV" b="1" dirty="0">
                <a:solidFill>
                  <a:srgbClr val="D4EBFA">
                    <a:lumMod val="10000"/>
                  </a:srgbClr>
                </a:solidFill>
                <a:latin typeface="Bookman Old Style" panose="02050604050505020204" pitchFamily="18" charset="0"/>
              </a:rPr>
              <a:t>Informatīvs materiāls 1. – 4. klases skolēniem</a:t>
            </a:r>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5726" y="1466725"/>
            <a:ext cx="1400425" cy="1373750"/>
          </a:xfrm>
          <a:prstGeom prst="rect">
            <a:avLst/>
          </a:prstGeom>
        </p:spPr>
      </p:pic>
    </p:spTree>
    <p:extLst>
      <p:ext uri="{BB962C8B-B14F-4D97-AF65-F5344CB8AC3E}">
        <p14:creationId xmlns:p14="http://schemas.microsoft.com/office/powerpoint/2010/main" val="3798782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2052" y="4561634"/>
            <a:ext cx="9957546" cy="576262"/>
          </a:xfrm>
        </p:spPr>
        <p:txBody>
          <a:bodyPr/>
          <a:lstStyle/>
          <a:p>
            <a:r>
              <a:rPr lang="lv-LV" b="1" dirty="0" smtClean="0">
                <a:solidFill>
                  <a:srgbClr val="0099FF"/>
                </a:solidFill>
              </a:rPr>
              <a:t>Parūpējies par savām lietām!</a:t>
            </a:r>
            <a:endParaRPr lang="lv-LV" b="1" dirty="0">
              <a:solidFill>
                <a:srgbClr val="0099FF"/>
              </a:solidFill>
            </a:endParaRPr>
          </a:p>
        </p:txBody>
      </p:sp>
      <p:sp>
        <p:nvSpPr>
          <p:cNvPr id="4" name="Content Placeholder 3"/>
          <p:cNvSpPr>
            <a:spLocks noGrp="1"/>
          </p:cNvSpPr>
          <p:nvPr>
            <p:ph sz="half" idx="2"/>
          </p:nvPr>
        </p:nvSpPr>
        <p:spPr>
          <a:xfrm>
            <a:off x="1052052" y="5368921"/>
            <a:ext cx="8729901" cy="876676"/>
          </a:xfrm>
        </p:spPr>
        <p:txBody>
          <a:bodyPr>
            <a:noAutofit/>
          </a:bodyPr>
          <a:lstStyle/>
          <a:p>
            <a:r>
              <a:rPr lang="lv-LV" sz="2400" dirty="0" smtClean="0">
                <a:latin typeface="Times New Roman" panose="02020603050405020304" pitchFamily="18" charset="0"/>
                <a:cs typeface="Times New Roman" panose="02020603050405020304" pitchFamily="18" charset="0"/>
              </a:rPr>
              <a:t>Pacel savas mantiņas un grāmatas uz plauktiem, lai gadījumā, ja ūdens būs sasniedzis Tavu māju, tās nesabojātos.</a:t>
            </a:r>
          </a:p>
          <a:p>
            <a:endParaRPr lang="lv-LV" sz="2400" dirty="0"/>
          </a:p>
        </p:txBody>
      </p:sp>
      <p:sp>
        <p:nvSpPr>
          <p:cNvPr id="7" name="Title 1"/>
          <p:cNvSpPr>
            <a:spLocks noGrp="1"/>
          </p:cNvSpPr>
          <p:nvPr>
            <p:ph type="title"/>
          </p:nvPr>
        </p:nvSpPr>
        <p:spPr>
          <a:xfrm>
            <a:off x="1052052" y="981549"/>
            <a:ext cx="9100289" cy="706964"/>
          </a:xfrm>
        </p:spPr>
        <p:txBody>
          <a:bodyPr/>
          <a:lstStyle/>
          <a:p>
            <a:pPr algn="ctr"/>
            <a:r>
              <a:rPr lang="lv-LV" sz="4400" b="1" dirty="0" smtClean="0"/>
              <a:t>Ko vari  izdarīt pirms plūdiem?</a:t>
            </a:r>
            <a:endParaRPr lang="lv-LV" sz="4400" dirty="0"/>
          </a:p>
        </p:txBody>
      </p:sp>
      <p:sp>
        <p:nvSpPr>
          <p:cNvPr id="6" name="Content Placeholder 3"/>
          <p:cNvSpPr>
            <a:spLocks noGrp="1"/>
          </p:cNvSpPr>
          <p:nvPr>
            <p:ph sz="half" idx="2"/>
          </p:nvPr>
        </p:nvSpPr>
        <p:spPr>
          <a:xfrm>
            <a:off x="1052052" y="3084494"/>
            <a:ext cx="8586630" cy="1216936"/>
          </a:xfrm>
        </p:spPr>
        <p:txBody>
          <a:bodyPr>
            <a:normAutofit fontScale="92500" lnSpcReduction="10000"/>
          </a:bodyPr>
          <a:lstStyle/>
          <a:p>
            <a:r>
              <a:rPr lang="lv-LV" sz="2600" dirty="0" smtClean="0">
                <a:latin typeface="Times New Roman" panose="02020603050405020304" pitchFamily="18" charset="0"/>
                <a:cs typeface="Times New Roman" panose="02020603050405020304" pitchFamily="18" charset="0"/>
              </a:rPr>
              <a:t>Kopā ar vecākiem pārvieto dzīvnieku būrīšus un akvārijus augstāk no grīdas.</a:t>
            </a:r>
            <a:endParaRPr lang="en-US" sz="2600" dirty="0" smtClean="0">
              <a:latin typeface="Times New Roman" panose="02020603050405020304" pitchFamily="18" charset="0"/>
              <a:cs typeface="Times New Roman" panose="02020603050405020304" pitchFamily="18" charset="0"/>
            </a:endParaRPr>
          </a:p>
          <a:p>
            <a:r>
              <a:rPr lang="lv-LV" sz="2600" dirty="0" smtClean="0">
                <a:latin typeface="Times New Roman" panose="02020603050405020304" pitchFamily="18" charset="0"/>
                <a:cs typeface="Times New Roman" panose="02020603050405020304" pitchFamily="18" charset="0"/>
              </a:rPr>
              <a:t>Apskaties, lai sunim b</a:t>
            </a:r>
            <a:r>
              <a:rPr lang="en-US" sz="2600" dirty="0" smtClean="0">
                <a:latin typeface="Times New Roman" panose="02020603050405020304" pitchFamily="18" charset="0"/>
                <a:cs typeface="Times New Roman" panose="02020603050405020304" pitchFamily="18" charset="0"/>
              </a:rPr>
              <a:t>ū</a:t>
            </a:r>
            <a:r>
              <a:rPr lang="lv-LV" sz="2600" dirty="0" smtClean="0">
                <a:latin typeface="Times New Roman" panose="02020603050405020304" pitchFamily="18" charset="0"/>
                <a:cs typeface="Times New Roman" panose="02020603050405020304" pitchFamily="18" charset="0"/>
              </a:rPr>
              <a:t>tu uzlikta kakla</a:t>
            </a:r>
            <a:r>
              <a:rPr lang="en-US" sz="2600" dirty="0" smtClean="0">
                <a:latin typeface="Times New Roman" panose="02020603050405020304" pitchFamily="18" charset="0"/>
                <a:cs typeface="Times New Roman" panose="02020603050405020304" pitchFamily="18" charset="0"/>
              </a:rPr>
              <a:t> </a:t>
            </a:r>
            <a:r>
              <a:rPr lang="lv-LV" sz="2600" dirty="0" smtClean="0">
                <a:latin typeface="Times New Roman" panose="02020603050405020304" pitchFamily="18" charset="0"/>
                <a:cs typeface="Times New Roman" panose="02020603050405020304" pitchFamily="18" charset="0"/>
              </a:rPr>
              <a:t>siksna.</a:t>
            </a:r>
          </a:p>
          <a:p>
            <a:endParaRPr lang="lv-LV" dirty="0"/>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009099" y="4591669"/>
            <a:ext cx="2000998" cy="2000998"/>
          </a:xfrm>
          <a:prstGeom prst="rect">
            <a:avLst/>
          </a:prstGeom>
        </p:spPr>
      </p:pic>
      <p:sp>
        <p:nvSpPr>
          <p:cNvPr id="10" name="Text Placeholder 2"/>
          <p:cNvSpPr>
            <a:spLocks noGrp="1"/>
          </p:cNvSpPr>
          <p:nvPr>
            <p:ph type="body" idx="1"/>
          </p:nvPr>
        </p:nvSpPr>
        <p:spPr>
          <a:xfrm>
            <a:off x="1052052" y="2432406"/>
            <a:ext cx="9957546" cy="576262"/>
          </a:xfrm>
        </p:spPr>
        <p:txBody>
          <a:bodyPr/>
          <a:lstStyle/>
          <a:p>
            <a:r>
              <a:rPr lang="lv-LV" b="1" dirty="0" smtClean="0">
                <a:solidFill>
                  <a:srgbClr val="0099FF"/>
                </a:solidFill>
              </a:rPr>
              <a:t>Parūpējies par saviem mājdzīvniekiem</a:t>
            </a:r>
            <a:r>
              <a:rPr lang="en-US" b="1" dirty="0" smtClean="0">
                <a:solidFill>
                  <a:srgbClr val="0099FF"/>
                </a:solidFill>
              </a:rPr>
              <a:t>!</a:t>
            </a:r>
            <a:r>
              <a:rPr lang="lv-LV" b="1" dirty="0" smtClean="0">
                <a:solidFill>
                  <a:srgbClr val="0099FF"/>
                </a:solidFill>
              </a:rPr>
              <a:t> </a:t>
            </a:r>
            <a:endParaRPr lang="lv-LV" b="1" dirty="0">
              <a:solidFill>
                <a:srgbClr val="0099FF"/>
              </a:solidFill>
            </a:endParaRPr>
          </a:p>
        </p:txBody>
      </p:sp>
      <p:pic>
        <p:nvPicPr>
          <p:cNvPr id="8" name="Picture 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48749" y="2491527"/>
            <a:ext cx="1750782" cy="1750782"/>
          </a:xfrm>
          <a:prstGeom prst="rect">
            <a:avLst/>
          </a:prstGeom>
        </p:spPr>
      </p:pic>
    </p:spTree>
    <p:extLst>
      <p:ext uri="{BB962C8B-B14F-4D97-AF65-F5344CB8AC3E}">
        <p14:creationId xmlns:p14="http://schemas.microsoft.com/office/powerpoint/2010/main" val="1155626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400" b="1" dirty="0" smtClean="0"/>
              <a:t>Ko darīt plūdu gadījumā?</a:t>
            </a:r>
            <a:endParaRPr lang="lv-LV" sz="4400" b="1" dirty="0"/>
          </a:p>
        </p:txBody>
      </p:sp>
      <p:sp>
        <p:nvSpPr>
          <p:cNvPr id="3" name="Text Placeholder 2"/>
          <p:cNvSpPr>
            <a:spLocks noGrp="1"/>
          </p:cNvSpPr>
          <p:nvPr>
            <p:ph type="body" idx="1"/>
          </p:nvPr>
        </p:nvSpPr>
        <p:spPr>
          <a:xfrm>
            <a:off x="565018" y="2037035"/>
            <a:ext cx="4825157" cy="576262"/>
          </a:xfrm>
        </p:spPr>
        <p:txBody>
          <a:bodyPr/>
          <a:lstStyle/>
          <a:p>
            <a:r>
              <a:rPr lang="lv-LV" sz="2800" b="1" dirty="0" smtClean="0">
                <a:solidFill>
                  <a:srgbClr val="0099FF"/>
                </a:solidFill>
              </a:rPr>
              <a:t>Atceries!</a:t>
            </a:r>
            <a:endParaRPr lang="lv-LV" sz="2800" b="1" dirty="0">
              <a:solidFill>
                <a:srgbClr val="0099FF"/>
              </a:solidFill>
            </a:endParaRPr>
          </a:p>
        </p:txBody>
      </p:sp>
      <p:sp>
        <p:nvSpPr>
          <p:cNvPr id="4" name="Content Placeholder 3"/>
          <p:cNvSpPr>
            <a:spLocks noGrp="1"/>
          </p:cNvSpPr>
          <p:nvPr>
            <p:ph sz="half" idx="2"/>
          </p:nvPr>
        </p:nvSpPr>
        <p:spPr>
          <a:xfrm>
            <a:off x="2169302" y="2618050"/>
            <a:ext cx="8303121" cy="3954651"/>
          </a:xfrm>
        </p:spPr>
        <p:txBody>
          <a:bodyPr>
            <a:noAutofit/>
          </a:bodyPr>
          <a:lstStyle/>
          <a:p>
            <a:r>
              <a:rPr lang="lv-LV" sz="2400" dirty="0" smtClean="0">
                <a:latin typeface="Times New Roman" panose="02020603050405020304" pitchFamily="18" charset="0"/>
                <a:cs typeface="Times New Roman" panose="02020603050405020304" pitchFamily="18" charset="0"/>
              </a:rPr>
              <a:t>Atgādini vecākiem izslēgt visas elektrības ierīces Tavā istabā un visā mājā.</a:t>
            </a:r>
          </a:p>
          <a:p>
            <a:r>
              <a:rPr lang="lv-LV" sz="2400" dirty="0" smtClean="0">
                <a:latin typeface="Times New Roman" panose="02020603050405020304" pitchFamily="18" charset="0"/>
                <a:cs typeface="Times New Roman" panose="02020603050405020304" pitchFamily="18" charset="0"/>
              </a:rPr>
              <a:t>Esi vienmēr blakus vecākiem, nekur nedodies viens pats!</a:t>
            </a:r>
            <a:endParaRPr lang="en-US" sz="2400" dirty="0" smtClean="0">
              <a:latin typeface="Times New Roman" panose="02020603050405020304" pitchFamily="18" charset="0"/>
              <a:cs typeface="Times New Roman" panose="02020603050405020304" pitchFamily="18" charset="0"/>
            </a:endParaRPr>
          </a:p>
          <a:p>
            <a:r>
              <a:rPr lang="lv-LV" sz="2400" dirty="0" smtClean="0">
                <a:latin typeface="Times New Roman" panose="02020603050405020304" pitchFamily="18" charset="0"/>
                <a:cs typeface="Times New Roman" panose="02020603050405020304" pitchFamily="18" charset="0"/>
              </a:rPr>
              <a:t>Evakuējies</a:t>
            </a:r>
            <a:r>
              <a:rPr lang="en-US" sz="2400" dirty="0" smtClean="0">
                <a:latin typeface="Times New Roman" panose="02020603050405020304" pitchFamily="18" charset="0"/>
                <a:cs typeface="Times New Roman" panose="02020603050405020304" pitchFamily="18" charset="0"/>
              </a:rPr>
              <a:t>,</a:t>
            </a:r>
            <a:r>
              <a:rPr lang="lv-LV" sz="2400" dirty="0" smtClean="0">
                <a:latin typeface="Times New Roman" panose="02020603050405020304" pitchFamily="18" charset="0"/>
                <a:cs typeface="Times New Roman" panose="02020603050405020304" pitchFamily="18" charset="0"/>
              </a:rPr>
              <a:t> ja tas ir nepieciešams</a:t>
            </a:r>
            <a:r>
              <a:rPr lang="en-US" sz="2400" dirty="0" smtClean="0">
                <a:latin typeface="Times New Roman" panose="02020603050405020304" pitchFamily="18" charset="0"/>
                <a:cs typeface="Times New Roman" panose="02020603050405020304" pitchFamily="18" charset="0"/>
              </a:rPr>
              <a:t>!</a:t>
            </a:r>
            <a:endParaRPr lang="lv-LV" sz="2400" dirty="0" smtClean="0">
              <a:latin typeface="Times New Roman" panose="02020603050405020304" pitchFamily="18" charset="0"/>
              <a:cs typeface="Times New Roman" panose="02020603050405020304" pitchFamily="18" charset="0"/>
            </a:endParaRPr>
          </a:p>
          <a:p>
            <a:pPr algn="just"/>
            <a:r>
              <a:rPr lang="lv-LV" sz="2400" dirty="0" smtClean="0">
                <a:latin typeface="Times New Roman" panose="02020603050405020304" pitchFamily="18" charset="0"/>
                <a:cs typeface="Times New Roman" panose="02020603050405020304" pitchFamily="18" charset="0"/>
              </a:rPr>
              <a:t>Ja Tev ir mājas mīluļi, tos glābs ugunsdzēsēji glābēji – galvenais informē viņus, kur dzīvnieki atrodas!</a:t>
            </a:r>
          </a:p>
          <a:p>
            <a:r>
              <a:rPr lang="lv-LV" sz="2400" dirty="0" smtClean="0">
                <a:latin typeface="Times New Roman" panose="02020603050405020304" pitchFamily="18" charset="0"/>
                <a:cs typeface="Times New Roman" panose="02020603050405020304" pitchFamily="18" charset="0"/>
              </a:rPr>
              <a:t>Turies tālāk no ūdens! Ūdens plūdu laikā ir netīrs un pārnes daudz visādu baktēriju.</a:t>
            </a:r>
          </a:p>
          <a:p>
            <a:endParaRPr lang="lv-LV" sz="2400" dirty="0"/>
          </a:p>
        </p:txBody>
      </p:sp>
      <p:pic>
        <p:nvPicPr>
          <p:cNvPr id="5" name="Picture 4"/>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1620063">
            <a:off x="9905963" y="2209532"/>
            <a:ext cx="1658839" cy="16588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14" y="2663434"/>
            <a:ext cx="1927187" cy="19271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2423" y="4214370"/>
            <a:ext cx="1264876" cy="126487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39535">
            <a:off x="6299084" y="5770957"/>
            <a:ext cx="907341" cy="907341"/>
          </a:xfrm>
          <a:prstGeom prst="rect">
            <a:avLst/>
          </a:prstGeom>
        </p:spPr>
      </p:pic>
    </p:spTree>
    <p:extLst>
      <p:ext uri="{BB962C8B-B14F-4D97-AF65-F5344CB8AC3E}">
        <p14:creationId xmlns:p14="http://schemas.microsoft.com/office/powerpoint/2010/main" val="186747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400" b="1" dirty="0" smtClean="0"/>
              <a:t>Ko darīt pēc plūdiem?</a:t>
            </a:r>
            <a:endParaRPr lang="lv-LV" sz="4400" b="1" dirty="0"/>
          </a:p>
        </p:txBody>
      </p:sp>
      <p:sp>
        <p:nvSpPr>
          <p:cNvPr id="3" name="Text Placeholder 2"/>
          <p:cNvSpPr>
            <a:spLocks noGrp="1"/>
          </p:cNvSpPr>
          <p:nvPr>
            <p:ph type="body" idx="1"/>
          </p:nvPr>
        </p:nvSpPr>
        <p:spPr>
          <a:xfrm>
            <a:off x="1007470" y="2338029"/>
            <a:ext cx="10270130" cy="576262"/>
          </a:xfrm>
        </p:spPr>
        <p:txBody>
          <a:bodyPr/>
          <a:lstStyle/>
          <a:p>
            <a:r>
              <a:rPr lang="lv-LV" sz="2600" b="1" dirty="0" smtClean="0">
                <a:solidFill>
                  <a:srgbClr val="0099FF"/>
                </a:solidFill>
              </a:rPr>
              <a:t>Atgriežoties mājās pēc plūdiem:</a:t>
            </a:r>
            <a:endParaRPr lang="lv-LV" sz="2600" b="1" dirty="0">
              <a:solidFill>
                <a:srgbClr val="0099FF"/>
              </a:solidFill>
            </a:endParaRPr>
          </a:p>
        </p:txBody>
      </p:sp>
      <p:sp>
        <p:nvSpPr>
          <p:cNvPr id="4" name="Content Placeholder 3"/>
          <p:cNvSpPr>
            <a:spLocks noGrp="1"/>
          </p:cNvSpPr>
          <p:nvPr>
            <p:ph sz="half" idx="2"/>
          </p:nvPr>
        </p:nvSpPr>
        <p:spPr>
          <a:xfrm>
            <a:off x="2148883" y="3129390"/>
            <a:ext cx="7767483" cy="3455006"/>
          </a:xfrm>
        </p:spPr>
        <p:txBody>
          <a:bodyPr>
            <a:normAutofit/>
          </a:bodyPr>
          <a:lstStyle/>
          <a:p>
            <a:pPr algn="just"/>
            <a:r>
              <a:rPr lang="lv-LV" sz="2400" dirty="0" smtClean="0">
                <a:latin typeface="Times New Roman" panose="02020603050405020304" pitchFamily="18" charset="0"/>
                <a:cs typeface="Times New Roman" panose="02020603050405020304" pitchFamily="18" charset="0"/>
              </a:rPr>
              <a:t>Vari droši pārvietoties tajās vietās, ko ir pārbaudījuši operatīvie dienesti,</a:t>
            </a:r>
            <a:r>
              <a:rPr lang="en-US" sz="2400" dirty="0" smtClean="0">
                <a:latin typeface="Times New Roman" panose="02020603050405020304" pitchFamily="18" charset="0"/>
                <a:cs typeface="Times New Roman" panose="02020603050405020304" pitchFamily="18" charset="0"/>
              </a:rPr>
              <a:t> </a:t>
            </a:r>
            <a:r>
              <a:rPr lang="lv-LV" sz="2400" dirty="0" smtClean="0">
                <a:latin typeface="Times New Roman" panose="02020603050405020304" pitchFamily="18" charset="0"/>
                <a:cs typeface="Times New Roman" panose="02020603050405020304" pitchFamily="18" charset="0"/>
              </a:rPr>
              <a:t>Tavi vecāki un apstiprinājuši, ka bīstamības nav.</a:t>
            </a:r>
          </a:p>
          <a:p>
            <a:pPr algn="just"/>
            <a:r>
              <a:rPr lang="lv-LV" sz="2400" dirty="0" smtClean="0">
                <a:latin typeface="Times New Roman" panose="02020603050405020304" pitchFamily="18" charset="0"/>
                <a:cs typeface="Times New Roman" panose="02020603050405020304" pitchFamily="18" charset="0"/>
              </a:rPr>
              <a:t>Nespēlējies ar mantiņām, kas bija saskarsmē ar plūdu ūdeņiem – tie ir piesārņoti. Pagaidi, kamēr vecāki visu izmazgās un dezinficēs!</a:t>
            </a:r>
          </a:p>
          <a:p>
            <a:pPr algn="just"/>
            <a:r>
              <a:rPr lang="lv-LV" sz="2400" dirty="0" smtClean="0">
                <a:latin typeface="Times New Roman" panose="02020603050405020304" pitchFamily="18" charset="0"/>
                <a:cs typeface="Times New Roman" panose="02020603050405020304" pitchFamily="18" charset="0"/>
              </a:rPr>
              <a:t>Regulāri mazgā rokas ar tīru ūdeni.</a:t>
            </a:r>
            <a:endParaRPr lang="lv-LV"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82" y="3046589"/>
            <a:ext cx="1474533" cy="14745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707714">
            <a:off x="369601" y="4754520"/>
            <a:ext cx="1570703" cy="157070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6381" y="2146248"/>
            <a:ext cx="3832878" cy="224564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5447" y="4856893"/>
            <a:ext cx="1707373" cy="1707373"/>
          </a:xfrm>
          <a:prstGeom prst="rect">
            <a:avLst/>
          </a:prstGeom>
          <a:noFill/>
          <a:ln>
            <a:noFill/>
          </a:ln>
        </p:spPr>
      </p:pic>
    </p:spTree>
    <p:extLst>
      <p:ext uri="{BB962C8B-B14F-4D97-AF65-F5344CB8AC3E}">
        <p14:creationId xmlns:p14="http://schemas.microsoft.com/office/powerpoint/2010/main" val="263384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lv-LV"/>
          </a:p>
        </p:txBody>
      </p:sp>
      <p:sp>
        <p:nvSpPr>
          <p:cNvPr id="4" name="Virsraksts 3"/>
          <p:cNvSpPr txBox="1">
            <a:spLocks/>
          </p:cNvSpPr>
          <p:nvPr/>
        </p:nvSpPr>
        <p:spPr bwMode="gray">
          <a:xfrm>
            <a:off x="1059260" y="1114646"/>
            <a:ext cx="2793158" cy="78365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4400" b="1" dirty="0" smtClean="0">
                <a:solidFill>
                  <a:schemeClr val="bg1"/>
                </a:solidFill>
              </a:rPr>
              <a:t>ATCERIES!</a:t>
            </a:r>
            <a:endParaRPr lang="lv-LV" sz="4400" b="1" dirty="0">
              <a:solidFill>
                <a:schemeClr val="bg1"/>
              </a:solidFill>
            </a:endParaRPr>
          </a:p>
        </p:txBody>
      </p:sp>
      <p:sp>
        <p:nvSpPr>
          <p:cNvPr id="6" name="Rectangle 5"/>
          <p:cNvSpPr/>
          <p:nvPr/>
        </p:nvSpPr>
        <p:spPr>
          <a:xfrm>
            <a:off x="871870" y="2441598"/>
            <a:ext cx="4327451" cy="2431435"/>
          </a:xfrm>
          <a:prstGeom prst="rect">
            <a:avLst/>
          </a:prstGeom>
        </p:spPr>
        <p:txBody>
          <a:bodyPr wrap="square">
            <a:spAutoFit/>
          </a:bodyPr>
          <a:lstStyle/>
          <a:p>
            <a:pPr marL="0" lvl="1" algn="ctr">
              <a:spcBef>
                <a:spcPts val="0"/>
              </a:spcBef>
            </a:pPr>
            <a:r>
              <a:rPr lang="lv-LV" sz="3200" b="1" dirty="0">
                <a:solidFill>
                  <a:schemeClr val="bg1"/>
                </a:solidFill>
                <a:latin typeface="Bookman Old Style" panose="02050604050505020204" pitchFamily="18" charset="0"/>
              </a:rPr>
              <a:t>ZVANI </a:t>
            </a:r>
            <a:r>
              <a:rPr lang="lv-LV" sz="3600" b="1" dirty="0">
                <a:solidFill>
                  <a:schemeClr val="bg1"/>
                </a:solidFill>
                <a:latin typeface="Bookman Old Style" panose="02050604050505020204" pitchFamily="18" charset="0"/>
              </a:rPr>
              <a:t>112</a:t>
            </a:r>
            <a:r>
              <a:rPr lang="lv-LV" sz="3200" b="1" dirty="0">
                <a:solidFill>
                  <a:schemeClr val="bg1"/>
                </a:solidFill>
                <a:latin typeface="Bookman Old Style" panose="02050604050505020204" pitchFamily="18" charset="0"/>
              </a:rPr>
              <a:t>,</a:t>
            </a:r>
          </a:p>
          <a:p>
            <a:pPr marL="0" lvl="1" algn="ctr">
              <a:spcBef>
                <a:spcPts val="0"/>
              </a:spcBef>
            </a:pPr>
            <a:r>
              <a:rPr lang="lv-LV" sz="3200" b="1" dirty="0">
                <a:solidFill>
                  <a:schemeClr val="bg1"/>
                </a:solidFill>
                <a:latin typeface="Bookman Old Style" panose="02050604050505020204" pitchFamily="18" charset="0"/>
              </a:rPr>
              <a:t> </a:t>
            </a:r>
            <a:r>
              <a:rPr lang="lv-LV" sz="2800" b="1" dirty="0">
                <a:solidFill>
                  <a:schemeClr val="bg1"/>
                </a:solidFill>
                <a:latin typeface="Bookman Old Style" panose="02050604050505020204" pitchFamily="18" charset="0"/>
              </a:rPr>
              <a:t>kad pastāv briesmas </a:t>
            </a:r>
          </a:p>
          <a:p>
            <a:pPr marL="0" lvl="1" algn="ctr">
              <a:spcBef>
                <a:spcPts val="0"/>
              </a:spcBef>
            </a:pPr>
            <a:r>
              <a:rPr lang="en-US" sz="2800" b="1" dirty="0">
                <a:solidFill>
                  <a:schemeClr val="bg1"/>
                </a:solidFill>
                <a:latin typeface="Bookman Old Style" panose="02050604050505020204" pitchFamily="18" charset="0"/>
              </a:rPr>
              <a:t>T</a:t>
            </a:r>
            <a:r>
              <a:rPr lang="lv-LV" sz="2800" b="1" dirty="0" err="1" smtClean="0">
                <a:solidFill>
                  <a:schemeClr val="bg1"/>
                </a:solidFill>
                <a:latin typeface="Bookman Old Style" panose="02050604050505020204" pitchFamily="18" charset="0"/>
              </a:rPr>
              <a:t>avai</a:t>
            </a:r>
            <a:r>
              <a:rPr lang="lv-LV" sz="2800" b="1" dirty="0" smtClean="0">
                <a:solidFill>
                  <a:schemeClr val="bg1"/>
                </a:solidFill>
                <a:latin typeface="Bookman Old Style" panose="02050604050505020204" pitchFamily="18" charset="0"/>
              </a:rPr>
              <a:t> </a:t>
            </a:r>
            <a:r>
              <a:rPr lang="lv-LV" sz="2800" b="1" dirty="0">
                <a:solidFill>
                  <a:schemeClr val="bg1"/>
                </a:solidFill>
                <a:latin typeface="Bookman Old Style" panose="02050604050505020204" pitchFamily="18" charset="0"/>
              </a:rPr>
              <a:t>vai apkārtējo dzīvībai, veselībai, </a:t>
            </a:r>
          </a:p>
          <a:p>
            <a:pPr marL="0" lvl="1" algn="ctr">
              <a:spcBef>
                <a:spcPts val="0"/>
              </a:spcBef>
            </a:pPr>
            <a:r>
              <a:rPr lang="lv-LV" sz="2800" b="1" dirty="0">
                <a:solidFill>
                  <a:schemeClr val="bg1"/>
                </a:solidFill>
                <a:latin typeface="Bookman Old Style" panose="02050604050505020204" pitchFamily="18" charset="0"/>
              </a:rPr>
              <a:t>drošībai!</a:t>
            </a:r>
          </a:p>
        </p:txBody>
      </p:sp>
      <p:pic>
        <p:nvPicPr>
          <p:cNvPr id="7" name="Satura vietturis 8"/>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rot="5400000">
            <a:off x="7307490" y="1061752"/>
            <a:ext cx="3998739" cy="5191125"/>
          </a:xfrm>
          <a:prstGeom prst="rect">
            <a:avLst/>
          </a:prstGeom>
        </p:spPr>
      </p:pic>
    </p:spTree>
    <p:extLst>
      <p:ext uri="{BB962C8B-B14F-4D97-AF65-F5344CB8AC3E}">
        <p14:creationId xmlns:p14="http://schemas.microsoft.com/office/powerpoint/2010/main" val="2058592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143" y="2115878"/>
            <a:ext cx="8825658" cy="1818168"/>
          </a:xfrm>
        </p:spPr>
        <p:txBody>
          <a:bodyPr/>
          <a:lstStyle/>
          <a:p>
            <a:pPr algn="ctr"/>
            <a:r>
              <a:rPr lang="lv-LV" sz="4800" b="1" dirty="0">
                <a:solidFill>
                  <a:schemeClr val="bg1">
                    <a:lumMod val="95000"/>
                  </a:schemeClr>
                </a:solidFill>
              </a:rPr>
              <a:t>Paldies, ka izlasīji un iepazinies</a:t>
            </a:r>
            <a:r>
              <a:rPr lang="en-US" sz="4800" b="1" dirty="0">
                <a:solidFill>
                  <a:schemeClr val="bg1">
                    <a:lumMod val="95000"/>
                  </a:schemeClr>
                </a:solidFill>
              </a:rPr>
              <a:t> </a:t>
            </a:r>
            <a:r>
              <a:rPr lang="lv-LV" sz="4800" b="1" dirty="0" smtClean="0">
                <a:solidFill>
                  <a:schemeClr val="bg1">
                    <a:lumMod val="95000"/>
                  </a:schemeClr>
                </a:solidFill>
              </a:rPr>
              <a:t>ar informāciju!</a:t>
            </a:r>
            <a:endParaRPr lang="lv-LV" sz="4800" b="1" dirty="0">
              <a:solidFill>
                <a:schemeClr val="bg1">
                  <a:lumMod val="95000"/>
                </a:schemeClr>
              </a:solidFill>
            </a:endParaRPr>
          </a:p>
        </p:txBody>
      </p:sp>
      <p:pic>
        <p:nvPicPr>
          <p:cNvPr id="4"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4781" y="5023301"/>
            <a:ext cx="2898975" cy="1034711"/>
          </a:xfrm>
          <a:prstGeom prst="rect">
            <a:avLst/>
          </a:prstGeom>
        </p:spPr>
      </p:pic>
      <p:pic>
        <p:nvPicPr>
          <p:cNvPr id="5"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008" y="5411352"/>
            <a:ext cx="640135" cy="627942"/>
          </a:xfrm>
          <a:prstGeom prst="rect">
            <a:avLst/>
          </a:prstGeom>
        </p:spPr>
      </p:pic>
      <p:sp>
        <p:nvSpPr>
          <p:cNvPr id="6" name="Taisnstūris 7"/>
          <p:cNvSpPr/>
          <p:nvPr/>
        </p:nvSpPr>
        <p:spPr>
          <a:xfrm>
            <a:off x="1849927" y="5540657"/>
            <a:ext cx="2146742" cy="369332"/>
          </a:xfrm>
          <a:prstGeom prst="rect">
            <a:avLst/>
          </a:prstGeom>
        </p:spPr>
        <p:txBody>
          <a:bodyPr wrap="none">
            <a:spAutoFit/>
          </a:bodyPr>
          <a:lstStyle/>
          <a:p>
            <a:r>
              <a:rPr lang="en-GB" dirty="0"/>
              <a:t>www.vugd.gov.lv</a:t>
            </a:r>
          </a:p>
        </p:txBody>
      </p:sp>
    </p:spTree>
    <p:extLst>
      <p:ext uri="{BB962C8B-B14F-4D97-AF65-F5344CB8AC3E}">
        <p14:creationId xmlns:p14="http://schemas.microsoft.com/office/powerpoint/2010/main" val="3059340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946" y="929640"/>
            <a:ext cx="2793159" cy="1600200"/>
          </a:xfrm>
        </p:spPr>
        <p:txBody>
          <a:bodyPr/>
          <a:lstStyle/>
          <a:p>
            <a:r>
              <a:rPr lang="en-US" sz="4800" b="1" dirty="0" err="1" smtClean="0"/>
              <a:t>Plūdi</a:t>
            </a:r>
            <a:r>
              <a:rPr lang="en-US" sz="4800" b="1" dirty="0" smtClean="0"/>
              <a:t> - </a:t>
            </a:r>
            <a:endParaRPr lang="lv-LV" sz="4800"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3596" y="559002"/>
            <a:ext cx="6665259" cy="5856059"/>
          </a:xfrm>
        </p:spPr>
      </p:pic>
      <p:sp>
        <p:nvSpPr>
          <p:cNvPr id="4" name="Text Placeholder 3"/>
          <p:cNvSpPr>
            <a:spLocks noGrp="1"/>
          </p:cNvSpPr>
          <p:nvPr>
            <p:ph type="body" sz="half" idx="2"/>
          </p:nvPr>
        </p:nvSpPr>
        <p:spPr>
          <a:xfrm>
            <a:off x="725186" y="2685288"/>
            <a:ext cx="3919965" cy="3129279"/>
          </a:xfrm>
        </p:spPr>
        <p:txBody>
          <a:bodyPr>
            <a:normAutofit/>
          </a:bodyPr>
          <a:lstStyle/>
          <a:p>
            <a:r>
              <a:rPr lang="lv-LV" sz="2800" dirty="0"/>
              <a:t>t</a:t>
            </a:r>
            <a:r>
              <a:rPr lang="lv-LV" sz="2800" dirty="0" smtClean="0"/>
              <a:t>ās </a:t>
            </a:r>
            <a:r>
              <a:rPr lang="en-US" sz="2800" dirty="0" smtClean="0"/>
              <a:t>s</a:t>
            </a:r>
            <a:r>
              <a:rPr lang="lv-LV" sz="2800" dirty="0" err="1" smtClean="0"/>
              <a:t>auszemes</a:t>
            </a:r>
            <a:r>
              <a:rPr lang="en-US" sz="2800" dirty="0" smtClean="0"/>
              <a:t> </a:t>
            </a:r>
            <a:r>
              <a:rPr lang="lv-LV" sz="2800" dirty="0"/>
              <a:t>applūšana, </a:t>
            </a:r>
            <a:r>
              <a:rPr lang="lv-LV" sz="2800" dirty="0" smtClean="0"/>
              <a:t>kas </a:t>
            </a:r>
            <a:r>
              <a:rPr lang="lv-LV" sz="2800" dirty="0"/>
              <a:t>parasti nav klāta </a:t>
            </a:r>
            <a:r>
              <a:rPr lang="lv-LV" sz="2800" dirty="0" smtClean="0"/>
              <a:t>ar ūdeni</a:t>
            </a:r>
            <a:r>
              <a:rPr lang="en-US" sz="2800" dirty="0" smtClean="0"/>
              <a:t>.</a:t>
            </a:r>
          </a:p>
          <a:p>
            <a:endParaRPr lang="en-US" sz="2000" dirty="0"/>
          </a:p>
        </p:txBody>
      </p:sp>
    </p:spTree>
    <p:extLst>
      <p:ext uri="{BB962C8B-B14F-4D97-AF65-F5344CB8AC3E}">
        <p14:creationId xmlns:p14="http://schemas.microsoft.com/office/powerpoint/2010/main" val="213773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smtClean="0">
                <a:solidFill>
                  <a:schemeClr val="bg1"/>
                </a:solidFill>
              </a:rPr>
              <a:t>Kā plūdi izskatās Latvijā:</a:t>
            </a:r>
            <a:endParaRPr lang="lv-LV"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99" y="1680632"/>
            <a:ext cx="4499935" cy="25312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8735" y="2488016"/>
            <a:ext cx="7107278" cy="399784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799" y="4192550"/>
            <a:ext cx="4499935" cy="2531214"/>
          </a:xfrm>
          <a:prstGeom prst="rect">
            <a:avLst/>
          </a:prstGeom>
        </p:spPr>
      </p:pic>
    </p:spTree>
    <p:extLst>
      <p:ext uri="{BB962C8B-B14F-4D97-AF65-F5344CB8AC3E}">
        <p14:creationId xmlns:p14="http://schemas.microsoft.com/office/powerpoint/2010/main" val="3810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800" b="1" dirty="0" smtClean="0"/>
              <a:t>Plūdu cēloņi:</a:t>
            </a:r>
            <a:endParaRPr lang="lv-LV" sz="4800" b="1" dirty="0"/>
          </a:p>
        </p:txBody>
      </p:sp>
      <p:sp>
        <p:nvSpPr>
          <p:cNvPr id="4" name="Text Placeholder 3"/>
          <p:cNvSpPr txBox="1">
            <a:spLocks/>
          </p:cNvSpPr>
          <p:nvPr/>
        </p:nvSpPr>
        <p:spPr>
          <a:xfrm>
            <a:off x="638826" y="3134466"/>
            <a:ext cx="6866874" cy="312927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lv-LV" sz="2800" dirty="0" smtClean="0"/>
              <a:t>Ūdens, kas veidojas daudz kūstoša </a:t>
            </a:r>
            <a:r>
              <a:rPr lang="lv-LV" sz="2800" dirty="0"/>
              <a:t>sniega dēļ. </a:t>
            </a:r>
            <a:endParaRPr lang="en-US" sz="2800" dirty="0" smtClean="0"/>
          </a:p>
          <a:p>
            <a:r>
              <a:rPr lang="lv-LV" sz="2800" dirty="0" smtClean="0"/>
              <a:t>Dažādi</a:t>
            </a:r>
            <a:r>
              <a:rPr lang="en-US" sz="2800" dirty="0" smtClean="0"/>
              <a:t> </a:t>
            </a:r>
            <a:r>
              <a:rPr lang="lv-LV" sz="2800" dirty="0" smtClean="0"/>
              <a:t>klimatiskie apstākļi</a:t>
            </a:r>
            <a:r>
              <a:rPr lang="en-US" sz="2800" dirty="0" smtClean="0"/>
              <a:t> </a:t>
            </a:r>
            <a:r>
              <a:rPr lang="lv-LV" sz="2800" dirty="0" smtClean="0"/>
              <a:t>(liels nokrišņu daudzums, vējš</a:t>
            </a:r>
            <a:r>
              <a:rPr lang="en-US" sz="2000" dirty="0" smtClean="0"/>
              <a:t>).</a:t>
            </a:r>
            <a:endParaRPr lang="lv-LV" sz="20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83412" y="3941039"/>
            <a:ext cx="4135487" cy="2438598"/>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866" y="1523275"/>
            <a:ext cx="3937000" cy="2214563"/>
          </a:xfrm>
          <a:prstGeom prst="rect">
            <a:avLst/>
          </a:prstGeom>
        </p:spPr>
      </p:pic>
    </p:spTree>
    <p:extLst>
      <p:ext uri="{BB962C8B-B14F-4D97-AF65-F5344CB8AC3E}">
        <p14:creationId xmlns:p14="http://schemas.microsoft.com/office/powerpoint/2010/main" val="532994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72540"/>
            <a:ext cx="12177802" cy="5313007"/>
          </a:xfrm>
          <a:prstGeom prst="rect">
            <a:avLst/>
          </a:prstGeom>
        </p:spPr>
      </p:pic>
      <p:sp>
        <p:nvSpPr>
          <p:cNvPr id="6" name="Rectangle 5"/>
          <p:cNvSpPr/>
          <p:nvPr/>
        </p:nvSpPr>
        <p:spPr>
          <a:xfrm>
            <a:off x="413956" y="5828996"/>
            <a:ext cx="5991320" cy="460895"/>
          </a:xfrm>
          <a:prstGeom prst="rect">
            <a:avLst/>
          </a:prstGeom>
        </p:spPr>
        <p:txBody>
          <a:bodyPr wrap="none">
            <a:spAutoFit/>
          </a:bodyPr>
          <a:lstStyle/>
          <a:p>
            <a:pPr>
              <a:lnSpc>
                <a:spcPct val="107000"/>
              </a:lnSpc>
              <a:spcAft>
                <a:spcPts val="800"/>
              </a:spcAft>
            </a:pPr>
            <a:r>
              <a:rPr lang="lv-LV" sz="2400" b="1" dirty="0" smtClean="0">
                <a:latin typeface="Times New Roman" panose="02020603050405020304" pitchFamily="18" charset="0"/>
                <a:ea typeface="Calibri" panose="020F0502020204030204" pitchFamily="34" charset="0"/>
                <a:cs typeface="Times New Roman" panose="02020603050405020304" pitchFamily="18" charset="0"/>
              </a:rPr>
              <a:t>Teritorijas, kurās pastāv būtisks plūdu risks</a:t>
            </a:r>
            <a:endParaRPr lang="lv-LV"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054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6477" y="5454881"/>
            <a:ext cx="11798710" cy="7767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smtClean="0">
                <a:solidFill>
                  <a:schemeClr val="tx1"/>
                </a:solidFill>
              </a:rPr>
              <a:t>Vecāku numuri</a:t>
            </a:r>
            <a:endParaRPr lang="lv-LV" sz="2400" b="1" dirty="0">
              <a:solidFill>
                <a:schemeClr val="tx1"/>
              </a:solidFill>
            </a:endParaRPr>
          </a:p>
        </p:txBody>
      </p:sp>
      <p:sp>
        <p:nvSpPr>
          <p:cNvPr id="11" name="Rectangle 10"/>
          <p:cNvSpPr/>
          <p:nvPr/>
        </p:nvSpPr>
        <p:spPr>
          <a:xfrm>
            <a:off x="206477" y="4343403"/>
            <a:ext cx="11798710" cy="776748"/>
          </a:xfrm>
          <a:prstGeom prst="rect">
            <a:avLst/>
          </a:prstGeom>
          <a:solidFill>
            <a:srgbClr val="F7F4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smtClean="0">
                <a:solidFill>
                  <a:schemeClr val="tx1"/>
                </a:solidFill>
              </a:rPr>
              <a:t>Pašvaldības numurs</a:t>
            </a:r>
            <a:endParaRPr lang="lv-LV" sz="2400" b="1" dirty="0">
              <a:solidFill>
                <a:schemeClr val="tx1"/>
              </a:solidFill>
            </a:endParaRPr>
          </a:p>
        </p:txBody>
      </p:sp>
      <p:sp>
        <p:nvSpPr>
          <p:cNvPr id="7" name="Rectangle 6"/>
          <p:cNvSpPr/>
          <p:nvPr/>
        </p:nvSpPr>
        <p:spPr>
          <a:xfrm>
            <a:off x="206477" y="3074633"/>
            <a:ext cx="11798710" cy="776748"/>
          </a:xfrm>
          <a:prstGeom prst="rect">
            <a:avLst/>
          </a:prstGeom>
          <a:solidFill>
            <a:srgbClr val="FFE6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a:solidFill>
                  <a:schemeClr val="tx1"/>
                </a:solidFill>
              </a:rPr>
              <a:t>Valsts ugunsdzēsības un glābšanas</a:t>
            </a:r>
            <a:r>
              <a:rPr lang="en-US" sz="2400" b="1" dirty="0">
                <a:solidFill>
                  <a:schemeClr val="tx1"/>
                </a:solidFill>
              </a:rPr>
              <a:t> </a:t>
            </a:r>
            <a:r>
              <a:rPr lang="lv-LV" sz="2400" b="1" dirty="0">
                <a:solidFill>
                  <a:schemeClr val="tx1"/>
                </a:solidFill>
              </a:rPr>
              <a:t>dienests</a:t>
            </a:r>
            <a:endParaRPr lang="en-US" sz="2400" b="1" dirty="0">
              <a:solidFill>
                <a:schemeClr val="tx1"/>
              </a:solidFill>
            </a:endParaRPr>
          </a:p>
        </p:txBody>
      </p:sp>
      <p:sp>
        <p:nvSpPr>
          <p:cNvPr id="2" name="Title 1"/>
          <p:cNvSpPr>
            <a:spLocks noGrp="1"/>
          </p:cNvSpPr>
          <p:nvPr>
            <p:ph type="title"/>
          </p:nvPr>
        </p:nvSpPr>
        <p:spPr>
          <a:xfrm>
            <a:off x="924233" y="973668"/>
            <a:ext cx="8992134" cy="706964"/>
          </a:xfrm>
        </p:spPr>
        <p:txBody>
          <a:bodyPr/>
          <a:lstStyle/>
          <a:p>
            <a:pPr algn="ctr"/>
            <a:r>
              <a:rPr lang="lv-LV" sz="4400" b="1" dirty="0" smtClean="0"/>
              <a:t>Ko vajag  izdarīt pirms plūdiem?</a:t>
            </a:r>
            <a:endParaRPr lang="lv-LV" sz="4400" dirty="0"/>
          </a:p>
        </p:txBody>
      </p:sp>
      <p:sp>
        <p:nvSpPr>
          <p:cNvPr id="3" name="Text Placeholder 2"/>
          <p:cNvSpPr>
            <a:spLocks noGrp="1"/>
          </p:cNvSpPr>
          <p:nvPr>
            <p:ph type="body" idx="1"/>
          </p:nvPr>
        </p:nvSpPr>
        <p:spPr>
          <a:xfrm>
            <a:off x="326513" y="2133555"/>
            <a:ext cx="8901061" cy="766762"/>
          </a:xfrm>
        </p:spPr>
        <p:txBody>
          <a:bodyPr/>
          <a:lstStyle/>
          <a:p>
            <a:pPr algn="ctr"/>
            <a:r>
              <a:rPr lang="lv-LV" sz="2800" b="1" dirty="0" smtClean="0">
                <a:solidFill>
                  <a:srgbClr val="0099FF"/>
                </a:solidFill>
              </a:rPr>
              <a:t>Pieraksti numurus!</a:t>
            </a:r>
            <a:endParaRPr lang="lv-LV" sz="2800" b="1" dirty="0">
              <a:solidFill>
                <a:srgbClr val="0099FF"/>
              </a:solidFill>
            </a:endParaRPr>
          </a:p>
        </p:txBody>
      </p:sp>
      <p:pic>
        <p:nvPicPr>
          <p:cNvPr id="4" name="Picture 3"/>
          <p:cNvPicPr>
            <a:picLocks noChangeAspect="1"/>
          </p:cNvPicPr>
          <p:nvPr/>
        </p:nvPicPr>
        <p:blipFill>
          <a:blip r:embed="rId3"/>
          <a:stretch>
            <a:fillRect/>
          </a:stretch>
        </p:blipFill>
        <p:spPr>
          <a:xfrm>
            <a:off x="9369770" y="2844411"/>
            <a:ext cx="2162095" cy="1436747"/>
          </a:xfrm>
          <a:prstGeom prst="rect">
            <a:avLst/>
          </a:prstGeom>
        </p:spPr>
      </p:pic>
      <p:pic>
        <p:nvPicPr>
          <p:cNvPr id="5" name="Picture 4"/>
          <p:cNvPicPr>
            <a:picLocks noChangeAspect="1"/>
          </p:cNvPicPr>
          <p:nvPr/>
        </p:nvPicPr>
        <p:blipFill>
          <a:blip r:embed="rId4"/>
          <a:stretch>
            <a:fillRect/>
          </a:stretch>
        </p:blipFill>
        <p:spPr>
          <a:xfrm>
            <a:off x="7587745" y="4008673"/>
            <a:ext cx="1308703" cy="2373926"/>
          </a:xfrm>
          <a:prstGeom prst="rect">
            <a:avLst/>
          </a:prstGeom>
        </p:spPr>
      </p:pic>
    </p:spTree>
    <p:extLst>
      <p:ext uri="{BB962C8B-B14F-4D97-AF65-F5344CB8AC3E}">
        <p14:creationId xmlns:p14="http://schemas.microsoft.com/office/powerpoint/2010/main" val="2290068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291" y="1288025"/>
            <a:ext cx="4351023" cy="4184721"/>
          </a:xfrm>
        </p:spPr>
        <p:txBody>
          <a:bodyPr/>
          <a:lstStyle/>
          <a:p>
            <a:r>
              <a:rPr lang="lv-LV" dirty="0"/>
              <a:t>Uz lapas pieraksti savu adresi, kā arī </a:t>
            </a:r>
            <a:r>
              <a:rPr lang="lv-LV" dirty="0" smtClean="0"/>
              <a:t>visu </a:t>
            </a:r>
            <a:r>
              <a:rPr lang="lv-LV" dirty="0"/>
              <a:t>mājas iemītnieku vārdus un uzvārdus! </a:t>
            </a:r>
            <a:br>
              <a:rPr lang="lv-LV" dirty="0"/>
            </a:br>
            <a:endParaRPr lang="lv-LV"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199201"/>
            <a:ext cx="1838530" cy="6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182" y="1855701"/>
            <a:ext cx="3049367" cy="3049367"/>
          </a:xfrm>
          <a:prstGeom prst="rect">
            <a:avLst/>
          </a:prstGeom>
        </p:spPr>
      </p:pic>
    </p:spTree>
    <p:extLst>
      <p:ext uri="{BB962C8B-B14F-4D97-AF65-F5344CB8AC3E}">
        <p14:creationId xmlns:p14="http://schemas.microsoft.com/office/powerpoint/2010/main" val="3667646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001770" cy="706964"/>
          </a:xfrm>
        </p:spPr>
        <p:txBody>
          <a:bodyPr/>
          <a:lstStyle/>
          <a:p>
            <a:r>
              <a:rPr lang="lv-LV" sz="4400" b="1" dirty="0" smtClean="0"/>
              <a:t>Ko vajag  izdarīt pirms plūdiem?</a:t>
            </a:r>
            <a:endParaRPr lang="lv-LV" sz="4400" dirty="0"/>
          </a:p>
        </p:txBody>
      </p:sp>
      <p:sp>
        <p:nvSpPr>
          <p:cNvPr id="3" name="Content Placeholder 2"/>
          <p:cNvSpPr>
            <a:spLocks noGrp="1"/>
          </p:cNvSpPr>
          <p:nvPr>
            <p:ph idx="1"/>
          </p:nvPr>
        </p:nvSpPr>
        <p:spPr>
          <a:xfrm>
            <a:off x="633844" y="2273316"/>
            <a:ext cx="10043987" cy="641145"/>
          </a:xfrm>
        </p:spPr>
        <p:txBody>
          <a:bodyPr>
            <a:normAutofit/>
          </a:bodyPr>
          <a:lstStyle/>
          <a:p>
            <a:pPr marL="0" indent="0">
              <a:buNone/>
            </a:pPr>
            <a:r>
              <a:rPr lang="lv-LV" sz="2800" b="1" dirty="0" smtClean="0">
                <a:solidFill>
                  <a:srgbClr val="0099FF"/>
                </a:solidFill>
              </a:rPr>
              <a:t>Pārrunāt</a:t>
            </a:r>
            <a:r>
              <a:rPr lang="en-US" sz="2800" b="1" dirty="0" smtClean="0">
                <a:solidFill>
                  <a:srgbClr val="0099FF"/>
                </a:solidFill>
              </a:rPr>
              <a:t> </a:t>
            </a:r>
            <a:r>
              <a:rPr lang="lv-LV" sz="2800" b="1" dirty="0" smtClean="0">
                <a:solidFill>
                  <a:srgbClr val="0099FF"/>
                </a:solidFill>
              </a:rPr>
              <a:t>plānus ģimenes</a:t>
            </a:r>
            <a:r>
              <a:rPr lang="en-US" sz="2800" b="1" dirty="0" smtClean="0">
                <a:solidFill>
                  <a:srgbClr val="0099FF"/>
                </a:solidFill>
              </a:rPr>
              <a:t> </a:t>
            </a:r>
            <a:r>
              <a:rPr lang="lv-LV" sz="2800" b="1" dirty="0" smtClean="0">
                <a:solidFill>
                  <a:srgbClr val="0099FF"/>
                </a:solidFill>
              </a:rPr>
              <a:t>lokā</a:t>
            </a:r>
            <a:r>
              <a:rPr lang="lv-LV" sz="2800" b="1" dirty="0">
                <a:solidFill>
                  <a:srgbClr val="0099FF"/>
                </a:solidFill>
              </a:rPr>
              <a:t>:</a:t>
            </a:r>
          </a:p>
          <a:p>
            <a:endParaRPr lang="lv-LV" sz="2400" dirty="0"/>
          </a:p>
        </p:txBody>
      </p:sp>
      <p:sp>
        <p:nvSpPr>
          <p:cNvPr id="7" name="Content Placeholder 3"/>
          <p:cNvSpPr txBox="1">
            <a:spLocks/>
          </p:cNvSpPr>
          <p:nvPr/>
        </p:nvSpPr>
        <p:spPr>
          <a:xfrm>
            <a:off x="2114383" y="2659034"/>
            <a:ext cx="7305705" cy="365486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ct val="200000"/>
              </a:lnSpc>
            </a:pPr>
            <a:r>
              <a:rPr lang="lv-LV" sz="2400" dirty="0" smtClean="0">
                <a:latin typeface="Times New Roman" panose="02020603050405020304" pitchFamily="18" charset="0"/>
                <a:cs typeface="Times New Roman" panose="02020603050405020304" pitchFamily="18" charset="0"/>
              </a:rPr>
              <a:t>Izrunājiet ar vecākiem Jūsu rīcības plānu!</a:t>
            </a:r>
          </a:p>
          <a:p>
            <a:pPr algn="just"/>
            <a:r>
              <a:rPr lang="lv-LV" sz="2400" dirty="0" smtClean="0">
                <a:latin typeface="Times New Roman" panose="02020603050405020304" pitchFamily="18" charset="0"/>
                <a:cs typeface="Times New Roman" panose="02020603050405020304" pitchFamily="18" charset="0"/>
              </a:rPr>
              <a:t>Kopā</a:t>
            </a:r>
            <a:r>
              <a:rPr lang="en-US" sz="2400" dirty="0" smtClean="0">
                <a:latin typeface="Times New Roman" panose="02020603050405020304" pitchFamily="18" charset="0"/>
                <a:cs typeface="Times New Roman" panose="02020603050405020304" pitchFamily="18" charset="0"/>
              </a:rPr>
              <a:t> </a:t>
            </a:r>
            <a:r>
              <a:rPr lang="lv-LV" sz="2400" dirty="0" smtClean="0">
                <a:latin typeface="Times New Roman" panose="02020603050405020304" pitchFamily="18" charset="0"/>
                <a:cs typeface="Times New Roman" panose="02020603050405020304" pitchFamily="18" charset="0"/>
              </a:rPr>
              <a:t>uzzīmējiet mājas plānu un atzīmējiet vietu, kur plūdu gadījumā, būs drošāk un kur Jūs visi varat sapulcēties!</a:t>
            </a:r>
          </a:p>
          <a:p>
            <a:pPr algn="just"/>
            <a:r>
              <a:rPr lang="lv-LV" sz="2400" dirty="0" smtClean="0">
                <a:latin typeface="Times New Roman" panose="02020603050405020304" pitchFamily="18" charset="0"/>
                <a:cs typeface="Times New Roman" panose="02020603050405020304" pitchFamily="18" charset="0"/>
              </a:rPr>
              <a:t>Izstāsti vecākiem kā</a:t>
            </a:r>
            <a:r>
              <a:rPr lang="en-US" sz="2400" dirty="0" smtClean="0">
                <a:latin typeface="Times New Roman" panose="02020603050405020304" pitchFamily="18" charset="0"/>
                <a:cs typeface="Times New Roman" panose="02020603050405020304" pitchFamily="18" charset="0"/>
              </a:rPr>
              <a:t> </a:t>
            </a:r>
            <a:r>
              <a:rPr lang="lv-LV" sz="2400" dirty="0" smtClean="0">
                <a:latin typeface="Times New Roman" panose="02020603050405020304" pitchFamily="18" charset="0"/>
                <a:cs typeface="Times New Roman" panose="02020603050405020304" pitchFamily="18" charset="0"/>
              </a:rPr>
              <a:t>Tu rīkosies plūdu gadījumā, lai viņi varētu pārliecināties, ka Tu visu saprati.</a:t>
            </a:r>
          </a:p>
        </p:txBody>
      </p:sp>
      <p:pic>
        <p:nvPicPr>
          <p:cNvPr id="11" name="Picture 10"/>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rot="21268222">
            <a:off x="276634" y="3270736"/>
            <a:ext cx="1656915" cy="165691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0923" y="1877193"/>
            <a:ext cx="2213152" cy="22131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9698" y="5003627"/>
            <a:ext cx="1548133" cy="1548133"/>
          </a:xfrm>
          <a:prstGeom prst="rect">
            <a:avLst/>
          </a:prstGeom>
        </p:spPr>
      </p:pic>
    </p:spTree>
    <p:extLst>
      <p:ext uri="{BB962C8B-B14F-4D97-AF65-F5344CB8AC3E}">
        <p14:creationId xmlns:p14="http://schemas.microsoft.com/office/powerpoint/2010/main" val="349406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009773" cy="706964"/>
          </a:xfrm>
        </p:spPr>
        <p:txBody>
          <a:bodyPr/>
          <a:lstStyle/>
          <a:p>
            <a:r>
              <a:rPr lang="lv-LV" sz="4400" b="1" dirty="0"/>
              <a:t>Ko vajag  izdarīt pirms plūdiem?</a:t>
            </a:r>
            <a:endParaRPr lang="lv-LV" sz="4400" dirty="0"/>
          </a:p>
        </p:txBody>
      </p:sp>
      <p:sp>
        <p:nvSpPr>
          <p:cNvPr id="3" name="Text Placeholder 2"/>
          <p:cNvSpPr>
            <a:spLocks noGrp="1"/>
          </p:cNvSpPr>
          <p:nvPr>
            <p:ph type="body" idx="1"/>
          </p:nvPr>
        </p:nvSpPr>
        <p:spPr>
          <a:xfrm>
            <a:off x="1154954" y="2360428"/>
            <a:ext cx="9605195" cy="819334"/>
          </a:xfrm>
        </p:spPr>
        <p:txBody>
          <a:bodyPr/>
          <a:lstStyle/>
          <a:p>
            <a:r>
              <a:rPr lang="lv-LV" b="1" dirty="0" smtClean="0">
                <a:solidFill>
                  <a:srgbClr val="0099FF"/>
                </a:solidFill>
              </a:rPr>
              <a:t>Pirms plūdiem vecāki noteikti veidos evakuācijas</a:t>
            </a:r>
            <a:r>
              <a:rPr lang="en-US" b="1" dirty="0" smtClean="0">
                <a:solidFill>
                  <a:srgbClr val="0099FF"/>
                </a:solidFill>
              </a:rPr>
              <a:t> </a:t>
            </a:r>
            <a:r>
              <a:rPr lang="lv-LV" b="1" dirty="0" smtClean="0">
                <a:solidFill>
                  <a:srgbClr val="0099FF"/>
                </a:solidFill>
              </a:rPr>
              <a:t>somu, kurā jāliek:</a:t>
            </a:r>
            <a:endParaRPr lang="lv-LV" b="1" dirty="0">
              <a:solidFill>
                <a:srgbClr val="0099FF"/>
              </a:solidFill>
            </a:endParaRPr>
          </a:p>
        </p:txBody>
      </p:sp>
      <p:sp>
        <p:nvSpPr>
          <p:cNvPr id="4" name="Content Placeholder 3"/>
          <p:cNvSpPr>
            <a:spLocks noGrp="1"/>
          </p:cNvSpPr>
          <p:nvPr>
            <p:ph sz="half" idx="2"/>
          </p:nvPr>
        </p:nvSpPr>
        <p:spPr>
          <a:xfrm>
            <a:off x="1154953" y="3355242"/>
            <a:ext cx="10445167" cy="796815"/>
          </a:xfrm>
        </p:spPr>
        <p:txBody>
          <a:bodyPr>
            <a:normAutofit lnSpcReduction="10000"/>
          </a:bodyPr>
          <a:lstStyle/>
          <a:p>
            <a:r>
              <a:rPr lang="lv-LV" sz="2400" dirty="0" smtClean="0">
                <a:latin typeface="Times New Roman" panose="02020603050405020304" pitchFamily="18" charset="0"/>
                <a:cs typeface="Times New Roman" panose="02020603050405020304" pitchFamily="18" charset="0"/>
              </a:rPr>
              <a:t>Dokumentus, naudu, dzeramo ūdeni, kabatas lukturīti, apģērbu, apavus, pārtiku</a:t>
            </a:r>
            <a:r>
              <a:rPr lang="en-US" sz="2400" dirty="0" smtClean="0">
                <a:latin typeface="Times New Roman" panose="02020603050405020304" pitchFamily="18" charset="0"/>
                <a:cs typeface="Times New Roman" panose="02020603050405020304" pitchFamily="18" charset="0"/>
              </a:rPr>
              <a:t>, </a:t>
            </a:r>
            <a:r>
              <a:rPr lang="lv-LV" sz="2400" dirty="0" smtClean="0">
                <a:latin typeface="Times New Roman" panose="02020603050405020304" pitchFamily="18" charset="0"/>
                <a:cs typeface="Times New Roman" panose="02020603050405020304" pitchFamily="18" charset="0"/>
              </a:rPr>
              <a:t>pirmās palīdzības aptieciņu, higiēnas piederumus.</a:t>
            </a:r>
          </a:p>
          <a:p>
            <a:endParaRPr lang="lv-LV" dirty="0"/>
          </a:p>
        </p:txBody>
      </p:sp>
      <p:sp>
        <p:nvSpPr>
          <p:cNvPr id="8" name="Text Placeholder 2"/>
          <p:cNvSpPr>
            <a:spLocks noGrp="1"/>
          </p:cNvSpPr>
          <p:nvPr>
            <p:ph type="body" idx="1"/>
          </p:nvPr>
        </p:nvSpPr>
        <p:spPr>
          <a:xfrm>
            <a:off x="1154952" y="4219649"/>
            <a:ext cx="9957546" cy="576262"/>
          </a:xfrm>
        </p:spPr>
        <p:txBody>
          <a:bodyPr/>
          <a:lstStyle/>
          <a:p>
            <a:r>
              <a:rPr lang="lv-LV" b="1" dirty="0" smtClean="0">
                <a:solidFill>
                  <a:srgbClr val="0099FF"/>
                </a:solidFill>
              </a:rPr>
              <a:t>Palīdzi</a:t>
            </a:r>
            <a:r>
              <a:rPr lang="en-US" b="1" dirty="0" smtClean="0">
                <a:solidFill>
                  <a:srgbClr val="0099FF"/>
                </a:solidFill>
              </a:rPr>
              <a:t> </a:t>
            </a:r>
            <a:r>
              <a:rPr lang="lv-LV" b="1" dirty="0" smtClean="0">
                <a:solidFill>
                  <a:srgbClr val="0099FF"/>
                </a:solidFill>
              </a:rPr>
              <a:t>vecākiem salikt evakuācijas</a:t>
            </a:r>
            <a:r>
              <a:rPr lang="en-US" b="1" dirty="0" smtClean="0">
                <a:solidFill>
                  <a:srgbClr val="0099FF"/>
                </a:solidFill>
              </a:rPr>
              <a:t> </a:t>
            </a:r>
            <a:r>
              <a:rPr lang="lv-LV" b="1" dirty="0" smtClean="0">
                <a:solidFill>
                  <a:srgbClr val="0099FF"/>
                </a:solidFill>
              </a:rPr>
              <a:t>somu!</a:t>
            </a:r>
            <a:endParaRPr lang="lv-LV" b="1" dirty="0">
              <a:solidFill>
                <a:srgbClr val="0099FF"/>
              </a:solidFill>
            </a:endParaRPr>
          </a:p>
        </p:txBody>
      </p:sp>
      <p:sp>
        <p:nvSpPr>
          <p:cNvPr id="9" name="Content Placeholder 3"/>
          <p:cNvSpPr>
            <a:spLocks noGrp="1"/>
          </p:cNvSpPr>
          <p:nvPr>
            <p:ph sz="half" idx="2"/>
          </p:nvPr>
        </p:nvSpPr>
        <p:spPr>
          <a:xfrm>
            <a:off x="1154952" y="4931094"/>
            <a:ext cx="10545434" cy="1381090"/>
          </a:xfrm>
        </p:spPr>
        <p:txBody>
          <a:bodyPr>
            <a:normAutofit fontScale="92500" lnSpcReduction="10000"/>
          </a:bodyPr>
          <a:lstStyle/>
          <a:p>
            <a:r>
              <a:rPr lang="lv-LV" sz="2600" dirty="0" smtClean="0">
                <a:latin typeface="Times New Roman" panose="02020603050405020304" pitchFamily="18" charset="0"/>
                <a:cs typeface="Times New Roman" panose="02020603050405020304" pitchFamily="18" charset="0"/>
              </a:rPr>
              <a:t>Uzlādē sava</a:t>
            </a:r>
            <a:r>
              <a:rPr lang="en-US" sz="2600" dirty="0" smtClean="0">
                <a:latin typeface="Times New Roman" panose="02020603050405020304" pitchFamily="18" charset="0"/>
                <a:cs typeface="Times New Roman" panose="02020603050405020304" pitchFamily="18" charset="0"/>
              </a:rPr>
              <a:t> </a:t>
            </a:r>
            <a:r>
              <a:rPr lang="lv-LV" sz="2600" dirty="0" smtClean="0">
                <a:latin typeface="Times New Roman" panose="02020603050405020304" pitchFamily="18" charset="0"/>
                <a:cs typeface="Times New Roman" panose="02020603050405020304" pitchFamily="18" charset="0"/>
              </a:rPr>
              <a:t>telefona</a:t>
            </a:r>
            <a:r>
              <a:rPr lang="en-US" sz="2600" dirty="0" smtClean="0">
                <a:latin typeface="Times New Roman" panose="02020603050405020304" pitchFamily="18" charset="0"/>
                <a:cs typeface="Times New Roman" panose="02020603050405020304" pitchFamily="18" charset="0"/>
              </a:rPr>
              <a:t> </a:t>
            </a:r>
            <a:r>
              <a:rPr lang="lv-LV" sz="2600" dirty="0" smtClean="0">
                <a:latin typeface="Times New Roman" panose="02020603050405020304" pitchFamily="18" charset="0"/>
                <a:cs typeface="Times New Roman" panose="02020603050405020304" pitchFamily="18" charset="0"/>
              </a:rPr>
              <a:t>bateriju</a:t>
            </a:r>
            <a:r>
              <a:rPr lang="en-US" sz="2600" dirty="0" smtClean="0">
                <a:latin typeface="Times New Roman" panose="02020603050405020304" pitchFamily="18" charset="0"/>
                <a:cs typeface="Times New Roman" panose="02020603050405020304" pitchFamily="18" charset="0"/>
              </a:rPr>
              <a:t> un </a:t>
            </a:r>
            <a:r>
              <a:rPr lang="lv-LV" sz="2600" dirty="0" smtClean="0">
                <a:latin typeface="Times New Roman" panose="02020603050405020304" pitchFamily="18" charset="0"/>
                <a:cs typeface="Times New Roman" panose="02020603050405020304" pitchFamily="18" charset="0"/>
              </a:rPr>
              <a:t>ieliec somā telefona</a:t>
            </a:r>
            <a:r>
              <a:rPr lang="en-US" sz="2600" dirty="0" smtClean="0">
                <a:latin typeface="Times New Roman" panose="02020603050405020304" pitchFamily="18" charset="0"/>
                <a:cs typeface="Times New Roman" panose="02020603050405020304" pitchFamily="18" charset="0"/>
              </a:rPr>
              <a:t> </a:t>
            </a:r>
            <a:r>
              <a:rPr lang="lv-LV" sz="2600" dirty="0" smtClean="0">
                <a:latin typeface="Times New Roman" panose="02020603050405020304" pitchFamily="18" charset="0"/>
                <a:cs typeface="Times New Roman" panose="02020603050405020304" pitchFamily="18" charset="0"/>
              </a:rPr>
              <a:t>lādētāj</a:t>
            </a:r>
            <a:r>
              <a:rPr lang="en-US" sz="2600" dirty="0" smtClean="0">
                <a:latin typeface="Times New Roman" panose="02020603050405020304" pitchFamily="18" charset="0"/>
                <a:cs typeface="Times New Roman" panose="02020603050405020304" pitchFamily="18" charset="0"/>
              </a:rPr>
              <a:t>u</a:t>
            </a:r>
            <a:r>
              <a:rPr lang="en-US" sz="2600" dirty="0">
                <a:latin typeface="Times New Roman" panose="02020603050405020304" pitchFamily="18" charset="0"/>
                <a:cs typeface="Times New Roman" panose="02020603050405020304" pitchFamily="18" charset="0"/>
              </a:rPr>
              <a:t>!</a:t>
            </a:r>
          </a:p>
          <a:p>
            <a:r>
              <a:rPr lang="lv-LV" sz="2600" dirty="0" smtClean="0">
                <a:latin typeface="Times New Roman" panose="02020603050405020304" pitchFamily="18" charset="0"/>
                <a:cs typeface="Times New Roman" panose="02020603050405020304" pitchFamily="18" charset="0"/>
              </a:rPr>
              <a:t>Paņem ērtu un siltu apģērbu</a:t>
            </a:r>
            <a:r>
              <a:rPr lang="en-US" sz="2600" dirty="0" smtClean="0">
                <a:latin typeface="Times New Roman" panose="02020603050405020304" pitchFamily="18" charset="0"/>
                <a:cs typeface="Times New Roman" panose="02020603050405020304" pitchFamily="18" charset="0"/>
              </a:rPr>
              <a:t>!</a:t>
            </a:r>
          </a:p>
          <a:p>
            <a:r>
              <a:rPr lang="lv-LV" sz="2600" dirty="0" smtClean="0">
                <a:latin typeface="Times New Roman" panose="02020603050405020304" pitchFamily="18" charset="0"/>
                <a:cs typeface="Times New Roman" panose="02020603050405020304" pitchFamily="18" charset="0"/>
              </a:rPr>
              <a:t>Ieliec</a:t>
            </a:r>
            <a:r>
              <a:rPr lang="en-US" sz="2600" dirty="0" smtClean="0">
                <a:latin typeface="Times New Roman" panose="02020603050405020304" pitchFamily="18" charset="0"/>
                <a:cs typeface="Times New Roman" panose="02020603050405020304" pitchFamily="18" charset="0"/>
              </a:rPr>
              <a:t> </a:t>
            </a:r>
            <a:r>
              <a:rPr lang="lv-LV" sz="2600" dirty="0" smtClean="0">
                <a:latin typeface="Times New Roman" panose="02020603050405020304" pitchFamily="18" charset="0"/>
                <a:cs typeface="Times New Roman" panose="02020603050405020304" pitchFamily="18" charset="0"/>
              </a:rPr>
              <a:t>kādu mantiņu, ar ko varēsi paspēlēt, kad būsi prom no mājām</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endParaRPr lang="en-US" dirty="0"/>
          </a:p>
          <a:p>
            <a:endParaRPr lang="lv-LV" dirty="0"/>
          </a:p>
        </p:txBody>
      </p:sp>
      <p:pic>
        <p:nvPicPr>
          <p:cNvPr id="10" name="Picture 9"/>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60254" y="4507780"/>
            <a:ext cx="1219048" cy="121904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7324" y="4200102"/>
            <a:ext cx="1391242" cy="1391242"/>
          </a:xfrm>
          <a:prstGeom prst="rect">
            <a:avLst/>
          </a:prstGeom>
        </p:spPr>
      </p:pic>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0414310" y="5273181"/>
            <a:ext cx="1641986" cy="164198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4310" y="1796068"/>
            <a:ext cx="1580159" cy="1580159"/>
          </a:xfrm>
          <a:prstGeom prst="rect">
            <a:avLst/>
          </a:prstGeom>
        </p:spPr>
      </p:pic>
    </p:spTree>
    <p:extLst>
      <p:ext uri="{BB962C8B-B14F-4D97-AF65-F5344CB8AC3E}">
        <p14:creationId xmlns:p14="http://schemas.microsoft.com/office/powerpoint/2010/main" val="4005245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2">
      <a:dk1>
        <a:sysClr val="windowText" lastClr="000000"/>
      </a:dk1>
      <a:lt1>
        <a:sysClr val="window" lastClr="FFFFFF"/>
      </a:lt1>
      <a:dk2>
        <a:srgbClr val="098CE5"/>
      </a:dk2>
      <a:lt2>
        <a:srgbClr val="DBEFF9"/>
      </a:lt2>
      <a:accent1>
        <a:srgbClr val="B2DDF2"/>
      </a:accent1>
      <a:accent2>
        <a:srgbClr val="43C9FF"/>
      </a:accent2>
      <a:accent3>
        <a:srgbClr val="0BD0D9"/>
      </a:accent3>
      <a:accent4>
        <a:srgbClr val="10CF9B"/>
      </a:accent4>
      <a:accent5>
        <a:srgbClr val="7CCA62"/>
      </a:accent5>
      <a:accent6>
        <a:srgbClr val="A5C249"/>
      </a:accent6>
      <a:hlink>
        <a:srgbClr val="F49100"/>
      </a:hlink>
      <a:folHlink>
        <a:srgbClr val="85DFD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1254</TotalTime>
  <Words>1445</Words>
  <Application>Microsoft Office PowerPoint</Application>
  <PresentationFormat>Widescreen</PresentationFormat>
  <Paragraphs>97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Bookman Old Style</vt:lpstr>
      <vt:lpstr>Calibri</vt:lpstr>
      <vt:lpstr>Century Gothic</vt:lpstr>
      <vt:lpstr>Times New Roman</vt:lpstr>
      <vt:lpstr>Wingdings 3</vt:lpstr>
      <vt:lpstr>Ion Boardroom</vt:lpstr>
      <vt:lpstr>PLŪDI</vt:lpstr>
      <vt:lpstr>Plūdi - </vt:lpstr>
      <vt:lpstr>Kā plūdi izskatās Latvijā:</vt:lpstr>
      <vt:lpstr>Plūdu cēloņi:</vt:lpstr>
      <vt:lpstr>PowerPoint Presentation</vt:lpstr>
      <vt:lpstr>Ko vajag  izdarīt pirms plūdiem?</vt:lpstr>
      <vt:lpstr>Uz lapas pieraksti savu adresi, kā arī visu mājas iemītnieku vārdus un uzvārdus!  </vt:lpstr>
      <vt:lpstr>Ko vajag  izdarīt pirms plūdiem?</vt:lpstr>
      <vt:lpstr>Ko vajag  izdarīt pirms plūdiem?</vt:lpstr>
      <vt:lpstr>Ko vari  izdarīt pirms plūdiem?</vt:lpstr>
      <vt:lpstr>Ko darīt plūdu gadījumā?</vt:lpstr>
      <vt:lpstr>Ko darīt pēc plūdiem?</vt:lpstr>
      <vt:lpstr>PowerPoint Presentation</vt:lpstr>
      <vt:lpstr>Paldies, ka izlasīji un iepazinies ar informāciju!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Irita Slavinska</dc:creator>
  <cp:lastModifiedBy>Irita Slavinska</cp:lastModifiedBy>
  <cp:revision>136</cp:revision>
  <dcterms:created xsi:type="dcterms:W3CDTF">2021-02-18T13:12:21Z</dcterms:created>
  <dcterms:modified xsi:type="dcterms:W3CDTF">2021-02-26T13:43:55Z</dcterms:modified>
</cp:coreProperties>
</file>