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8" r:id="rId1"/>
  </p:sldMasterIdLst>
  <p:notesMasterIdLst>
    <p:notesMasterId r:id="rId26"/>
  </p:notesMasterIdLst>
  <p:sldIdLst>
    <p:sldId id="256" r:id="rId2"/>
    <p:sldId id="261" r:id="rId3"/>
    <p:sldId id="264" r:id="rId4"/>
    <p:sldId id="257" r:id="rId5"/>
    <p:sldId id="265" r:id="rId6"/>
    <p:sldId id="262" r:id="rId7"/>
    <p:sldId id="267" r:id="rId8"/>
    <p:sldId id="263" r:id="rId9"/>
    <p:sldId id="258" r:id="rId10"/>
    <p:sldId id="286" r:id="rId11"/>
    <p:sldId id="292" r:id="rId12"/>
    <p:sldId id="275" r:id="rId13"/>
    <p:sldId id="276" r:id="rId14"/>
    <p:sldId id="287" r:id="rId15"/>
    <p:sldId id="278" r:id="rId16"/>
    <p:sldId id="277" r:id="rId17"/>
    <p:sldId id="288" r:id="rId18"/>
    <p:sldId id="283" r:id="rId19"/>
    <p:sldId id="281" r:id="rId20"/>
    <p:sldId id="290" r:id="rId21"/>
    <p:sldId id="280" r:id="rId22"/>
    <p:sldId id="291" r:id="rId23"/>
    <p:sldId id="284" r:id="rId24"/>
    <p:sldId id="285" r:id="rId2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998" autoAdjust="0"/>
  </p:normalViewPr>
  <p:slideViewPr>
    <p:cSldViewPr snapToGrid="0">
      <p:cViewPr varScale="1">
        <p:scale>
          <a:sx n="52" d="100"/>
          <a:sy n="52" d="100"/>
        </p:scale>
        <p:origin x="48" y="283"/>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F0F26-6E78-491F-8964-C5703B57B352}" type="datetimeFigureOut">
              <a:rPr lang="lv-LV" smtClean="0"/>
              <a:t>13.01.2021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51A09-E97C-401F-BAF3-64E2B5BD30A4}" type="slidenum">
              <a:rPr lang="lv-LV" smtClean="0"/>
              <a:t>‹#›</a:t>
            </a:fld>
            <a:endParaRPr lang="lv-LV"/>
          </a:p>
        </p:txBody>
      </p:sp>
    </p:spTree>
    <p:extLst>
      <p:ext uri="{BB962C8B-B14F-4D97-AF65-F5344CB8AC3E}">
        <p14:creationId xmlns:p14="http://schemas.microsoft.com/office/powerpoint/2010/main" val="28656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Šo prezentāciju izveidojis Valsts ugunsdzēsības un glābšanas dienests. Šogad ziema visu priecē ar sniegu un ledu, tāpēc svarīgi ir stāstīt un izglītot par drošību ziemā, īpaši uz ledus, jo bērniem un pieaugušajiem ir kārdinājums kāpt uz aizsalušajām ūdenstilpēm, kas nereti beidzas ar lielu traģēdiju. Turpmākajos slaidos iepazīstināsim ar pamatlietām, kas jāzina par drošību ziemā. </a:t>
            </a:r>
          </a:p>
          <a:p>
            <a:endParaRPr lang="lv-LV" dirty="0"/>
          </a:p>
        </p:txBody>
      </p:sp>
      <p:sp>
        <p:nvSpPr>
          <p:cNvPr id="4" name="Slide Number Placeholder 3"/>
          <p:cNvSpPr>
            <a:spLocks noGrp="1"/>
          </p:cNvSpPr>
          <p:nvPr>
            <p:ph type="sldNum" sz="quarter" idx="10"/>
          </p:nvPr>
        </p:nvSpPr>
        <p:spPr/>
        <p:txBody>
          <a:bodyPr/>
          <a:lstStyle/>
          <a:p>
            <a:fld id="{40051A09-E97C-401F-BAF3-64E2B5BD30A4}" type="slidenum">
              <a:rPr lang="lv-LV" smtClean="0"/>
              <a:t>1</a:t>
            </a:fld>
            <a:endParaRPr lang="lv-LV"/>
          </a:p>
        </p:txBody>
      </p:sp>
    </p:spTree>
    <p:extLst>
      <p:ext uri="{BB962C8B-B14F-4D97-AF65-F5344CB8AC3E}">
        <p14:creationId xmlns:p14="http://schemas.microsoft.com/office/powerpoint/2010/main" val="3010240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Attēlos var redzēt dažus no ugunsdzēsēju glābēji izglābtajiem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dzīvniek</a:t>
            </a:r>
            <a:r>
              <a:rPr lang="lv-LV" sz="1200" kern="1200" dirty="0" smtClean="0">
                <a:solidFill>
                  <a:schemeClr val="tx1"/>
                </a:solidFill>
                <a:effectLst/>
                <a:latin typeface="+mn-lt"/>
                <a:ea typeface="+mn-ea"/>
                <a:cs typeface="+mn-cs"/>
              </a:rPr>
              <a:t>iem. </a:t>
            </a:r>
          </a:p>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10</a:t>
            </a:fld>
            <a:endParaRPr lang="lv-LV"/>
          </a:p>
        </p:txBody>
      </p:sp>
    </p:spTree>
    <p:extLst>
      <p:ext uri="{BB962C8B-B14F-4D97-AF65-F5344CB8AC3E}">
        <p14:creationId xmlns:p14="http://schemas.microsoft.com/office/powerpoint/2010/main" val="1373125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Lai kā bērnam gribētos steigties palīgā savam</a:t>
            </a:r>
            <a:r>
              <a:rPr lang="lv-LV" sz="1200" kern="1200" baseline="0" dirty="0" smtClean="0">
                <a:solidFill>
                  <a:schemeClr val="tx1"/>
                </a:solidFill>
                <a:effectLst/>
                <a:latin typeface="+mn-lt"/>
                <a:ea typeface="+mn-ea"/>
                <a:cs typeface="+mn-cs"/>
              </a:rPr>
              <a:t> mājdzīvniekam, ir jāsaprot, ka, uzskrienot uz ledus un ielūztot, nelaimē jau būs nokļuvuši divi – bērns un dzīvnieks. Bet, ja pēc iespējas ātrāk informāciju par notikušo uzzinās ugunsdzēsēji glābēji, viņi ieradīsies un sniegs palīdzību nelaimē iekļuvušajam mīlulim. </a:t>
            </a:r>
            <a:endParaRPr lang="lv-LV" sz="1200" kern="1200" dirty="0" smtClean="0">
              <a:solidFill>
                <a:schemeClr val="tx1"/>
              </a:solidFill>
              <a:effectLst/>
              <a:latin typeface="+mn-lt"/>
              <a:ea typeface="+mn-ea"/>
              <a:cs typeface="+mn-cs"/>
            </a:endParaRPr>
          </a:p>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11</a:t>
            </a:fld>
            <a:endParaRPr lang="lv-LV"/>
          </a:p>
        </p:txBody>
      </p:sp>
    </p:spTree>
    <p:extLst>
      <p:ext uri="{BB962C8B-B14F-4D97-AF65-F5344CB8AC3E}">
        <p14:creationId xmlns:p14="http://schemas.microsoft.com/office/powerpoint/2010/main" val="44350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Ziemā </a:t>
            </a:r>
            <a:r>
              <a:rPr lang="lv-LV" sz="1200" kern="1200" dirty="0" smtClean="0">
                <a:solidFill>
                  <a:schemeClr val="tx1"/>
                </a:solidFill>
                <a:effectLst/>
                <a:latin typeface="+mn-lt"/>
                <a:ea typeface="+mn-ea"/>
                <a:cs typeface="+mn-cs"/>
              </a:rPr>
              <a:t>ir dažādas aktivitātes, kas sagādā prieku! VUGD atgādina, ka darot jebkuru lietu, vienmēr jāatceras par drošības pasākumiem! Galvenais ir nebūt pārgalvīgiem un ikvienu nodarbi darīt ar apdomu! </a:t>
            </a:r>
          </a:p>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12</a:t>
            </a:fld>
            <a:endParaRPr lang="lv-LV"/>
          </a:p>
        </p:txBody>
      </p:sp>
    </p:spTree>
    <p:extLst>
      <p:ext uri="{BB962C8B-B14F-4D97-AF65-F5344CB8AC3E}">
        <p14:creationId xmlns:p14="http://schemas.microsoft.com/office/powerpoint/2010/main" val="176414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smtClean="0">
              <a:solidFill>
                <a:schemeClr val="bg2">
                  <a:lumMod val="10000"/>
                </a:schemeClr>
              </a:solidFill>
            </a:endParaRPr>
          </a:p>
          <a:p>
            <a:endParaRPr lang="lv-LV" dirty="0"/>
          </a:p>
        </p:txBody>
      </p:sp>
      <p:sp>
        <p:nvSpPr>
          <p:cNvPr id="4" name="Slide Number Placeholder 3"/>
          <p:cNvSpPr>
            <a:spLocks noGrp="1"/>
          </p:cNvSpPr>
          <p:nvPr>
            <p:ph type="sldNum" sz="quarter" idx="10"/>
          </p:nvPr>
        </p:nvSpPr>
        <p:spPr/>
        <p:txBody>
          <a:bodyPr/>
          <a:lstStyle/>
          <a:p>
            <a:fld id="{40051A09-E97C-401F-BAF3-64E2B5BD30A4}" type="slidenum">
              <a:rPr lang="lv-LV" smtClean="0"/>
              <a:t>13</a:t>
            </a:fld>
            <a:endParaRPr lang="lv-LV"/>
          </a:p>
        </p:txBody>
      </p:sp>
    </p:spTree>
    <p:extLst>
      <p:ext uri="{BB962C8B-B14F-4D97-AF65-F5344CB8AC3E}">
        <p14:creationId xmlns:p14="http://schemas.microsoft.com/office/powerpoint/2010/main" val="144292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lvl="0"/>
            <a:r>
              <a:rPr lang="lv-LV" sz="1200" kern="1200" dirty="0" smtClean="0">
                <a:solidFill>
                  <a:schemeClr val="tx1"/>
                </a:solidFill>
                <a:effectLst/>
                <a:latin typeface="+mn-lt"/>
                <a:ea typeface="+mn-ea"/>
                <a:cs typeface="+mn-cs"/>
              </a:rPr>
              <a:t>Lai</a:t>
            </a:r>
            <a:r>
              <a:rPr lang="lv-LV" sz="1200" kern="1200" baseline="0" dirty="0" smtClean="0">
                <a:solidFill>
                  <a:schemeClr val="tx1"/>
                </a:solidFill>
                <a:effectLst/>
                <a:latin typeface="+mn-lt"/>
                <a:ea typeface="+mn-ea"/>
                <a:cs typeface="+mn-cs"/>
              </a:rPr>
              <a:t> pēc iespējas ātrāk operatīvajiem dienestiem varētu sniegt informāciju par notikušu nelaimi, </a:t>
            </a:r>
            <a:r>
              <a:rPr lang="lv-LV" sz="1200" kern="1200" dirty="0" smtClean="0">
                <a:solidFill>
                  <a:schemeClr val="tx1"/>
                </a:solidFill>
                <a:effectLst/>
                <a:latin typeface="+mn-lt"/>
                <a:ea typeface="+mn-ea"/>
                <a:cs typeface="+mn-cs"/>
              </a:rPr>
              <a:t>ieteicams </a:t>
            </a:r>
            <a:r>
              <a:rPr lang="lv-LV" sz="1200" kern="1200" dirty="0" smtClean="0">
                <a:solidFill>
                  <a:schemeClr val="tx1"/>
                </a:solidFill>
                <a:effectLst/>
                <a:latin typeface="+mn-lt"/>
                <a:ea typeface="+mn-ea"/>
                <a:cs typeface="+mn-cs"/>
              </a:rPr>
              <a:t>vienmēr ņemt līdzi uzlādētu telefonu!</a:t>
            </a:r>
          </a:p>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14</a:t>
            </a:fld>
            <a:endParaRPr lang="lv-LV"/>
          </a:p>
        </p:txBody>
      </p:sp>
    </p:spTree>
    <p:extLst>
      <p:ext uri="{BB962C8B-B14F-4D97-AF65-F5344CB8AC3E}">
        <p14:creationId xmlns:p14="http://schemas.microsoft.com/office/powerpoint/2010/main" val="749897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Lai varētu ugunsdzēsējiem glābējiem nosaukt precīzu notikuma </a:t>
            </a:r>
            <a:r>
              <a:rPr lang="lv-LV" sz="1200" kern="1200" dirty="0" smtClean="0">
                <a:solidFill>
                  <a:schemeClr val="tx1"/>
                </a:solidFill>
                <a:effectLst/>
                <a:latin typeface="+mn-lt"/>
                <a:ea typeface="+mn-ea"/>
                <a:cs typeface="+mn-cs"/>
              </a:rPr>
              <a:t>vietu,</a:t>
            </a:r>
            <a:r>
              <a:rPr lang="lv-LV" sz="1200" kern="1200" baseline="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svarīgi </a:t>
            </a:r>
            <a:r>
              <a:rPr lang="lv-LV" sz="1200" kern="1200" dirty="0" smtClean="0">
                <a:solidFill>
                  <a:schemeClr val="tx1"/>
                </a:solidFill>
                <a:effectLst/>
                <a:latin typeface="+mn-lt"/>
                <a:ea typeface="+mn-ea"/>
                <a:cs typeface="+mn-cs"/>
              </a:rPr>
              <a:t>zināt, kur tu atrodies, kā arī vienmēr jāinformē vecāki par savu atrašanās vietu. </a:t>
            </a:r>
          </a:p>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15</a:t>
            </a:fld>
            <a:endParaRPr lang="lv-LV"/>
          </a:p>
        </p:txBody>
      </p:sp>
    </p:spTree>
    <p:extLst>
      <p:ext uri="{BB962C8B-B14F-4D97-AF65-F5344CB8AC3E}">
        <p14:creationId xmlns:p14="http://schemas.microsoft.com/office/powerpoint/2010/main" val="1232400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16</a:t>
            </a:fld>
            <a:endParaRPr lang="lv-LV"/>
          </a:p>
        </p:txBody>
      </p:sp>
    </p:spTree>
    <p:extLst>
      <p:ext uri="{BB962C8B-B14F-4D97-AF65-F5344CB8AC3E}">
        <p14:creationId xmlns:p14="http://schemas.microsoft.com/office/powerpoint/2010/main" val="215147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17</a:t>
            </a:fld>
            <a:endParaRPr lang="lv-LV"/>
          </a:p>
        </p:txBody>
      </p:sp>
    </p:spTree>
    <p:extLst>
      <p:ext uri="{BB962C8B-B14F-4D97-AF65-F5344CB8AC3E}">
        <p14:creationId xmlns:p14="http://schemas.microsoft.com/office/powerpoint/2010/main" val="350119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smtClean="0"/>
              <a:t>Svarīgi</a:t>
            </a:r>
            <a:r>
              <a:rPr lang="lv-LV" baseline="0" dirty="0" smtClean="0"/>
              <a:t> ir bērnam iemācīties ne tikai ielas nosaukumu un numuru vai māju un ciema nosaukumu, bet arī pilsētu/novadu/pagastu, jo gandrīz katrā Latvijas pilsētā ir Brīvības, Rīgas vai Lielā iela. Nezinot pislētu, 112 diepečeri nezinās, kura depo ugunsdzēsējus nosūtīt uz notikuma vietu. </a:t>
            </a:r>
          </a:p>
          <a:p>
            <a:r>
              <a:rPr lang="lv-LV" baseline="0" dirty="0" smtClean="0"/>
              <a:t>112 Zvanu centra dispečeri automātiski neredz zvanītāja atrašanās vietu. </a:t>
            </a:r>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18</a:t>
            </a:fld>
            <a:endParaRPr lang="lv-LV"/>
          </a:p>
        </p:txBody>
      </p:sp>
    </p:spTree>
    <p:extLst>
      <p:ext uri="{BB962C8B-B14F-4D97-AF65-F5344CB8AC3E}">
        <p14:creationId xmlns:p14="http://schemas.microsoft.com/office/powerpoint/2010/main" val="1161683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Izlasiet </a:t>
            </a:r>
            <a:r>
              <a:rPr lang="lv-LV" sz="1200" kern="1200" dirty="0" smtClean="0">
                <a:solidFill>
                  <a:schemeClr val="tx1"/>
                </a:solidFill>
                <a:effectLst/>
                <a:latin typeface="+mn-lt"/>
                <a:ea typeface="+mn-ea"/>
                <a:cs typeface="+mn-cs"/>
              </a:rPr>
              <a:t>slaidā atspoguļotās pirmās</a:t>
            </a:r>
            <a:r>
              <a:rPr lang="lv-LV" sz="1200" kern="1200" baseline="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situācijas aprakstu. </a:t>
            </a:r>
            <a:r>
              <a:rPr lang="lv-LV" sz="1200" kern="1200" dirty="0" smtClean="0">
                <a:solidFill>
                  <a:schemeClr val="tx1"/>
                </a:solidFill>
                <a:effectLst/>
                <a:latin typeface="+mn-lt"/>
                <a:ea typeface="+mn-ea"/>
                <a:cs typeface="+mn-cs"/>
              </a:rPr>
              <a:t>Pēc tam pārejiet uz nākamo slaidu un izlasiet otro </a:t>
            </a:r>
            <a:r>
              <a:rPr lang="lv-LV" sz="1200" kern="1200" dirty="0" err="1" smtClean="0">
                <a:solidFill>
                  <a:schemeClr val="tx1"/>
                </a:solidFill>
                <a:effectLst/>
                <a:latin typeface="+mn-lt"/>
                <a:ea typeface="+mn-ea"/>
                <a:cs typeface="+mn-cs"/>
              </a:rPr>
              <a:t>si</a:t>
            </a:r>
            <a:r>
              <a:rPr lang="en-US" sz="1200" kern="1200" dirty="0" smtClean="0">
                <a:solidFill>
                  <a:schemeClr val="tx1"/>
                </a:solidFill>
                <a:effectLst/>
                <a:latin typeface="+mn-lt"/>
                <a:ea typeface="+mn-ea"/>
                <a:cs typeface="+mn-cs"/>
              </a:rPr>
              <a:t>t</a:t>
            </a:r>
            <a:r>
              <a:rPr lang="lv-LV" sz="1200" kern="1200" dirty="0" err="1" smtClean="0">
                <a:solidFill>
                  <a:schemeClr val="tx1"/>
                </a:solidFill>
                <a:effectLst/>
                <a:latin typeface="+mn-lt"/>
                <a:ea typeface="+mn-ea"/>
                <a:cs typeface="+mn-cs"/>
              </a:rPr>
              <a:t>uāciju</a:t>
            </a:r>
            <a:r>
              <a:rPr lang="lv-LV" sz="1200" kern="1200" dirty="0" smtClean="0">
                <a:solidFill>
                  <a:schemeClr val="tx1"/>
                </a:solidFill>
                <a:effectLst/>
                <a:latin typeface="+mn-lt"/>
                <a:ea typeface="+mn-ea"/>
                <a:cs typeface="+mn-cs"/>
              </a:rPr>
              <a:t>!</a:t>
            </a:r>
          </a:p>
          <a:p>
            <a:endParaRPr lang="lv-LV" dirty="0"/>
          </a:p>
        </p:txBody>
      </p:sp>
      <p:sp>
        <p:nvSpPr>
          <p:cNvPr id="4" name="Slide Number Placeholder 3"/>
          <p:cNvSpPr>
            <a:spLocks noGrp="1"/>
          </p:cNvSpPr>
          <p:nvPr>
            <p:ph type="sldNum" sz="quarter" idx="10"/>
          </p:nvPr>
        </p:nvSpPr>
        <p:spPr/>
        <p:txBody>
          <a:bodyPr/>
          <a:lstStyle/>
          <a:p>
            <a:fld id="{40051A09-E97C-401F-BAF3-64E2B5BD30A4}" type="slidenum">
              <a:rPr lang="lv-LV" smtClean="0"/>
              <a:t>19</a:t>
            </a:fld>
            <a:endParaRPr lang="lv-LV"/>
          </a:p>
        </p:txBody>
      </p:sp>
    </p:spTree>
    <p:extLst>
      <p:ext uri="{BB962C8B-B14F-4D97-AF65-F5344CB8AC3E}">
        <p14:creationId xmlns:p14="http://schemas.microsoft.com/office/powerpoint/2010/main" val="238880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Ledus kārta veidojas uz dažādām ūdenstilpēm – ezeriem, upēm, dīķiem utt. Vai variet nosaukt vēl kādas ūdenstilpes, kur veidojas ledus? </a:t>
            </a:r>
            <a:endParaRPr lang="lv-LV" sz="1200" kern="1200" dirty="0">
              <a:solidFill>
                <a:schemeClr val="tx1"/>
              </a:solidFill>
              <a:effectLst/>
              <a:latin typeface="+mn-lt"/>
              <a:ea typeface="+mn-ea"/>
              <a:cs typeface="+mn-cs"/>
            </a:endParaRPr>
          </a:p>
        </p:txBody>
      </p:sp>
      <p:sp>
        <p:nvSpPr>
          <p:cNvPr id="4" name="Slaida numura vietturis 3"/>
          <p:cNvSpPr>
            <a:spLocks noGrp="1"/>
          </p:cNvSpPr>
          <p:nvPr>
            <p:ph type="sldNum" sz="quarter" idx="10"/>
          </p:nvPr>
        </p:nvSpPr>
        <p:spPr/>
        <p:txBody>
          <a:bodyPr/>
          <a:lstStyle/>
          <a:p>
            <a:fld id="{40051A09-E97C-401F-BAF3-64E2B5BD30A4}" type="slidenum">
              <a:rPr lang="lv-LV" smtClean="0"/>
              <a:t>2</a:t>
            </a:fld>
            <a:endParaRPr lang="lv-LV"/>
          </a:p>
        </p:txBody>
      </p:sp>
    </p:spTree>
    <p:extLst>
      <p:ext uri="{BB962C8B-B14F-4D97-AF65-F5344CB8AC3E}">
        <p14:creationId xmlns:p14="http://schemas.microsoft.com/office/powerpoint/2010/main" val="1179441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Izlasiet</a:t>
            </a:r>
            <a:r>
              <a:rPr lang="en-US" baseline="0" dirty="0" smtClean="0"/>
              <a:t> arī </a:t>
            </a:r>
            <a:r>
              <a:rPr lang="en-US" baseline="0" dirty="0" err="1" smtClean="0"/>
              <a:t>šo</a:t>
            </a:r>
            <a:r>
              <a:rPr lang="en-US" baseline="0" dirty="0" smtClean="0"/>
              <a:t> </a:t>
            </a:r>
            <a:r>
              <a:rPr lang="en-US" baseline="0" dirty="0" err="1" smtClean="0"/>
              <a:t>situāciju</a:t>
            </a:r>
            <a:r>
              <a:rPr lang="en-US" baseline="0" dirty="0" smtClean="0"/>
              <a:t>. </a:t>
            </a:r>
            <a:r>
              <a:rPr lang="en-US" baseline="0" dirty="0" err="1" smtClean="0"/>
              <a:t>Kurā</a:t>
            </a:r>
            <a:r>
              <a:rPr lang="en-US" baseline="0" dirty="0" smtClean="0"/>
              <a:t> </a:t>
            </a:r>
            <a:r>
              <a:rPr lang="en-US" baseline="0" dirty="0" err="1" smtClean="0"/>
              <a:t>situācijā</a:t>
            </a:r>
            <a:r>
              <a:rPr lang="en-US" baseline="0" dirty="0" smtClean="0"/>
              <a:t> ugunsdzēsēji glābēji </a:t>
            </a:r>
            <a:r>
              <a:rPr lang="en-US" baseline="0" dirty="0" err="1" smtClean="0"/>
              <a:t>ātrāk</a:t>
            </a:r>
            <a:r>
              <a:rPr lang="en-US" baseline="0" dirty="0" smtClean="0"/>
              <a:t> </a:t>
            </a:r>
            <a:r>
              <a:rPr lang="en-US" baseline="0" dirty="0" err="1" smtClean="0"/>
              <a:t>ieradīsies</a:t>
            </a:r>
            <a:r>
              <a:rPr lang="en-US" baseline="0" dirty="0" smtClean="0"/>
              <a:t> un </a:t>
            </a:r>
            <a:r>
              <a:rPr lang="en-US" baseline="0" dirty="0" err="1" smtClean="0"/>
              <a:t>palīdzēs</a:t>
            </a:r>
            <a:r>
              <a:rPr lang="en-US" baseline="0" dirty="0" smtClean="0"/>
              <a:t> </a:t>
            </a:r>
            <a:r>
              <a:rPr lang="en-US" baseline="0" dirty="0" err="1" smtClean="0"/>
              <a:t>cietušajam</a:t>
            </a:r>
            <a:r>
              <a:rPr lang="en-US" baseline="0" dirty="0" smtClean="0"/>
              <a:t>?</a:t>
            </a:r>
          </a:p>
          <a:p>
            <a:endParaRPr lang="en-US" dirty="0" smtClean="0"/>
          </a:p>
          <a:p>
            <a:r>
              <a:rPr lang="lv-LV" dirty="0" smtClean="0"/>
              <a:t>PAREIZĀ</a:t>
            </a:r>
            <a:r>
              <a:rPr lang="lv-LV" baseline="0" dirty="0" smtClean="0"/>
              <a:t> ATBILDE: ātrāk palīdzību būs iespējams sniegt Situācijā Nr.2, jo zvanītājs ir nosaucis precīzu adresi un ugunsdzēsēji glābēji nekavējoties dosies palīgā. </a:t>
            </a:r>
            <a:endParaRPr lang="lv-LV" dirty="0"/>
          </a:p>
        </p:txBody>
      </p:sp>
      <p:sp>
        <p:nvSpPr>
          <p:cNvPr id="4" name="Slide Number Placeholder 3"/>
          <p:cNvSpPr>
            <a:spLocks noGrp="1"/>
          </p:cNvSpPr>
          <p:nvPr>
            <p:ph type="sldNum" sz="quarter" idx="10"/>
          </p:nvPr>
        </p:nvSpPr>
        <p:spPr/>
        <p:txBody>
          <a:bodyPr/>
          <a:lstStyle/>
          <a:p>
            <a:fld id="{40051A09-E97C-401F-BAF3-64E2B5BD30A4}" type="slidenum">
              <a:rPr lang="lv-LV" smtClean="0"/>
              <a:t>20</a:t>
            </a:fld>
            <a:endParaRPr lang="lv-LV"/>
          </a:p>
        </p:txBody>
      </p:sp>
    </p:spTree>
    <p:extLst>
      <p:ext uri="{BB962C8B-B14F-4D97-AF65-F5344CB8AC3E}">
        <p14:creationId xmlns:p14="http://schemas.microsoft.com/office/powerpoint/2010/main" val="810048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200" dirty="0" smtClean="0">
              <a:solidFill>
                <a:schemeClr val="tx1"/>
              </a:solidFill>
              <a:effectLst/>
              <a:latin typeface="+mn-lt"/>
              <a:ea typeface="+mn-ea"/>
              <a:cs typeface="+mn-cs"/>
            </a:endParaRPr>
          </a:p>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21</a:t>
            </a:fld>
            <a:endParaRPr lang="lv-LV"/>
          </a:p>
        </p:txBody>
      </p:sp>
    </p:spTree>
    <p:extLst>
      <p:ext uri="{BB962C8B-B14F-4D97-AF65-F5344CB8AC3E}">
        <p14:creationId xmlns:p14="http://schemas.microsoft.com/office/powerpoint/2010/main" val="1755108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smtClean="0">
                <a:solidFill>
                  <a:schemeClr val="bg1">
                    <a:lumMod val="25000"/>
                  </a:schemeClr>
                </a:solidFill>
              </a:rPr>
              <a:t>Lai kā gribētos palielīties</a:t>
            </a:r>
            <a:r>
              <a:rPr lang="lv-LV" baseline="0" dirty="0" smtClean="0">
                <a:solidFill>
                  <a:schemeClr val="bg1">
                    <a:lumMod val="25000"/>
                  </a:schemeClr>
                </a:solidFill>
              </a:rPr>
              <a:t> draugiem ar foršu un interesantu foto vai video, </a:t>
            </a:r>
            <a:r>
              <a:rPr lang="en-US" sz="1200" dirty="0" err="1" smtClean="0">
                <a:solidFill>
                  <a:schemeClr val="bg1">
                    <a:lumMod val="25000"/>
                  </a:schemeClr>
                </a:solidFill>
              </a:rPr>
              <a:t>vienmēr</a:t>
            </a:r>
            <a:r>
              <a:rPr lang="en-US" sz="1200" dirty="0" smtClean="0">
                <a:solidFill>
                  <a:schemeClr val="bg1">
                    <a:lumMod val="25000"/>
                  </a:schemeClr>
                </a:solidFill>
              </a:rPr>
              <a:t> </a:t>
            </a:r>
            <a:r>
              <a:rPr lang="en-US" sz="1200" dirty="0" smtClean="0">
                <a:solidFill>
                  <a:schemeClr val="bg1">
                    <a:lumMod val="25000"/>
                  </a:schemeClr>
                </a:solidFill>
              </a:rPr>
              <a:t>ir </a:t>
            </a:r>
            <a:r>
              <a:rPr lang="en-US" sz="1200" dirty="0" err="1" smtClean="0">
                <a:solidFill>
                  <a:schemeClr val="bg1">
                    <a:lumMod val="25000"/>
                  </a:schemeClr>
                </a:solidFill>
              </a:rPr>
              <a:t>jāpadomā</a:t>
            </a:r>
            <a:r>
              <a:rPr lang="en-US" sz="1200" dirty="0" smtClean="0">
                <a:solidFill>
                  <a:schemeClr val="bg1">
                    <a:lumMod val="25000"/>
                  </a:schemeClr>
                </a:solidFill>
              </a:rPr>
              <a:t>,</a:t>
            </a:r>
            <a:r>
              <a:rPr lang="en-US" sz="1200" baseline="0" dirty="0" smtClean="0">
                <a:solidFill>
                  <a:schemeClr val="bg1">
                    <a:lumMod val="25000"/>
                  </a:schemeClr>
                </a:solidFill>
              </a:rPr>
              <a:t> vai </a:t>
            </a:r>
            <a:r>
              <a:rPr lang="en-US" sz="1200" baseline="0" dirty="0" err="1" smtClean="0">
                <a:solidFill>
                  <a:schemeClr val="bg1">
                    <a:lumMod val="25000"/>
                  </a:schemeClr>
                </a:solidFill>
              </a:rPr>
              <a:t>Tu</a:t>
            </a:r>
            <a:r>
              <a:rPr lang="en-US" sz="1200" baseline="0" dirty="0" smtClean="0">
                <a:solidFill>
                  <a:schemeClr val="bg1">
                    <a:lumMod val="25000"/>
                  </a:schemeClr>
                </a:solidFill>
              </a:rPr>
              <a:t> pats </a:t>
            </a:r>
            <a:r>
              <a:rPr lang="en-US" sz="1200" baseline="0" dirty="0" err="1" smtClean="0">
                <a:solidFill>
                  <a:schemeClr val="bg1">
                    <a:lumMod val="25000"/>
                  </a:schemeClr>
                </a:solidFill>
              </a:rPr>
              <a:t>gribētu</a:t>
            </a:r>
            <a:r>
              <a:rPr lang="en-US" sz="1200" baseline="0" dirty="0" smtClean="0">
                <a:solidFill>
                  <a:schemeClr val="bg1">
                    <a:lumMod val="25000"/>
                  </a:schemeClr>
                </a:solidFill>
              </a:rPr>
              <a:t>, </a:t>
            </a:r>
            <a:r>
              <a:rPr lang="en-US" sz="1200" baseline="0" dirty="0" err="1" smtClean="0">
                <a:solidFill>
                  <a:schemeClr val="bg1">
                    <a:lumMod val="25000"/>
                  </a:schemeClr>
                </a:solidFill>
              </a:rPr>
              <a:t>lai</a:t>
            </a:r>
            <a:r>
              <a:rPr lang="en-US" sz="1200" baseline="0" dirty="0" smtClean="0">
                <a:solidFill>
                  <a:schemeClr val="bg1">
                    <a:lumMod val="25000"/>
                  </a:schemeClr>
                </a:solidFill>
              </a:rPr>
              <a:t> </a:t>
            </a:r>
            <a:r>
              <a:rPr lang="en-US" sz="1200" baseline="0" dirty="0" err="1" smtClean="0">
                <a:solidFill>
                  <a:schemeClr val="bg1">
                    <a:lumMod val="25000"/>
                  </a:schemeClr>
                </a:solidFill>
              </a:rPr>
              <a:t>Tevi</a:t>
            </a:r>
            <a:r>
              <a:rPr lang="en-US" sz="1200" baseline="0" dirty="0" smtClean="0">
                <a:solidFill>
                  <a:schemeClr val="bg1">
                    <a:lumMod val="25000"/>
                  </a:schemeClr>
                </a:solidFill>
              </a:rPr>
              <a:t> </a:t>
            </a:r>
            <a:r>
              <a:rPr lang="en-US" sz="1200" baseline="0" dirty="0" err="1" smtClean="0">
                <a:solidFill>
                  <a:schemeClr val="bg1">
                    <a:lumMod val="25000"/>
                  </a:schemeClr>
                </a:solidFill>
              </a:rPr>
              <a:t>nelaimes</a:t>
            </a:r>
            <a:r>
              <a:rPr lang="en-US" sz="1200" baseline="0" dirty="0" smtClean="0">
                <a:solidFill>
                  <a:schemeClr val="bg1">
                    <a:lumMod val="25000"/>
                  </a:schemeClr>
                </a:solidFill>
              </a:rPr>
              <a:t> </a:t>
            </a:r>
            <a:r>
              <a:rPr lang="en-US" sz="1200" baseline="0" dirty="0" err="1" smtClean="0">
                <a:solidFill>
                  <a:schemeClr val="bg1">
                    <a:lumMod val="25000"/>
                  </a:schemeClr>
                </a:solidFill>
              </a:rPr>
              <a:t>brīdī</a:t>
            </a:r>
            <a:r>
              <a:rPr lang="en-US" sz="1200" baseline="0" dirty="0" smtClean="0">
                <a:solidFill>
                  <a:schemeClr val="bg1">
                    <a:lumMod val="25000"/>
                  </a:schemeClr>
                </a:solidFill>
              </a:rPr>
              <a:t> </a:t>
            </a:r>
            <a:r>
              <a:rPr lang="en-US" sz="1200" baseline="0" dirty="0" err="1" smtClean="0">
                <a:solidFill>
                  <a:schemeClr val="bg1">
                    <a:lumMod val="25000"/>
                  </a:schemeClr>
                </a:solidFill>
              </a:rPr>
              <a:t>fotogrāfē</a:t>
            </a:r>
            <a:r>
              <a:rPr lang="en-US" sz="1200" baseline="0" dirty="0" smtClean="0">
                <a:solidFill>
                  <a:schemeClr val="bg1">
                    <a:lumMod val="25000"/>
                  </a:schemeClr>
                </a:solidFill>
              </a:rPr>
              <a:t> vai </a:t>
            </a:r>
            <a:r>
              <a:rPr lang="en-US" sz="1200" baseline="0" dirty="0" err="1" smtClean="0">
                <a:solidFill>
                  <a:schemeClr val="bg1">
                    <a:lumMod val="25000"/>
                  </a:schemeClr>
                </a:solidFill>
              </a:rPr>
              <a:t>filmē</a:t>
            </a:r>
            <a:r>
              <a:rPr lang="en-US" sz="1200" baseline="0" dirty="0" smtClean="0">
                <a:solidFill>
                  <a:schemeClr val="bg1">
                    <a:lumMod val="25000"/>
                  </a:schemeClr>
                </a:solidFill>
              </a:rPr>
              <a:t>?</a:t>
            </a:r>
            <a:endParaRPr lang="lv-LV" sz="1200" dirty="0" smtClean="0"/>
          </a:p>
          <a:p>
            <a:r>
              <a:rPr lang="lv-LV" dirty="0" smtClean="0"/>
              <a:t/>
            </a:r>
            <a:br>
              <a:rPr lang="lv-LV" dirty="0" smtClean="0"/>
            </a:br>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22</a:t>
            </a:fld>
            <a:endParaRPr lang="lv-LV"/>
          </a:p>
        </p:txBody>
      </p:sp>
    </p:spTree>
    <p:extLst>
      <p:ext uri="{BB962C8B-B14F-4D97-AF65-F5344CB8AC3E}">
        <p14:creationId xmlns:p14="http://schemas.microsoft.com/office/powerpoint/2010/main" val="2856444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23</a:t>
            </a:fld>
            <a:endParaRPr lang="lv-LV"/>
          </a:p>
        </p:txBody>
      </p:sp>
    </p:spTree>
    <p:extLst>
      <p:ext uri="{BB962C8B-B14F-4D97-AF65-F5344CB8AC3E}">
        <p14:creationId xmlns:p14="http://schemas.microsoft.com/office/powerpoint/2010/main" val="3870440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Pateicamies par veltīto uzmanību un atgādinām, ka drošība ir pirmajā vietā! </a:t>
            </a:r>
          </a:p>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24</a:t>
            </a:fld>
            <a:endParaRPr lang="lv-LV"/>
          </a:p>
        </p:txBody>
      </p:sp>
    </p:spTree>
    <p:extLst>
      <p:ext uri="{BB962C8B-B14F-4D97-AF65-F5344CB8AC3E}">
        <p14:creationId xmlns:p14="http://schemas.microsoft.com/office/powerpoint/2010/main" val="167008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Situāciju </a:t>
            </a:r>
            <a:r>
              <a:rPr lang="lv-LV" sz="1200" kern="1200" dirty="0" smtClean="0">
                <a:solidFill>
                  <a:schemeClr val="tx1"/>
                </a:solidFill>
                <a:effectLst/>
                <a:latin typeface="+mn-lt"/>
                <a:ea typeface="+mn-ea"/>
                <a:cs typeface="+mn-cs"/>
              </a:rPr>
              <a:t>pasliktina tas, ka, redzot pieaugušos uz nedroša ledus, bērni seko viņu piemēram un dodas uz ūdenstilpēm slidot un pastaigāties. Jāatceras, ka tas, ka </a:t>
            </a:r>
            <a:r>
              <a:rPr lang="lv-LV" sz="1200" kern="1200" dirty="0" smtClean="0">
                <a:solidFill>
                  <a:schemeClr val="tx1"/>
                </a:solidFill>
                <a:effectLst/>
                <a:latin typeface="+mn-lt"/>
                <a:ea typeface="+mn-ea"/>
                <a:cs typeface="+mn-cs"/>
              </a:rPr>
              <a:t>cilvēki </a:t>
            </a:r>
            <a:r>
              <a:rPr lang="lv-LV" sz="1200" kern="1200" dirty="0" smtClean="0">
                <a:solidFill>
                  <a:schemeClr val="tx1"/>
                </a:solidFill>
                <a:effectLst/>
                <a:latin typeface="+mn-lt"/>
                <a:ea typeface="+mn-ea"/>
                <a:cs typeface="+mn-cs"/>
              </a:rPr>
              <a:t>ir uz ledus, nav rādītājs, ka ledus ir drošs! </a:t>
            </a:r>
          </a:p>
          <a:p>
            <a:endParaRPr lang="lv-LV" dirty="0"/>
          </a:p>
        </p:txBody>
      </p:sp>
      <p:sp>
        <p:nvSpPr>
          <p:cNvPr id="4" name="Slide Number Placeholder 3"/>
          <p:cNvSpPr>
            <a:spLocks noGrp="1"/>
          </p:cNvSpPr>
          <p:nvPr>
            <p:ph type="sldNum" sz="quarter" idx="10"/>
          </p:nvPr>
        </p:nvSpPr>
        <p:spPr/>
        <p:txBody>
          <a:bodyPr/>
          <a:lstStyle/>
          <a:p>
            <a:fld id="{40051A09-E97C-401F-BAF3-64E2B5BD30A4}" type="slidenum">
              <a:rPr lang="lv-LV" smtClean="0"/>
              <a:t>3</a:t>
            </a:fld>
            <a:endParaRPr lang="lv-LV"/>
          </a:p>
        </p:txBody>
      </p:sp>
    </p:spTree>
    <p:extLst>
      <p:ext uri="{BB962C8B-B14F-4D97-AF65-F5344CB8AC3E}">
        <p14:creationId xmlns:p14="http://schemas.microsoft.com/office/powerpoint/2010/main" val="328089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Vienmēr jāatceras, ka atrašanās uz ledus, ja vien tā nav mākslīgi veidota slidotava, ir bīstama! </a:t>
            </a:r>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Ledus izturība ir atkarīga no tik daudziem faktoriem, ka nav iespējams</a:t>
            </a:r>
            <a:r>
              <a:rPr lang="lv-LV" sz="1200" kern="1200" baseline="0" dirty="0" smtClean="0">
                <a:solidFill>
                  <a:schemeClr val="tx1"/>
                </a:solidFill>
                <a:effectLst/>
                <a:latin typeface="+mn-lt"/>
                <a:ea typeface="+mn-ea"/>
                <a:cs typeface="+mn-cs"/>
              </a:rPr>
              <a:t> vizuāli noteikt tā drošumu.</a:t>
            </a:r>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 </a:t>
            </a:r>
          </a:p>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4</a:t>
            </a:fld>
            <a:endParaRPr lang="lv-LV"/>
          </a:p>
        </p:txBody>
      </p:sp>
    </p:spTree>
    <p:extLst>
      <p:ext uri="{BB962C8B-B14F-4D97-AF65-F5344CB8AC3E}">
        <p14:creationId xmlns:p14="http://schemas.microsoft.com/office/powerpoint/2010/main" val="315624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5</a:t>
            </a:fld>
            <a:endParaRPr lang="lv-LV"/>
          </a:p>
        </p:txBody>
      </p:sp>
    </p:spTree>
    <p:extLst>
      <p:ext uri="{BB962C8B-B14F-4D97-AF65-F5344CB8AC3E}">
        <p14:creationId xmlns:p14="http://schemas.microsoft.com/office/powerpoint/2010/main" val="254892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Apskati attēlus! Kurās vietās ledus būs plānāks? </a:t>
            </a:r>
          </a:p>
          <a:p>
            <a:r>
              <a:rPr lang="lv-LV" sz="1200" kern="1200" dirty="0" smtClean="0">
                <a:solidFill>
                  <a:schemeClr val="tx1"/>
                </a:solidFill>
                <a:effectLst/>
                <a:latin typeface="+mn-lt"/>
                <a:ea typeface="+mn-ea"/>
                <a:cs typeface="+mn-cs"/>
              </a:rPr>
              <a:t>Ledus būs plānāks A (zem tiltiem), B (pie niedrēm), D (pie krasta). Ledus, kur atrodas gulbji, ir stingrāks, bet tas noteikti nenozīmē, </a:t>
            </a:r>
            <a:r>
              <a:rPr lang="lv-LV" sz="1200" kern="1200" dirty="0" smtClean="0">
                <a:solidFill>
                  <a:schemeClr val="tx1"/>
                </a:solidFill>
                <a:effectLst/>
                <a:latin typeface="+mn-lt"/>
                <a:ea typeface="+mn-ea"/>
                <a:cs typeface="+mn-cs"/>
              </a:rPr>
              <a:t>ka, ja </a:t>
            </a:r>
            <a:r>
              <a:rPr lang="lv-LV" sz="1200" kern="1200" dirty="0" smtClean="0">
                <a:solidFill>
                  <a:schemeClr val="tx1"/>
                </a:solidFill>
                <a:effectLst/>
                <a:latin typeface="+mn-lt"/>
                <a:ea typeface="+mn-ea"/>
                <a:cs typeface="+mn-cs"/>
              </a:rPr>
              <a:t>ledus var izturēt gulbja svaru, ka tas izturēs arī cilvēka svaru! </a:t>
            </a:r>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051A09-E97C-401F-BAF3-64E2B5BD30A4}" type="slidenum">
              <a:rPr lang="lv-LV" smtClean="0"/>
              <a:t>6</a:t>
            </a:fld>
            <a:endParaRPr lang="lv-LV"/>
          </a:p>
        </p:txBody>
      </p:sp>
    </p:spTree>
    <p:extLst>
      <p:ext uri="{BB962C8B-B14F-4D97-AF65-F5344CB8AC3E}">
        <p14:creationId xmlns:p14="http://schemas.microsoft.com/office/powerpoint/2010/main" val="292254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7</a:t>
            </a:fld>
            <a:endParaRPr lang="lv-LV"/>
          </a:p>
        </p:txBody>
      </p:sp>
    </p:spTree>
    <p:extLst>
      <p:ext uri="{BB962C8B-B14F-4D97-AF65-F5344CB8AC3E}">
        <p14:creationId xmlns:p14="http://schemas.microsoft.com/office/powerpoint/2010/main" val="336122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smtClean="0">
                <a:solidFill>
                  <a:schemeClr val="tx1"/>
                </a:solidFill>
                <a:effectLst/>
                <a:latin typeface="+mn-lt"/>
                <a:ea typeface="+mn-ea"/>
                <a:cs typeface="+mn-cs"/>
              </a:rPr>
              <a:t>Šajā vecumā bērnam vissvarīgāk ir saprast, ka pašam NAV jādodas glābt ielūzušais, jo viņš apdraud savu dzīvību! Viņa vienīgais uzdevums ir informēt pieaugušo vai glābšanas dienestu, ka ir notikusi nelaime. </a:t>
            </a:r>
          </a:p>
          <a:p>
            <a:r>
              <a:rPr lang="lv-LV" sz="1200" kern="1200" dirty="0" smtClean="0">
                <a:solidFill>
                  <a:schemeClr val="tx1"/>
                </a:solidFill>
                <a:effectLst/>
                <a:latin typeface="+mn-lt"/>
                <a:ea typeface="+mn-ea"/>
                <a:cs typeface="+mn-cs"/>
              </a:rPr>
              <a:t>Svarīgi arī atcerēties, kas ir jāsaka, kad esi piezvanījis uz 112:</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precīza adrese vai notikuma vieta;</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KAS noticis</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Jāatbild uz visiem dispečera jautājumiem</a:t>
            </a:r>
          </a:p>
          <a:p>
            <a:pPr marL="171450" lvl="0" indent="-171450">
              <a:buFont typeface="Arial" panose="020B0604020202020204" pitchFamily="34" charset="0"/>
              <a:buChar char="•"/>
            </a:pPr>
            <a:r>
              <a:rPr lang="lv-LV" sz="1200" kern="1200" dirty="0" smtClean="0">
                <a:solidFill>
                  <a:schemeClr val="tx1"/>
                </a:solidFill>
                <a:effectLst/>
                <a:latin typeface="+mn-lt"/>
                <a:ea typeface="+mn-ea"/>
                <a:cs typeface="+mn-cs"/>
              </a:rPr>
              <a:t>Jānosauc savs vārds un tālruņa numurs</a:t>
            </a:r>
          </a:p>
          <a:p>
            <a:r>
              <a:rPr lang="lv-LV" sz="1200" kern="1200" dirty="0" smtClean="0">
                <a:solidFill>
                  <a:schemeClr val="tx1"/>
                </a:solidFill>
                <a:effectLst/>
                <a:latin typeface="+mn-lt"/>
                <a:ea typeface="+mn-ea"/>
                <a:cs typeface="+mn-cs"/>
              </a:rPr>
              <a:t>Nekad nepārtrauc sarunu pirmais! 112 zvanu centra dispečers ir tas, kurš pabeidz sarunu</a:t>
            </a:r>
            <a:endParaRPr lang="lv-LV" dirty="0"/>
          </a:p>
        </p:txBody>
      </p:sp>
      <p:sp>
        <p:nvSpPr>
          <p:cNvPr id="4" name="Slaida numura vietturis 3"/>
          <p:cNvSpPr>
            <a:spLocks noGrp="1"/>
          </p:cNvSpPr>
          <p:nvPr>
            <p:ph type="sldNum" sz="quarter" idx="10"/>
          </p:nvPr>
        </p:nvSpPr>
        <p:spPr/>
        <p:txBody>
          <a:bodyPr/>
          <a:lstStyle/>
          <a:p>
            <a:fld id="{40051A09-E97C-401F-BAF3-64E2B5BD30A4}" type="slidenum">
              <a:rPr lang="lv-LV" smtClean="0"/>
              <a:t>8</a:t>
            </a:fld>
            <a:endParaRPr lang="lv-LV"/>
          </a:p>
        </p:txBody>
      </p:sp>
    </p:spTree>
    <p:extLst>
      <p:ext uri="{BB962C8B-B14F-4D97-AF65-F5344CB8AC3E}">
        <p14:creationId xmlns:p14="http://schemas.microsoft.com/office/powerpoint/2010/main" val="2196763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Izlasi apgalvojumus un atbildi, </a:t>
            </a:r>
            <a:r>
              <a:rPr lang="en-US" sz="1200" kern="1200" dirty="0" smtClean="0">
                <a:solidFill>
                  <a:schemeClr val="tx1"/>
                </a:solidFill>
                <a:effectLst/>
                <a:latin typeface="+mn-lt"/>
                <a:ea typeface="+mn-ea"/>
                <a:cs typeface="+mn-cs"/>
              </a:rPr>
              <a:t>vai</a:t>
            </a:r>
            <a:r>
              <a:rPr lang="lv-LV" sz="1200" kern="1200" dirty="0" smtClean="0">
                <a:solidFill>
                  <a:schemeClr val="tx1"/>
                </a:solidFill>
                <a:effectLst/>
                <a:latin typeface="+mn-lt"/>
                <a:ea typeface="+mn-ea"/>
                <a:cs typeface="+mn-cs"/>
              </a:rPr>
              <a:t> rīcība ir </a:t>
            </a:r>
            <a:r>
              <a:rPr lang="lv-LV" sz="1200" kern="1200" dirty="0" smtClean="0">
                <a:solidFill>
                  <a:schemeClr val="tx1"/>
                </a:solidFill>
                <a:effectLst/>
                <a:latin typeface="+mn-lt"/>
                <a:ea typeface="+mn-ea"/>
                <a:cs typeface="+mn-cs"/>
              </a:rPr>
              <a:t>pareiza, </a:t>
            </a:r>
            <a:r>
              <a:rPr lang="lv-LV" sz="1200" kern="1200" dirty="0" smtClean="0">
                <a:solidFill>
                  <a:schemeClr val="tx1"/>
                </a:solidFill>
                <a:effectLst/>
                <a:latin typeface="+mn-lt"/>
                <a:ea typeface="+mn-ea"/>
                <a:cs typeface="+mn-cs"/>
              </a:rPr>
              <a:t>vai arī nepareiza!</a:t>
            </a:r>
          </a:p>
          <a:p>
            <a:r>
              <a:rPr lang="lv-LV" sz="1200" kern="1200" dirty="0" smtClean="0">
                <a:solidFill>
                  <a:schemeClr val="tx1"/>
                </a:solidFill>
                <a:effectLst/>
                <a:latin typeface="+mn-lt"/>
                <a:ea typeface="+mn-ea"/>
                <a:cs typeface="+mn-cs"/>
              </a:rPr>
              <a:t>Pareizās atbildes: redzot ūdenstilpes ledū ielūzušu cilvēku, pareizā rīcība ir Nr. 1, 4 un 5.</a:t>
            </a:r>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051A09-E97C-401F-BAF3-64E2B5BD30A4}" type="slidenum">
              <a:rPr lang="lv-LV" smtClean="0"/>
              <a:t>9</a:t>
            </a:fld>
            <a:endParaRPr lang="lv-LV"/>
          </a:p>
        </p:txBody>
      </p:sp>
    </p:spTree>
    <p:extLst>
      <p:ext uri="{BB962C8B-B14F-4D97-AF65-F5344CB8AC3E}">
        <p14:creationId xmlns:p14="http://schemas.microsoft.com/office/powerpoint/2010/main" val="1184818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92F02810-1695-4AAA-8791-F2EAAA6EBEFA}" type="datetime1">
              <a:rPr lang="lv-LV" smtClean="0"/>
              <a:t>13.01.2021</a:t>
            </a:fld>
            <a:endParaRPr lang="lv-LV"/>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lv-LV"/>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DE24CA1-950B-482B-A7B7-805FC4F91FD6}" type="slidenum">
              <a:rPr lang="lv-LV" smtClean="0"/>
              <a:t>‹#›</a:t>
            </a:fld>
            <a:endParaRPr lang="lv-LV"/>
          </a:p>
        </p:txBody>
      </p:sp>
    </p:spTree>
    <p:extLst>
      <p:ext uri="{BB962C8B-B14F-4D97-AF65-F5344CB8AC3E}">
        <p14:creationId xmlns:p14="http://schemas.microsoft.com/office/powerpoint/2010/main" val="290006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2CC93-2852-45FB-AC1B-70E24EDC2E3B}" type="datetime1">
              <a:rPr lang="lv-LV" smtClean="0"/>
              <a:t>13.01.2021</a:t>
            </a:fld>
            <a:endParaRPr lang="lv-LV"/>
          </a:p>
        </p:txBody>
      </p:sp>
      <p:sp>
        <p:nvSpPr>
          <p:cNvPr id="6" name="Footer Placeholder 5"/>
          <p:cNvSpPr>
            <a:spLocks noGrp="1"/>
          </p:cNvSpPr>
          <p:nvPr>
            <p:ph type="ftr" sz="quarter" idx="11"/>
          </p:nvPr>
        </p:nvSpPr>
        <p:spPr/>
        <p:txBody>
          <a:bodyPr/>
          <a:lstStyle/>
          <a:p>
            <a:endParaRPr lang="lv-LV"/>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181618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49F45-2EB1-437E-A835-67CD4A2B0E2D}" type="datetime1">
              <a:rPr lang="lv-LV" smtClean="0"/>
              <a:t>13.01.2021</a:t>
            </a:fld>
            <a:endParaRPr lang="lv-LV"/>
          </a:p>
        </p:txBody>
      </p:sp>
      <p:sp>
        <p:nvSpPr>
          <p:cNvPr id="5" name="Footer Placeholder 4"/>
          <p:cNvSpPr>
            <a:spLocks noGrp="1"/>
          </p:cNvSpPr>
          <p:nvPr>
            <p:ph type="ftr" sz="quarter" idx="11"/>
          </p:nvPr>
        </p:nvSpPr>
        <p:spPr/>
        <p:txBody>
          <a:bodyPr/>
          <a:lstStyle/>
          <a:p>
            <a:endParaRPr lang="lv-LV"/>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3493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A0A09E-1CAA-44DE-AD84-8EE53E7EFE4A}" type="datetime1">
              <a:rPr lang="lv-LV" smtClean="0"/>
              <a:t>13.01.2021</a:t>
            </a:fld>
            <a:endParaRPr lang="lv-LV"/>
          </a:p>
        </p:txBody>
      </p:sp>
      <p:sp>
        <p:nvSpPr>
          <p:cNvPr id="5" name="Footer Placeholder 4"/>
          <p:cNvSpPr>
            <a:spLocks noGrp="1"/>
          </p:cNvSpPr>
          <p:nvPr>
            <p:ph type="ftr" sz="quarter" idx="11"/>
          </p:nvPr>
        </p:nvSpPr>
        <p:spPr/>
        <p:txBody>
          <a:bodyPr/>
          <a:lstStyle/>
          <a:p>
            <a:endParaRPr lang="lv-LV"/>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1104783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AB8674-AD44-446D-882F-3B4455723BEC}" type="datetime1">
              <a:rPr lang="lv-LV" smtClean="0"/>
              <a:t>13.01.2021</a:t>
            </a:fld>
            <a:endParaRPr lang="lv-LV"/>
          </a:p>
        </p:txBody>
      </p:sp>
      <p:sp>
        <p:nvSpPr>
          <p:cNvPr id="5" name="Footer Placeholder 4"/>
          <p:cNvSpPr>
            <a:spLocks noGrp="1"/>
          </p:cNvSpPr>
          <p:nvPr>
            <p:ph type="ftr" sz="quarter" idx="11"/>
          </p:nvPr>
        </p:nvSpPr>
        <p:spPr/>
        <p:txBody>
          <a:bodyPr/>
          <a:lstStyle/>
          <a:p>
            <a:endParaRPr lang="lv-LV"/>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2080127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A4B4D2E-3A1F-4FB6-A624-1100C48C442A}" type="datetime1">
              <a:rPr lang="lv-LV" smtClean="0"/>
              <a:t>13.01.2021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2268517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FC70FEC-94F3-4CB5-81D2-3AAC6721C8A8}" type="datetime1">
              <a:rPr lang="lv-LV" smtClean="0"/>
              <a:t>13.01.2021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1626999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568922-32F3-43C9-AC38-0F39EC0A86F6}" type="datetime1">
              <a:rPr lang="lv-LV" smtClean="0"/>
              <a:t>13.01.2021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3262096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F18A9-0DBA-4A80-ACB7-D837F09EDB48}" type="datetime1">
              <a:rPr lang="lv-LV" smtClean="0"/>
              <a:t>13.01.2021</a:t>
            </a:fld>
            <a:endParaRPr lang="lv-LV"/>
          </a:p>
        </p:txBody>
      </p:sp>
      <p:sp>
        <p:nvSpPr>
          <p:cNvPr id="5" name="Footer Placeholder 4"/>
          <p:cNvSpPr>
            <a:spLocks noGrp="1"/>
          </p:cNvSpPr>
          <p:nvPr>
            <p:ph type="ftr" sz="quarter" idx="11"/>
          </p:nvPr>
        </p:nvSpPr>
        <p:spPr/>
        <p:txBody>
          <a:bodyPr/>
          <a:lstStyle/>
          <a:p>
            <a:endParaRPr lang="lv-LV"/>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365077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6B95FE-A635-4309-BF79-52269A3DDD2F}" type="datetime1">
              <a:rPr lang="lv-LV" smtClean="0"/>
              <a:t>13.01.2021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206099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51ABD-31B1-48AB-A939-D3CC89B24542}" type="datetime1">
              <a:rPr lang="lv-LV" smtClean="0"/>
              <a:t>13.01.2021</a:t>
            </a:fld>
            <a:endParaRPr lang="lv-LV"/>
          </a:p>
        </p:txBody>
      </p:sp>
      <p:sp>
        <p:nvSpPr>
          <p:cNvPr id="5" name="Footer Placeholder 4"/>
          <p:cNvSpPr>
            <a:spLocks noGrp="1"/>
          </p:cNvSpPr>
          <p:nvPr>
            <p:ph type="ftr" sz="quarter" idx="11"/>
          </p:nvPr>
        </p:nvSpPr>
        <p:spPr/>
        <p:txBody>
          <a:bodyPr/>
          <a:lstStyle/>
          <a:p>
            <a:endParaRPr lang="lv-LV"/>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3570515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C4AEBA-9FB5-4253-93D9-7DD36DBBD7FF}" type="datetime1">
              <a:rPr lang="lv-LV" smtClean="0"/>
              <a:t>13.01.2021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422014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DF800E-9186-46B0-BCAD-25E9371E1DBD}" type="datetime1">
              <a:rPr lang="lv-LV" smtClean="0"/>
              <a:t>13.01.2021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366449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ADF17D-A230-4457-8C7E-63C7B9320147}" type="datetime1">
              <a:rPr lang="lv-LV" smtClean="0"/>
              <a:t>13.01.2021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249365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B9025-D077-4FCA-8769-30EDF8297C37}" type="datetime1">
              <a:rPr lang="lv-LV" smtClean="0"/>
              <a:t>13.01.2021</a:t>
            </a:fld>
            <a:endParaRPr lang="lv-LV"/>
          </a:p>
        </p:txBody>
      </p:sp>
      <p:sp>
        <p:nvSpPr>
          <p:cNvPr id="3" name="Footer Placeholder 2"/>
          <p:cNvSpPr>
            <a:spLocks noGrp="1"/>
          </p:cNvSpPr>
          <p:nvPr>
            <p:ph type="ftr" sz="quarter" idx="11"/>
          </p:nvPr>
        </p:nvSpPr>
        <p:spPr/>
        <p:txBody>
          <a:bodyPr/>
          <a:lstStyle/>
          <a:p>
            <a:endParaRPr lang="lv-LV"/>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240385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8BD36-7C53-4CF7-96AC-160789CE2690}" type="datetime1">
              <a:rPr lang="lv-LV" smtClean="0"/>
              <a:t>13.01.2021</a:t>
            </a:fld>
            <a:endParaRPr lang="lv-LV"/>
          </a:p>
        </p:txBody>
      </p:sp>
      <p:sp>
        <p:nvSpPr>
          <p:cNvPr id="6" name="Footer Placeholder 5"/>
          <p:cNvSpPr>
            <a:spLocks noGrp="1"/>
          </p:cNvSpPr>
          <p:nvPr>
            <p:ph type="ftr" sz="quarter" idx="11"/>
          </p:nvPr>
        </p:nvSpPr>
        <p:spPr/>
        <p:txBody>
          <a:bodyPr/>
          <a:lstStyle/>
          <a:p>
            <a:endParaRPr lang="lv-LV"/>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1492759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928C4-4B77-4844-A758-F2EFE26CAF09}" type="datetime1">
              <a:rPr lang="lv-LV" smtClean="0"/>
              <a:t>13.01.2021</a:t>
            </a:fld>
            <a:endParaRPr lang="lv-LV"/>
          </a:p>
        </p:txBody>
      </p:sp>
      <p:sp>
        <p:nvSpPr>
          <p:cNvPr id="6" name="Footer Placeholder 5"/>
          <p:cNvSpPr>
            <a:spLocks noGrp="1"/>
          </p:cNvSpPr>
          <p:nvPr>
            <p:ph type="ftr" sz="quarter" idx="11"/>
          </p:nvPr>
        </p:nvSpPr>
        <p:spPr/>
        <p:txBody>
          <a:bodyPr/>
          <a:lstStyle/>
          <a:p>
            <a:endParaRPr lang="lv-LV"/>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DE24CA1-950B-482B-A7B7-805FC4F91FD6}" type="slidenum">
              <a:rPr lang="lv-LV" smtClean="0"/>
              <a:t>‹#›</a:t>
            </a:fld>
            <a:endParaRPr lang="lv-LV"/>
          </a:p>
        </p:txBody>
      </p:sp>
    </p:spTree>
    <p:extLst>
      <p:ext uri="{BB962C8B-B14F-4D97-AF65-F5344CB8AC3E}">
        <p14:creationId xmlns:p14="http://schemas.microsoft.com/office/powerpoint/2010/main" val="1575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F8D2A08E-F0ED-414A-9ECC-3C81A7465436}" type="datetime1">
              <a:rPr lang="lv-LV" smtClean="0"/>
              <a:t>13.01.2021</a:t>
            </a:fld>
            <a:endParaRPr lang="lv-LV"/>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lv-LV"/>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DE24CA1-950B-482B-A7B7-805FC4F91FD6}" type="slidenum">
              <a:rPr lang="lv-LV" smtClean="0"/>
              <a:t>‹#›</a:t>
            </a:fld>
            <a:endParaRPr lang="lv-LV"/>
          </a:p>
        </p:txBody>
      </p:sp>
    </p:spTree>
    <p:extLst>
      <p:ext uri="{BB962C8B-B14F-4D97-AF65-F5344CB8AC3E}">
        <p14:creationId xmlns:p14="http://schemas.microsoft.com/office/powerpoint/2010/main" val="1337160425"/>
      </p:ext>
    </p:extLst>
  </p:cSld>
  <p:clrMap bg1="dk1" tx1="lt1" bg2="dk2" tx2="lt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 id="2147484243" r:id="rId15"/>
    <p:sldLayoutId id="2147484244" r:id="rId16"/>
    <p:sldLayoutId id="2147484245"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514228"/>
            <a:ext cx="8825658" cy="2677648"/>
          </a:xfrm>
        </p:spPr>
        <p:txBody>
          <a:bodyPr/>
          <a:lstStyle/>
          <a:p>
            <a:r>
              <a:rPr lang="lv-LV" sz="6000" b="1" dirty="0" smtClean="0">
                <a:solidFill>
                  <a:schemeClr val="bg2">
                    <a:lumMod val="10000"/>
                  </a:schemeClr>
                </a:solidFill>
              </a:rPr>
              <a:t>Drošība ziemā</a:t>
            </a:r>
            <a:endParaRPr lang="lv-LV" sz="6000" b="1" dirty="0">
              <a:solidFill>
                <a:schemeClr val="bg2">
                  <a:lumMod val="10000"/>
                </a:schemeClr>
              </a:solidFill>
            </a:endParaRPr>
          </a:p>
        </p:txBody>
      </p:sp>
      <p:sp>
        <p:nvSpPr>
          <p:cNvPr id="3" name="Subtitle 2"/>
          <p:cNvSpPr>
            <a:spLocks noGrp="1"/>
          </p:cNvSpPr>
          <p:nvPr>
            <p:ph type="subTitle" idx="1"/>
          </p:nvPr>
        </p:nvSpPr>
        <p:spPr>
          <a:xfrm>
            <a:off x="1154955" y="5288264"/>
            <a:ext cx="8475133" cy="861420"/>
          </a:xfrm>
        </p:spPr>
        <p:txBody>
          <a:bodyPr>
            <a:normAutofit/>
          </a:bodyPr>
          <a:lstStyle/>
          <a:p>
            <a:r>
              <a:rPr lang="lv-LV" sz="2000" b="1" dirty="0" smtClean="0">
                <a:solidFill>
                  <a:schemeClr val="bg2">
                    <a:lumMod val="10000"/>
                  </a:schemeClr>
                </a:solidFill>
              </a:rPr>
              <a:t>Informatīvs </a:t>
            </a:r>
            <a:r>
              <a:rPr lang="lv-LV" sz="2000" b="1" dirty="0">
                <a:solidFill>
                  <a:schemeClr val="bg2">
                    <a:lumMod val="10000"/>
                  </a:schemeClr>
                </a:solidFill>
              </a:rPr>
              <a:t>materiāls 1. – 4. klases skolēniem</a:t>
            </a:r>
          </a:p>
          <a:p>
            <a:r>
              <a:rPr lang="lv-LV" sz="1600" dirty="0" smtClean="0">
                <a:solidFill>
                  <a:schemeClr val="bg2">
                    <a:lumMod val="10000"/>
                  </a:schemeClr>
                </a:solidFill>
              </a:rPr>
              <a:t>© Valsts ugunsdzēsības un glābšanas dienests, 2021</a:t>
            </a:r>
            <a:endParaRPr lang="lv-LV" sz="1600" dirty="0">
              <a:solidFill>
                <a:schemeClr val="bg2">
                  <a:lumMod val="1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19267" y="4963646"/>
            <a:ext cx="1209068" cy="118603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6566" y="695694"/>
            <a:ext cx="4592388" cy="3444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720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09" y="1683258"/>
            <a:ext cx="3797967" cy="3089039"/>
          </a:xfrm>
        </p:spPr>
        <p:txBody>
          <a:bodyPr/>
          <a:lstStyle/>
          <a:p>
            <a:pPr algn="ctr"/>
            <a:r>
              <a:rPr lang="lv-LV" dirty="0" smtClean="0">
                <a:solidFill>
                  <a:schemeClr val="bg2">
                    <a:lumMod val="10000"/>
                  </a:schemeClr>
                </a:solidFill>
              </a:rPr>
              <a:t>Ziemā ugunsdzēsēji glābēji steidzas palīgā ledū ielūzušiem dzīvniekiem. </a:t>
            </a:r>
            <a:br>
              <a:rPr lang="lv-LV" dirty="0" smtClean="0">
                <a:solidFill>
                  <a:schemeClr val="bg2">
                    <a:lumMod val="10000"/>
                  </a:schemeClr>
                </a:solidFill>
              </a:rPr>
            </a:br>
            <a:r>
              <a:rPr lang="lv-LV" dirty="0" smtClean="0">
                <a:solidFill>
                  <a:schemeClr val="bg2">
                    <a:lumMod val="10000"/>
                  </a:schemeClr>
                </a:solidFill>
              </a:rPr>
              <a:t/>
            </a:r>
            <a:br>
              <a:rPr lang="lv-LV" dirty="0" smtClean="0">
                <a:solidFill>
                  <a:schemeClr val="bg2">
                    <a:lumMod val="10000"/>
                  </a:schemeClr>
                </a:solidFill>
              </a:rPr>
            </a:br>
            <a:r>
              <a:rPr lang="lv-LV" dirty="0" smtClean="0">
                <a:solidFill>
                  <a:schemeClr val="bg2">
                    <a:lumMod val="10000"/>
                  </a:schemeClr>
                </a:solidFill>
              </a:rPr>
              <a:t>Nelaimē nokļūst suņi, zirgi, kā arī meža dzīvnieki.</a:t>
            </a:r>
            <a:endParaRPr lang="lv-LV" dirty="0">
              <a:solidFill>
                <a:schemeClr val="bg2">
                  <a:lumMod val="10000"/>
                </a:schemeClr>
              </a:solidFill>
            </a:endParaRP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206348" y="768716"/>
            <a:ext cx="2264241" cy="2718555"/>
          </a:xfrm>
          <a:prstGeom prst="rect">
            <a:avLst/>
          </a:prstGeom>
        </p:spPr>
      </p:pic>
      <p:sp>
        <p:nvSpPr>
          <p:cNvPr id="5" name="Slide Number Placeholder 4"/>
          <p:cNvSpPr>
            <a:spLocks noGrp="1"/>
          </p:cNvSpPr>
          <p:nvPr>
            <p:ph type="sldNum" sz="quarter" idx="12"/>
          </p:nvPr>
        </p:nvSpPr>
        <p:spPr/>
        <p:txBody>
          <a:bodyPr/>
          <a:lstStyle/>
          <a:p>
            <a:fld id="{DDE24CA1-950B-482B-A7B7-805FC4F91FD6}" type="slidenum">
              <a:rPr lang="lv-LV" smtClean="0"/>
              <a:t>10</a:t>
            </a:fld>
            <a:endParaRPr lang="lv-LV"/>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58660" y="1527085"/>
            <a:ext cx="2425958" cy="4582365"/>
          </a:xfrm>
          <a:prstGeom prst="rect">
            <a:avLst/>
          </a:prstGeom>
        </p:spPr>
      </p:pic>
      <p:pic>
        <p:nvPicPr>
          <p:cNvPr id="8" name="Picture 7"/>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t="8902"/>
          <a:stretch/>
        </p:blipFill>
        <p:spPr>
          <a:xfrm>
            <a:off x="7293005" y="3630706"/>
            <a:ext cx="2061074" cy="3012141"/>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17381" y="1527085"/>
            <a:ext cx="2200896" cy="3401386"/>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907" y="6083786"/>
            <a:ext cx="11863844" cy="634039"/>
          </a:xfrm>
          <a:prstGeom prst="rect">
            <a:avLst/>
          </a:prstGeom>
        </p:spPr>
      </p:pic>
    </p:spTree>
    <p:extLst>
      <p:ext uri="{BB962C8B-B14F-4D97-AF65-F5344CB8AC3E}">
        <p14:creationId xmlns:p14="http://schemas.microsoft.com/office/powerpoint/2010/main" val="1142290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1154955" y="1748118"/>
            <a:ext cx="3859212" cy="3281082"/>
          </a:xfrm>
        </p:spPr>
        <p:txBody>
          <a:bodyPr>
            <a:noAutofit/>
          </a:bodyPr>
          <a:lstStyle/>
          <a:p>
            <a:r>
              <a:rPr lang="lv-LV" sz="2400" dirty="0">
                <a:solidFill>
                  <a:schemeClr val="bg2">
                    <a:lumMod val="10000"/>
                  </a:schemeClr>
                </a:solidFill>
              </a:rPr>
              <a:t>Lai tavs ģimenes mīlulis neiekļūtu nelaimē, ielūztot ledū, pastaigām ar mājdzīvnieku izvēlies vietas, kas atrodas tālāk no ūdenstilpēm, lai dzīvnieks, palaists bez pavadas vai izraujoties, nejauši neuzskrien uz ledus un neielūzt!</a:t>
            </a:r>
          </a:p>
          <a:p>
            <a:endParaRPr lang="lv-LV" sz="2400" dirty="0"/>
          </a:p>
        </p:txBody>
      </p:sp>
      <p:sp>
        <p:nvSpPr>
          <p:cNvPr id="4" name="Slide Number Placeholder 3"/>
          <p:cNvSpPr>
            <a:spLocks noGrp="1"/>
          </p:cNvSpPr>
          <p:nvPr>
            <p:ph type="sldNum" sz="quarter" idx="12"/>
          </p:nvPr>
        </p:nvSpPr>
        <p:spPr/>
        <p:txBody>
          <a:bodyPr/>
          <a:lstStyle/>
          <a:p>
            <a:fld id="{DDE24CA1-950B-482B-A7B7-805FC4F91FD6}" type="slidenum">
              <a:rPr lang="lv-LV" smtClean="0"/>
              <a:t>11</a:t>
            </a:fld>
            <a:endParaRPr lang="lv-LV"/>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2342" y="1289172"/>
            <a:ext cx="3319297" cy="4968193"/>
          </a:xfrm>
          <a:prstGeom prst="rect">
            <a:avLst/>
          </a:prstGeom>
        </p:spPr>
      </p:pic>
    </p:spTree>
    <p:extLst>
      <p:ext uri="{BB962C8B-B14F-4D97-AF65-F5344CB8AC3E}">
        <p14:creationId xmlns:p14="http://schemas.microsoft.com/office/powerpoint/2010/main" val="3988607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06" y="1693332"/>
            <a:ext cx="4180093" cy="1735668"/>
          </a:xfrm>
        </p:spPr>
        <p:txBody>
          <a:bodyPr>
            <a:normAutofit/>
          </a:bodyPr>
          <a:lstStyle/>
          <a:p>
            <a:r>
              <a:rPr lang="lv-LV" sz="4000" b="1" dirty="0" smtClean="0">
                <a:solidFill>
                  <a:schemeClr val="bg2">
                    <a:lumMod val="10000"/>
                  </a:schemeClr>
                </a:solidFill>
              </a:rPr>
              <a:t>CITAS ZIEMAS AKTIVITĀTES</a:t>
            </a:r>
            <a:endParaRPr lang="lv-LV" sz="4000" b="1" dirty="0">
              <a:solidFill>
                <a:schemeClr val="bg2">
                  <a:lumMod val="10000"/>
                </a:schemeClr>
              </a:solidFill>
            </a:endParaRPr>
          </a:p>
        </p:txBody>
      </p:sp>
      <p:sp>
        <p:nvSpPr>
          <p:cNvPr id="4" name="Text Placeholder 3"/>
          <p:cNvSpPr>
            <a:spLocks noGrp="1"/>
          </p:cNvSpPr>
          <p:nvPr>
            <p:ph type="body" sz="half" idx="2"/>
          </p:nvPr>
        </p:nvSpPr>
        <p:spPr/>
        <p:txBody>
          <a:bodyPr>
            <a:normAutofit/>
          </a:bodyPr>
          <a:lstStyle/>
          <a:p>
            <a:r>
              <a:rPr lang="lv-LV" sz="2400" dirty="0" smtClean="0">
                <a:solidFill>
                  <a:schemeClr val="bg1">
                    <a:lumMod val="25000"/>
                  </a:schemeClr>
                </a:solidFill>
              </a:rPr>
              <a:t> </a:t>
            </a:r>
            <a:endParaRPr lang="lv-LV" sz="2400" dirty="0">
              <a:solidFill>
                <a:schemeClr val="bg1">
                  <a:lumMod val="25000"/>
                </a:schemeClr>
              </a:solidFill>
            </a:endParaRPr>
          </a:p>
        </p:txBody>
      </p:sp>
      <p:sp>
        <p:nvSpPr>
          <p:cNvPr id="14" name="Slide Number Placeholder 13"/>
          <p:cNvSpPr>
            <a:spLocks noGrp="1"/>
          </p:cNvSpPr>
          <p:nvPr>
            <p:ph type="sldNum" sz="quarter" idx="12"/>
          </p:nvPr>
        </p:nvSpPr>
        <p:spPr/>
        <p:txBody>
          <a:bodyPr/>
          <a:lstStyle/>
          <a:p>
            <a:fld id="{DDE24CA1-950B-482B-A7B7-805FC4F91FD6}" type="slidenum">
              <a:rPr lang="lv-LV" smtClean="0"/>
              <a:t>12</a:t>
            </a:fld>
            <a:endParaRPr lang="lv-LV"/>
          </a:p>
        </p:txBody>
      </p:sp>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7028329" y="1506677"/>
            <a:ext cx="3621363" cy="4251868"/>
          </a:xfrm>
          <a:prstGeom prst="rect">
            <a:avLst/>
          </a:prstGeom>
        </p:spPr>
      </p:pic>
    </p:spTree>
    <p:extLst>
      <p:ext uri="{BB962C8B-B14F-4D97-AF65-F5344CB8AC3E}">
        <p14:creationId xmlns:p14="http://schemas.microsoft.com/office/powerpoint/2010/main" val="2693931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337927" y="3138833"/>
            <a:ext cx="3505321" cy="2854160"/>
          </a:xfrm>
        </p:spPr>
        <p:txBody>
          <a:bodyPr>
            <a:normAutofit/>
          </a:bodyPr>
          <a:lstStyle/>
          <a:p>
            <a:pPr algn="ctr"/>
            <a:endParaRPr lang="lv-LV" sz="2400" dirty="0" smtClean="0">
              <a:solidFill>
                <a:schemeClr val="bg2">
                  <a:lumMod val="10000"/>
                </a:schemeClr>
              </a:solidFill>
            </a:endParaRPr>
          </a:p>
          <a:p>
            <a:pPr algn="ctr"/>
            <a:r>
              <a:rPr lang="lv-LV" sz="2400" dirty="0" smtClean="0">
                <a:solidFill>
                  <a:schemeClr val="bg2">
                    <a:lumMod val="10000"/>
                  </a:schemeClr>
                </a:solidFill>
              </a:rPr>
              <a:t>Tik daudz aktivitāšu, tik daudz prieka un smaidu, bet tikai tad, ja netiek aizmirsts par drošību.</a:t>
            </a:r>
          </a:p>
          <a:p>
            <a:endParaRPr lang="lv-LV" dirty="0"/>
          </a:p>
        </p:txBody>
      </p:sp>
      <p:sp>
        <p:nvSpPr>
          <p:cNvPr id="3" name="Slide Number Placeholder 2"/>
          <p:cNvSpPr>
            <a:spLocks noGrp="1"/>
          </p:cNvSpPr>
          <p:nvPr>
            <p:ph type="sldNum" sz="quarter" idx="12"/>
          </p:nvPr>
        </p:nvSpPr>
        <p:spPr/>
        <p:txBody>
          <a:bodyPr/>
          <a:lstStyle/>
          <a:p>
            <a:fld id="{DDE24CA1-950B-482B-A7B7-805FC4F91FD6}" type="slidenum">
              <a:rPr lang="lv-LV" smtClean="0"/>
              <a:t>13</a:t>
            </a:fld>
            <a:endParaRPr lang="lv-LV"/>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6128" y="959224"/>
            <a:ext cx="3281462" cy="486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Oval Callout 10"/>
          <p:cNvSpPr/>
          <p:nvPr/>
        </p:nvSpPr>
        <p:spPr>
          <a:xfrm>
            <a:off x="5836026" y="367553"/>
            <a:ext cx="3747245" cy="2644588"/>
          </a:xfrm>
          <a:prstGeom prst="wedgeEllipseCallout">
            <a:avLst>
              <a:gd name="adj1" fmla="val -120907"/>
              <a:gd name="adj2" fmla="val 2361"/>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a:solidFill>
                  <a:schemeClr val="bg2">
                    <a:lumMod val="10000"/>
                  </a:schemeClr>
                </a:solidFill>
              </a:rPr>
              <a:t>Ziema, sniegs, ragavas, pikošanās, </a:t>
            </a:r>
            <a:r>
              <a:rPr lang="lv-LV" sz="2400" dirty="0" smtClean="0">
                <a:solidFill>
                  <a:schemeClr val="bg2">
                    <a:lumMod val="10000"/>
                  </a:schemeClr>
                </a:solidFill>
              </a:rPr>
              <a:t>e</a:t>
            </a:r>
            <a:r>
              <a:rPr lang="en-US" sz="2400" dirty="0" smtClean="0">
                <a:solidFill>
                  <a:schemeClr val="bg2">
                    <a:lumMod val="10000"/>
                  </a:schemeClr>
                </a:solidFill>
              </a:rPr>
              <a:t>ņ</a:t>
            </a:r>
            <a:r>
              <a:rPr lang="lv-LV" sz="2400" dirty="0" err="1" smtClean="0">
                <a:solidFill>
                  <a:schemeClr val="bg2">
                    <a:lumMod val="10000"/>
                  </a:schemeClr>
                </a:solidFill>
              </a:rPr>
              <a:t>ģelīši</a:t>
            </a:r>
            <a:r>
              <a:rPr lang="lv-LV" sz="2400" dirty="0" smtClean="0">
                <a:solidFill>
                  <a:schemeClr val="bg2">
                    <a:lumMod val="10000"/>
                  </a:schemeClr>
                </a:solidFill>
              </a:rPr>
              <a:t> </a:t>
            </a:r>
            <a:r>
              <a:rPr lang="lv-LV" sz="2400" dirty="0">
                <a:solidFill>
                  <a:schemeClr val="bg2">
                    <a:lumMod val="10000"/>
                  </a:schemeClr>
                </a:solidFill>
              </a:rPr>
              <a:t>sniegā, braukšana lejā no kalna...</a:t>
            </a:r>
          </a:p>
        </p:txBody>
      </p:sp>
    </p:spTree>
    <p:extLst>
      <p:ext uri="{BB962C8B-B14F-4D97-AF65-F5344CB8AC3E}">
        <p14:creationId xmlns:p14="http://schemas.microsoft.com/office/powerpoint/2010/main" val="2295361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dirty="0" smtClean="0">
                <a:solidFill>
                  <a:schemeClr val="bg2">
                    <a:lumMod val="10000"/>
                  </a:schemeClr>
                </a:solidFill>
              </a:rPr>
              <a:t>Neaizmirsti</a:t>
            </a:r>
            <a:r>
              <a:rPr lang="lv-LV" dirty="0" smtClean="0">
                <a:solidFill>
                  <a:schemeClr val="bg2">
                    <a:lumMod val="10000"/>
                  </a:schemeClr>
                </a:solidFill>
              </a:rPr>
              <a:t> </a:t>
            </a:r>
            <a:r>
              <a:rPr lang="lv-LV" sz="4000" dirty="0" smtClean="0">
                <a:solidFill>
                  <a:schemeClr val="bg2">
                    <a:lumMod val="10000"/>
                  </a:schemeClr>
                </a:solidFill>
              </a:rPr>
              <a:t>par drošību!</a:t>
            </a:r>
            <a:endParaRPr lang="lv-LV" sz="4000" dirty="0">
              <a:solidFill>
                <a:schemeClr val="bg2">
                  <a:lumMod val="10000"/>
                </a:schemeClr>
              </a:solidFill>
            </a:endParaRPr>
          </a:p>
        </p:txBody>
      </p:sp>
      <p:sp>
        <p:nvSpPr>
          <p:cNvPr id="4" name="Slide Number Placeholder 3"/>
          <p:cNvSpPr>
            <a:spLocks noGrp="1"/>
          </p:cNvSpPr>
          <p:nvPr>
            <p:ph type="sldNum" sz="quarter" idx="12"/>
          </p:nvPr>
        </p:nvSpPr>
        <p:spPr/>
        <p:txBody>
          <a:bodyPr/>
          <a:lstStyle/>
          <a:p>
            <a:fld id="{DDE24CA1-950B-482B-A7B7-805FC4F91FD6}" type="slidenum">
              <a:rPr lang="lv-LV" smtClean="0"/>
              <a:t>14</a:t>
            </a:fld>
            <a:endParaRPr lang="lv-LV"/>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2153" y="2425399"/>
            <a:ext cx="3457013" cy="4302166"/>
          </a:xfrm>
          <a:prstGeom prst="rect">
            <a:avLst/>
          </a:prstGeom>
        </p:spPr>
      </p:pic>
      <p:sp>
        <p:nvSpPr>
          <p:cNvPr id="7" name="Oval Callout 6"/>
          <p:cNvSpPr/>
          <p:nvPr/>
        </p:nvSpPr>
        <p:spPr>
          <a:xfrm>
            <a:off x="8409731" y="2348753"/>
            <a:ext cx="3642062" cy="2247774"/>
          </a:xfrm>
          <a:prstGeom prst="wedgeEllipseCallout">
            <a:avLst>
              <a:gd name="adj1" fmla="val -58945"/>
              <a:gd name="adj2" fmla="val 42000"/>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Pct val="100000"/>
            </a:pPr>
            <a:r>
              <a:rPr lang="lv-LV" sz="2000" dirty="0">
                <a:solidFill>
                  <a:schemeClr val="bg2">
                    <a:lumMod val="10000"/>
                  </a:schemeClr>
                </a:solidFill>
              </a:rPr>
              <a:t>Laisties lejā no kalna? </a:t>
            </a:r>
            <a:endParaRPr lang="lv-LV" sz="2000" dirty="0" smtClean="0">
              <a:solidFill>
                <a:schemeClr val="bg2">
                  <a:lumMod val="10000"/>
                </a:schemeClr>
              </a:solidFill>
            </a:endParaRPr>
          </a:p>
          <a:p>
            <a:pPr algn="ctr">
              <a:buClrTx/>
              <a:buSzPct val="100000"/>
            </a:pPr>
            <a:r>
              <a:rPr lang="lv-LV" sz="2000" dirty="0" smtClean="0">
                <a:solidFill>
                  <a:schemeClr val="bg2">
                    <a:lumMod val="10000"/>
                  </a:schemeClr>
                </a:solidFill>
              </a:rPr>
              <a:t>Jā</a:t>
            </a:r>
            <a:r>
              <a:rPr lang="lv-LV" sz="2000" dirty="0">
                <a:solidFill>
                  <a:schemeClr val="bg2">
                    <a:lumMod val="10000"/>
                  </a:schemeClr>
                </a:solidFill>
              </a:rPr>
              <a:t>, ja vien nobrauciena galā nav ūdentilpe vai iela. </a:t>
            </a:r>
          </a:p>
        </p:txBody>
      </p:sp>
      <p:sp>
        <p:nvSpPr>
          <p:cNvPr id="8" name="Oval Callout 7"/>
          <p:cNvSpPr/>
          <p:nvPr/>
        </p:nvSpPr>
        <p:spPr>
          <a:xfrm>
            <a:off x="8239399" y="4785539"/>
            <a:ext cx="3812394" cy="1990164"/>
          </a:xfrm>
          <a:prstGeom prst="wedgeEllipseCallout">
            <a:avLst>
              <a:gd name="adj1" fmla="val -54317"/>
              <a:gd name="adj2" fmla="val -55297"/>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Pct val="100000"/>
            </a:pPr>
            <a:r>
              <a:rPr lang="lv-LV" sz="2000" dirty="0">
                <a:solidFill>
                  <a:schemeClr val="bg2">
                    <a:lumMod val="10000"/>
                  </a:schemeClr>
                </a:solidFill>
              </a:rPr>
              <a:t>Pastaigas? </a:t>
            </a:r>
            <a:endParaRPr lang="lv-LV" sz="2000" dirty="0" smtClean="0">
              <a:solidFill>
                <a:schemeClr val="bg2">
                  <a:lumMod val="10000"/>
                </a:schemeClr>
              </a:solidFill>
            </a:endParaRPr>
          </a:p>
          <a:p>
            <a:pPr algn="ctr">
              <a:buClrTx/>
              <a:buSzPct val="100000"/>
            </a:pPr>
            <a:r>
              <a:rPr lang="lv-LV" sz="2000" dirty="0" smtClean="0">
                <a:solidFill>
                  <a:schemeClr val="bg2">
                    <a:lumMod val="10000"/>
                  </a:schemeClr>
                </a:solidFill>
              </a:rPr>
              <a:t>Jā</a:t>
            </a:r>
            <a:r>
              <a:rPr lang="lv-LV" sz="2000" dirty="0">
                <a:solidFill>
                  <a:schemeClr val="bg2">
                    <a:lumMod val="10000"/>
                  </a:schemeClr>
                </a:solidFill>
              </a:rPr>
              <a:t>, pa mežu, pļavu vai parku nevis pamestām un neuzceltām ēkām.</a:t>
            </a:r>
          </a:p>
        </p:txBody>
      </p:sp>
      <p:sp>
        <p:nvSpPr>
          <p:cNvPr id="9" name="Oval Callout 8"/>
          <p:cNvSpPr/>
          <p:nvPr/>
        </p:nvSpPr>
        <p:spPr>
          <a:xfrm>
            <a:off x="137160" y="4352544"/>
            <a:ext cx="4124711" cy="2429504"/>
          </a:xfrm>
          <a:prstGeom prst="wedgeEllipseCallout">
            <a:avLst>
              <a:gd name="adj1" fmla="val 53567"/>
              <a:gd name="adj2" fmla="val -43280"/>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Pct val="100000"/>
            </a:pPr>
            <a:r>
              <a:rPr lang="lv-LV" sz="2000" dirty="0">
                <a:solidFill>
                  <a:schemeClr val="bg2">
                    <a:lumMod val="10000"/>
                  </a:schemeClr>
                </a:solidFill>
              </a:rPr>
              <a:t>Pikošanās? </a:t>
            </a:r>
            <a:endParaRPr lang="lv-LV" sz="2000" dirty="0" smtClean="0">
              <a:solidFill>
                <a:schemeClr val="bg2">
                  <a:lumMod val="10000"/>
                </a:schemeClr>
              </a:solidFill>
            </a:endParaRPr>
          </a:p>
          <a:p>
            <a:pPr algn="ctr">
              <a:buClrTx/>
              <a:buSzPct val="100000"/>
            </a:pPr>
            <a:r>
              <a:rPr lang="lv-LV" sz="2000" dirty="0" smtClean="0">
                <a:solidFill>
                  <a:schemeClr val="bg2">
                    <a:lumMod val="10000"/>
                  </a:schemeClr>
                </a:solidFill>
              </a:rPr>
              <a:t>Sniega </a:t>
            </a:r>
            <a:r>
              <a:rPr lang="lv-LV" sz="2000" dirty="0">
                <a:solidFill>
                  <a:schemeClr val="bg2">
                    <a:lumMod val="10000"/>
                  </a:schemeClr>
                </a:solidFill>
              </a:rPr>
              <a:t>kaujām «Jā!», bet tālāk no ielām un aizsalušām ūdenstilpēm, lai cīņas karstumā neuzskrien uz ielas vai ledus.</a:t>
            </a:r>
          </a:p>
        </p:txBody>
      </p:sp>
      <p:sp>
        <p:nvSpPr>
          <p:cNvPr id="10" name="Oval Callout 9"/>
          <p:cNvSpPr/>
          <p:nvPr/>
        </p:nvSpPr>
        <p:spPr>
          <a:xfrm>
            <a:off x="137160" y="2348753"/>
            <a:ext cx="3995928" cy="1610600"/>
          </a:xfrm>
          <a:prstGeom prst="wedgeEllipseCallout">
            <a:avLst>
              <a:gd name="adj1" fmla="val 56251"/>
              <a:gd name="adj2" fmla="val 50768"/>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Pct val="100000"/>
            </a:pPr>
            <a:r>
              <a:rPr lang="lv-LV" sz="2000" dirty="0">
                <a:solidFill>
                  <a:schemeClr val="bg2">
                    <a:lumMod val="10000"/>
                  </a:schemeClr>
                </a:solidFill>
              </a:rPr>
              <a:t>Slidošana? </a:t>
            </a:r>
            <a:endParaRPr lang="lv-LV" sz="2000" dirty="0" smtClean="0">
              <a:solidFill>
                <a:schemeClr val="bg2">
                  <a:lumMod val="10000"/>
                </a:schemeClr>
              </a:solidFill>
            </a:endParaRPr>
          </a:p>
          <a:p>
            <a:pPr algn="ctr">
              <a:buClrTx/>
              <a:buSzPct val="100000"/>
            </a:pPr>
            <a:r>
              <a:rPr lang="lv-LV" sz="2000" dirty="0" smtClean="0">
                <a:solidFill>
                  <a:schemeClr val="bg2">
                    <a:lumMod val="10000"/>
                  </a:schemeClr>
                </a:solidFill>
              </a:rPr>
              <a:t>Jā</a:t>
            </a:r>
            <a:r>
              <a:rPr lang="lv-LV" sz="2000" dirty="0">
                <a:solidFill>
                  <a:schemeClr val="bg2">
                    <a:lumMod val="10000"/>
                  </a:schemeClr>
                </a:solidFill>
              </a:rPr>
              <a:t>, pa aizsalušām peļķēm un mākslīgās slidotavās!</a:t>
            </a:r>
          </a:p>
        </p:txBody>
      </p:sp>
    </p:spTree>
    <p:extLst>
      <p:ext uri="{BB962C8B-B14F-4D97-AF65-F5344CB8AC3E}">
        <p14:creationId xmlns:p14="http://schemas.microsoft.com/office/powerpoint/2010/main" val="925045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943" y="3148355"/>
            <a:ext cx="4180093" cy="1735668"/>
          </a:xfrm>
        </p:spPr>
        <p:txBody>
          <a:bodyPr>
            <a:noAutofit/>
          </a:bodyPr>
          <a:lstStyle/>
          <a:p>
            <a:pPr algn="ctr"/>
            <a:r>
              <a:rPr lang="lv-LV" sz="4000" b="1" dirty="0" smtClean="0">
                <a:solidFill>
                  <a:schemeClr val="bg2">
                    <a:lumMod val="10000"/>
                  </a:schemeClr>
                </a:solidFill>
              </a:rPr>
              <a:t>ZINI, KUR ESI, UN INFORMĒ VECĀKUS PAR SAVIEM PLĀNIEM</a:t>
            </a:r>
            <a:endParaRPr lang="lv-LV" sz="4000" b="1" dirty="0">
              <a:solidFill>
                <a:schemeClr val="bg2">
                  <a:lumMod val="10000"/>
                </a:schemeClr>
              </a:solidFill>
            </a:endParaRPr>
          </a:p>
        </p:txBody>
      </p:sp>
      <p:sp>
        <p:nvSpPr>
          <p:cNvPr id="4" name="Text Placeholder 3"/>
          <p:cNvSpPr>
            <a:spLocks noGrp="1"/>
          </p:cNvSpPr>
          <p:nvPr>
            <p:ph type="body" sz="half" idx="2"/>
          </p:nvPr>
        </p:nvSpPr>
        <p:spPr/>
        <p:txBody>
          <a:bodyPr>
            <a:normAutofit/>
          </a:bodyPr>
          <a:lstStyle/>
          <a:p>
            <a:r>
              <a:rPr lang="lv-LV" sz="2400" dirty="0" smtClean="0">
                <a:solidFill>
                  <a:schemeClr val="bg1">
                    <a:lumMod val="25000"/>
                  </a:schemeClr>
                </a:solidFill>
              </a:rPr>
              <a:t> </a:t>
            </a:r>
            <a:endParaRPr lang="lv-LV" sz="2400" dirty="0">
              <a:solidFill>
                <a:schemeClr val="bg1">
                  <a:lumMod val="25000"/>
                </a:schemeClr>
              </a:solidFill>
            </a:endParaRPr>
          </a:p>
        </p:txBody>
      </p:sp>
      <p:sp>
        <p:nvSpPr>
          <p:cNvPr id="14" name="Slide Number Placeholder 13"/>
          <p:cNvSpPr>
            <a:spLocks noGrp="1"/>
          </p:cNvSpPr>
          <p:nvPr>
            <p:ph type="sldNum" sz="quarter" idx="12"/>
          </p:nvPr>
        </p:nvSpPr>
        <p:spPr/>
        <p:txBody>
          <a:bodyPr/>
          <a:lstStyle/>
          <a:p>
            <a:fld id="{DDE24CA1-950B-482B-A7B7-805FC4F91FD6}" type="slidenum">
              <a:rPr lang="lv-LV" smtClean="0"/>
              <a:t>15</a:t>
            </a:fld>
            <a:endParaRPr lang="lv-LV"/>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93559" y="1826847"/>
            <a:ext cx="4898391" cy="3661506"/>
          </a:xfrm>
          <a:prstGeom prst="rect">
            <a:avLst/>
          </a:prstGeom>
        </p:spPr>
      </p:pic>
    </p:spTree>
    <p:extLst>
      <p:ext uri="{BB962C8B-B14F-4D97-AF65-F5344CB8AC3E}">
        <p14:creationId xmlns:p14="http://schemas.microsoft.com/office/powerpoint/2010/main" val="4208452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4000" dirty="0" smtClean="0">
                <a:solidFill>
                  <a:schemeClr val="bg2">
                    <a:lumMod val="10000"/>
                  </a:schemeClr>
                </a:solidFill>
              </a:rPr>
              <a:t>Informē par saviem plāniem!</a:t>
            </a:r>
            <a:endParaRPr lang="lv-LV" sz="4000" dirty="0">
              <a:solidFill>
                <a:schemeClr val="bg2">
                  <a:lumMod val="10000"/>
                </a:schemeClr>
              </a:solidFill>
            </a:endParaRPr>
          </a:p>
        </p:txBody>
      </p:sp>
      <p:sp>
        <p:nvSpPr>
          <p:cNvPr id="9" name="Content Placeholder 8"/>
          <p:cNvSpPr>
            <a:spLocks noGrp="1"/>
          </p:cNvSpPr>
          <p:nvPr>
            <p:ph idx="1"/>
          </p:nvPr>
        </p:nvSpPr>
        <p:spPr>
          <a:xfrm>
            <a:off x="1154954" y="2336800"/>
            <a:ext cx="10148046" cy="4078748"/>
          </a:xfrm>
        </p:spPr>
        <p:txBody>
          <a:bodyPr>
            <a:noAutofit/>
          </a:bodyPr>
          <a:lstStyle/>
          <a:p>
            <a:r>
              <a:rPr lang="lv-LV" sz="2400" dirty="0">
                <a:solidFill>
                  <a:schemeClr val="bg1">
                    <a:lumMod val="25000"/>
                  </a:schemeClr>
                </a:solidFill>
              </a:rPr>
              <a:t>P</a:t>
            </a:r>
            <a:r>
              <a:rPr lang="lv-LV" sz="2400" dirty="0" smtClean="0">
                <a:solidFill>
                  <a:schemeClr val="bg1">
                    <a:lumMod val="25000"/>
                  </a:schemeClr>
                </a:solidFill>
              </a:rPr>
              <a:t>irms </a:t>
            </a:r>
            <a:r>
              <a:rPr lang="lv-LV" sz="2400" dirty="0">
                <a:solidFill>
                  <a:schemeClr val="bg1">
                    <a:lumMod val="25000"/>
                  </a:schemeClr>
                </a:solidFill>
              </a:rPr>
              <a:t>dodies ārpus mājas viens vai ar draugiem</a:t>
            </a:r>
            <a:r>
              <a:rPr lang="lv-LV" sz="2400" dirty="0" smtClean="0">
                <a:solidFill>
                  <a:schemeClr val="bg1">
                    <a:lumMod val="25000"/>
                  </a:schemeClr>
                </a:solidFill>
              </a:rPr>
              <a:t>,</a:t>
            </a:r>
            <a:r>
              <a:rPr lang="lv-LV" sz="2400" dirty="0">
                <a:solidFill>
                  <a:schemeClr val="bg1">
                    <a:lumMod val="25000"/>
                  </a:schemeClr>
                </a:solidFill>
              </a:rPr>
              <a:t> </a:t>
            </a:r>
            <a:r>
              <a:rPr lang="lv-LV" sz="2400" dirty="0" smtClean="0">
                <a:solidFill>
                  <a:schemeClr val="bg1">
                    <a:lumMod val="25000"/>
                  </a:schemeClr>
                </a:solidFill>
              </a:rPr>
              <a:t>vecāki </a:t>
            </a:r>
            <a:r>
              <a:rPr lang="lv-LV" sz="2400" dirty="0">
                <a:solidFill>
                  <a:schemeClr val="bg1">
                    <a:lumMod val="25000"/>
                  </a:schemeClr>
                </a:solidFill>
              </a:rPr>
              <a:t>katru reizu</a:t>
            </a:r>
            <a:r>
              <a:rPr lang="lv-LV" sz="2400" dirty="0" smtClean="0">
                <a:solidFill>
                  <a:schemeClr val="bg1">
                    <a:lumMod val="25000"/>
                  </a:schemeClr>
                </a:solidFill>
              </a:rPr>
              <a:t> jautā</a:t>
            </a:r>
          </a:p>
          <a:p>
            <a:pPr marL="0" indent="0">
              <a:buNone/>
            </a:pPr>
            <a:r>
              <a:rPr lang="lv-LV" sz="2400" dirty="0">
                <a:solidFill>
                  <a:schemeClr val="bg1">
                    <a:lumMod val="25000"/>
                  </a:schemeClr>
                </a:solidFill>
              </a:rPr>
              <a:t/>
            </a:r>
            <a:br>
              <a:rPr lang="lv-LV" sz="2400" dirty="0">
                <a:solidFill>
                  <a:schemeClr val="bg1">
                    <a:lumMod val="25000"/>
                  </a:schemeClr>
                </a:solidFill>
              </a:rPr>
            </a:br>
            <a:endParaRPr lang="lv-LV" sz="2400" dirty="0">
              <a:solidFill>
                <a:schemeClr val="bg1">
                  <a:lumMod val="25000"/>
                </a:schemeClr>
              </a:solidFill>
            </a:endParaRPr>
          </a:p>
        </p:txBody>
      </p:sp>
      <p:sp>
        <p:nvSpPr>
          <p:cNvPr id="5" name="Slide Number Placeholder 4"/>
          <p:cNvSpPr>
            <a:spLocks noGrp="1"/>
          </p:cNvSpPr>
          <p:nvPr>
            <p:ph type="sldNum" sz="quarter" idx="12"/>
          </p:nvPr>
        </p:nvSpPr>
        <p:spPr/>
        <p:txBody>
          <a:bodyPr/>
          <a:lstStyle/>
          <a:p>
            <a:fld id="{DDE24CA1-950B-482B-A7B7-805FC4F91FD6}" type="slidenum">
              <a:rPr lang="lv-LV" smtClean="0"/>
              <a:t>16</a:t>
            </a:fld>
            <a:endParaRPr lang="lv-LV"/>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055" y="6010629"/>
            <a:ext cx="11863844" cy="627942"/>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6858" y="3461057"/>
            <a:ext cx="3222981" cy="3170614"/>
          </a:xfrm>
          <a:prstGeom prst="rect">
            <a:avLst/>
          </a:prstGeom>
        </p:spPr>
      </p:pic>
      <p:sp>
        <p:nvSpPr>
          <p:cNvPr id="7" name="Oval Callout 6"/>
          <p:cNvSpPr/>
          <p:nvPr/>
        </p:nvSpPr>
        <p:spPr>
          <a:xfrm rot="19993576">
            <a:off x="1413497" y="3491279"/>
            <a:ext cx="2448774" cy="1547761"/>
          </a:xfrm>
          <a:prstGeom prst="wedgeEllipseCallout">
            <a:avLst>
              <a:gd name="adj1" fmla="val 47236"/>
              <a:gd name="adj2" fmla="val 79211"/>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lv-LV" sz="2200" dirty="0" smtClean="0">
                <a:solidFill>
                  <a:schemeClr val="bg1">
                    <a:lumMod val="25000"/>
                  </a:schemeClr>
                </a:solidFill>
              </a:rPr>
              <a:t>Ar </a:t>
            </a:r>
            <a:r>
              <a:rPr lang="lv-LV" sz="2200" dirty="0">
                <a:solidFill>
                  <a:schemeClr val="bg1">
                    <a:lumMod val="25000"/>
                  </a:schemeClr>
                </a:solidFill>
              </a:rPr>
              <a:t>ko būsi kopā?</a:t>
            </a:r>
          </a:p>
        </p:txBody>
      </p:sp>
      <p:sp>
        <p:nvSpPr>
          <p:cNvPr id="11" name="Oval Callout 10"/>
          <p:cNvSpPr/>
          <p:nvPr/>
        </p:nvSpPr>
        <p:spPr>
          <a:xfrm rot="1586731">
            <a:off x="8026625" y="4556958"/>
            <a:ext cx="2557882" cy="1901326"/>
          </a:xfrm>
          <a:prstGeom prst="wedgeEllipseCallout">
            <a:avLst>
              <a:gd name="adj1" fmla="val -86411"/>
              <a:gd name="adj2" fmla="val 1588"/>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lv-LV" sz="2200" dirty="0" smtClean="0">
                <a:solidFill>
                  <a:schemeClr val="bg1">
                    <a:lumMod val="25000"/>
                  </a:schemeClr>
                </a:solidFill>
              </a:rPr>
              <a:t>Cik </a:t>
            </a:r>
            <a:r>
              <a:rPr lang="lv-LV" sz="2200" dirty="0">
                <a:solidFill>
                  <a:schemeClr val="bg1">
                    <a:lumMod val="25000"/>
                  </a:schemeClr>
                </a:solidFill>
              </a:rPr>
              <a:t>ilgi būsi prom?</a:t>
            </a:r>
            <a:endParaRPr lang="lv-LV" sz="2400" dirty="0">
              <a:solidFill>
                <a:schemeClr val="bg1">
                  <a:lumMod val="25000"/>
                </a:schemeClr>
              </a:solidFill>
            </a:endParaRPr>
          </a:p>
        </p:txBody>
      </p:sp>
      <p:sp>
        <p:nvSpPr>
          <p:cNvPr id="12" name="Oval Callout 11"/>
          <p:cNvSpPr/>
          <p:nvPr/>
        </p:nvSpPr>
        <p:spPr>
          <a:xfrm rot="1298015">
            <a:off x="8054443" y="2822016"/>
            <a:ext cx="1972235" cy="1443318"/>
          </a:xfrm>
          <a:prstGeom prst="wedgeEllipseCallout">
            <a:avLst>
              <a:gd name="adj1" fmla="val -56908"/>
              <a:gd name="adj2" fmla="val 78042"/>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t>Kur iesi?</a:t>
            </a:r>
            <a:endParaRPr lang="lv-LV" sz="2400" dirty="0"/>
          </a:p>
        </p:txBody>
      </p:sp>
    </p:spTree>
    <p:extLst>
      <p:ext uri="{BB962C8B-B14F-4D97-AF65-F5344CB8AC3E}">
        <p14:creationId xmlns:p14="http://schemas.microsoft.com/office/powerpoint/2010/main" val="3319459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dirty="0">
                <a:solidFill>
                  <a:schemeClr val="bg2">
                    <a:lumMod val="10000"/>
                  </a:schemeClr>
                </a:solidFill>
              </a:rPr>
              <a:t>Informē par saviem plāniem!</a:t>
            </a:r>
            <a:endParaRPr lang="lv-LV" sz="4000" dirty="0"/>
          </a:p>
        </p:txBody>
      </p:sp>
      <p:sp>
        <p:nvSpPr>
          <p:cNvPr id="3" name="Content Placeholder 2"/>
          <p:cNvSpPr>
            <a:spLocks noGrp="1"/>
          </p:cNvSpPr>
          <p:nvPr>
            <p:ph idx="1"/>
          </p:nvPr>
        </p:nvSpPr>
        <p:spPr>
          <a:xfrm>
            <a:off x="6087035" y="2711076"/>
            <a:ext cx="5827059" cy="3416300"/>
          </a:xfrm>
        </p:spPr>
        <p:txBody>
          <a:bodyPr>
            <a:normAutofit/>
          </a:bodyPr>
          <a:lstStyle/>
          <a:p>
            <a:pPr marL="0" indent="0">
              <a:buNone/>
            </a:pPr>
            <a:r>
              <a:rPr lang="lv-LV" sz="2400" b="1" dirty="0" smtClean="0">
                <a:solidFill>
                  <a:schemeClr val="tx1">
                    <a:lumMod val="75000"/>
                  </a:schemeClr>
                </a:solidFill>
              </a:rPr>
              <a:t>Zini</a:t>
            </a:r>
            <a:r>
              <a:rPr lang="lv-LV" sz="2400" dirty="0">
                <a:solidFill>
                  <a:schemeClr val="bg1">
                    <a:lumMod val="25000"/>
                  </a:schemeClr>
                </a:solidFill>
              </a:rPr>
              <a:t>, ka tā nav ziņkārība un vēlme tevi kontrolēt, bet gan rūpes par tevi un nepieciešamība, lai, notiekot negadījumam, pēc iespējas ātrāk būtu iespējams sniegt palīdzību. </a:t>
            </a:r>
          </a:p>
          <a:p>
            <a:pPr marL="0" indent="0">
              <a:buNone/>
            </a:pPr>
            <a:r>
              <a:rPr lang="lv-LV" sz="2400" dirty="0">
                <a:solidFill>
                  <a:schemeClr val="bg1">
                    <a:lumMod val="25000"/>
                  </a:schemeClr>
                </a:solidFill>
              </a:rPr>
              <a:t>Tāpēc vecākiem </a:t>
            </a:r>
            <a:r>
              <a:rPr lang="lv-LV" sz="2400" b="1" dirty="0">
                <a:solidFill>
                  <a:schemeClr val="tx1">
                    <a:lumMod val="75000"/>
                  </a:schemeClr>
                </a:solidFill>
              </a:rPr>
              <a:t>vienmēr izstāsti</a:t>
            </a:r>
            <a:r>
              <a:rPr lang="lv-LV" sz="2400" dirty="0">
                <a:solidFill>
                  <a:schemeClr val="bg1">
                    <a:lumMod val="25000"/>
                  </a:schemeClr>
                </a:solidFill>
              </a:rPr>
              <a:t>, uz kurieni plāno doties un pēc cik ilga laika atgriezīsies mājās</a:t>
            </a:r>
            <a:r>
              <a:rPr lang="lv-LV" sz="2400" dirty="0" smtClean="0">
                <a:solidFill>
                  <a:schemeClr val="bg1">
                    <a:lumMod val="25000"/>
                  </a:schemeClr>
                </a:solidFill>
              </a:rPr>
              <a:t>.</a:t>
            </a:r>
            <a:endParaRPr lang="lv-LV" dirty="0"/>
          </a:p>
        </p:txBody>
      </p:sp>
      <p:sp>
        <p:nvSpPr>
          <p:cNvPr id="4" name="Slide Number Placeholder 3"/>
          <p:cNvSpPr>
            <a:spLocks noGrp="1"/>
          </p:cNvSpPr>
          <p:nvPr>
            <p:ph type="sldNum" sz="quarter" idx="12"/>
          </p:nvPr>
        </p:nvSpPr>
        <p:spPr/>
        <p:txBody>
          <a:bodyPr/>
          <a:lstStyle/>
          <a:p>
            <a:fld id="{DDE24CA1-950B-482B-A7B7-805FC4F91FD6}" type="slidenum">
              <a:rPr lang="lv-LV" smtClean="0"/>
              <a:t>17</a:t>
            </a:fld>
            <a:endParaRPr lang="lv-LV"/>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493" y="2196749"/>
            <a:ext cx="2679107" cy="4661251"/>
          </a:xfrm>
          <a:prstGeom prst="rect">
            <a:avLst/>
          </a:prstGeom>
        </p:spPr>
      </p:pic>
      <p:sp>
        <p:nvSpPr>
          <p:cNvPr id="6" name="Oval Callout 5"/>
          <p:cNvSpPr/>
          <p:nvPr/>
        </p:nvSpPr>
        <p:spPr>
          <a:xfrm rot="1298015">
            <a:off x="3493311" y="2444428"/>
            <a:ext cx="2412643" cy="1443318"/>
          </a:xfrm>
          <a:prstGeom prst="wedgeEllipseCallout">
            <a:avLst>
              <a:gd name="adj1" fmla="val -54667"/>
              <a:gd name="adj2" fmla="val 52239"/>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t>Apnicis!!!</a:t>
            </a:r>
            <a:endParaRPr lang="lv-LV" sz="2400" dirty="0"/>
          </a:p>
        </p:txBody>
      </p:sp>
    </p:spTree>
    <p:extLst>
      <p:ext uri="{BB962C8B-B14F-4D97-AF65-F5344CB8AC3E}">
        <p14:creationId xmlns:p14="http://schemas.microsoft.com/office/powerpoint/2010/main" val="1942117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dirty="0">
                <a:solidFill>
                  <a:schemeClr val="bg2">
                    <a:lumMod val="10000"/>
                  </a:schemeClr>
                </a:solidFill>
              </a:rPr>
              <a:t>Zini savu atrašanās vietu!</a:t>
            </a:r>
          </a:p>
        </p:txBody>
      </p:sp>
      <p:sp>
        <p:nvSpPr>
          <p:cNvPr id="3" name="Content Placeholder 2"/>
          <p:cNvSpPr>
            <a:spLocks noGrp="1"/>
          </p:cNvSpPr>
          <p:nvPr>
            <p:ph idx="1"/>
          </p:nvPr>
        </p:nvSpPr>
        <p:spPr>
          <a:xfrm>
            <a:off x="1154954" y="2387600"/>
            <a:ext cx="8761412" cy="4063999"/>
          </a:xfrm>
        </p:spPr>
        <p:txBody>
          <a:bodyPr>
            <a:normAutofit/>
          </a:bodyPr>
          <a:lstStyle/>
          <a:p>
            <a:r>
              <a:rPr lang="lv-LV" altLang="lv-LV" sz="2400" dirty="0">
                <a:solidFill>
                  <a:schemeClr val="bg1">
                    <a:lumMod val="25000"/>
                  </a:schemeClr>
                </a:solidFill>
                <a:latin typeface="Century Gothic" panose="020B0502020202020204" pitchFamily="34" charset="0"/>
                <a:cs typeface="Calibri" panose="020F0502020204030204" pitchFamily="34" charset="0"/>
              </a:rPr>
              <a:t>Lai saņemtu ugunsdzēsēju glābēju palīdzību pēc iespējas ātrāk, ir ļoti svarīgi nosaukt precīzu notikuma vietu, tāpēc centies iegaumēt svarīgākās </a:t>
            </a:r>
            <a:r>
              <a:rPr lang="lv-LV" altLang="lv-LV" sz="2400" dirty="0" smtClean="0">
                <a:solidFill>
                  <a:schemeClr val="bg1">
                    <a:lumMod val="25000"/>
                  </a:schemeClr>
                </a:solidFill>
                <a:latin typeface="Century Gothic" panose="020B0502020202020204" pitchFamily="34" charset="0"/>
                <a:cs typeface="Calibri" panose="020F0502020204030204" pitchFamily="34" charset="0"/>
              </a:rPr>
              <a:t>adreses:</a:t>
            </a:r>
          </a:p>
          <a:p>
            <a:pPr lvl="1"/>
            <a:r>
              <a:rPr lang="lv-LV" altLang="lv-LV" sz="2400" dirty="0" smtClean="0">
                <a:solidFill>
                  <a:schemeClr val="bg1">
                    <a:lumMod val="25000"/>
                  </a:schemeClr>
                </a:solidFill>
                <a:latin typeface="Century Gothic" panose="020B0502020202020204" pitchFamily="34" charset="0"/>
                <a:cs typeface="Calibri" panose="020F0502020204030204" pitchFamily="34" charset="0"/>
              </a:rPr>
              <a:t>mājas;</a:t>
            </a:r>
          </a:p>
          <a:p>
            <a:pPr lvl="1"/>
            <a:r>
              <a:rPr lang="lv-LV" altLang="lv-LV" sz="2400" dirty="0" smtClean="0">
                <a:solidFill>
                  <a:schemeClr val="bg1">
                    <a:lumMod val="25000"/>
                  </a:schemeClr>
                </a:solidFill>
                <a:latin typeface="Century Gothic" panose="020B0502020202020204" pitchFamily="34" charset="0"/>
                <a:cs typeface="Calibri" panose="020F0502020204030204" pitchFamily="34" charset="0"/>
              </a:rPr>
              <a:t>vietas</a:t>
            </a:r>
            <a:r>
              <a:rPr lang="lv-LV" altLang="lv-LV" sz="2400" dirty="0">
                <a:solidFill>
                  <a:schemeClr val="bg1">
                    <a:lumMod val="25000"/>
                  </a:schemeClr>
                </a:solidFill>
                <a:latin typeface="Century Gothic" panose="020B0502020202020204" pitchFamily="34" charset="0"/>
                <a:cs typeface="Calibri" panose="020F0502020204030204" pitchFamily="34" charset="0"/>
              </a:rPr>
              <a:t>, kur bieži uzturies (vecmāmiņas adrese, </a:t>
            </a:r>
            <a:endParaRPr lang="lv-LV" altLang="lv-LV" sz="2400" dirty="0" smtClean="0">
              <a:solidFill>
                <a:schemeClr val="bg1">
                  <a:lumMod val="25000"/>
                </a:schemeClr>
              </a:solidFill>
              <a:latin typeface="Century Gothic" panose="020B0502020202020204" pitchFamily="34" charset="0"/>
              <a:cs typeface="Calibri" panose="020F0502020204030204" pitchFamily="34" charset="0"/>
            </a:endParaRPr>
          </a:p>
          <a:p>
            <a:pPr marL="457200" lvl="1" indent="0">
              <a:buNone/>
            </a:pPr>
            <a:r>
              <a:rPr lang="lv-LV" altLang="lv-LV" sz="2400" dirty="0" smtClean="0">
                <a:solidFill>
                  <a:schemeClr val="bg1">
                    <a:lumMod val="25000"/>
                  </a:schemeClr>
                </a:solidFill>
                <a:latin typeface="Century Gothic" panose="020B0502020202020204" pitchFamily="34" charset="0"/>
                <a:cs typeface="Calibri" panose="020F0502020204030204" pitchFamily="34" charset="0"/>
              </a:rPr>
              <a:t>labākā </a:t>
            </a:r>
            <a:r>
              <a:rPr lang="lv-LV" altLang="lv-LV" sz="2400" dirty="0">
                <a:solidFill>
                  <a:schemeClr val="bg1">
                    <a:lumMod val="25000"/>
                  </a:schemeClr>
                </a:solidFill>
                <a:latin typeface="Century Gothic" panose="020B0502020202020204" pitchFamily="34" charset="0"/>
                <a:cs typeface="Calibri" panose="020F0502020204030204" pitchFamily="34" charset="0"/>
              </a:rPr>
              <a:t>drauga adrese u.c</a:t>
            </a:r>
            <a:r>
              <a:rPr lang="lv-LV" altLang="lv-LV" sz="2400" dirty="0" smtClean="0">
                <a:solidFill>
                  <a:schemeClr val="bg1">
                    <a:lumMod val="25000"/>
                  </a:schemeClr>
                </a:solidFill>
                <a:latin typeface="Century Gothic" panose="020B0502020202020204" pitchFamily="34" charset="0"/>
                <a:cs typeface="Calibri" panose="020F0502020204030204" pitchFamily="34" charset="0"/>
              </a:rPr>
              <a:t>.);</a:t>
            </a:r>
          </a:p>
          <a:p>
            <a:pPr lvl="1"/>
            <a:r>
              <a:rPr lang="lv-LV" altLang="lv-LV" sz="2400" dirty="0" smtClean="0">
                <a:solidFill>
                  <a:schemeClr val="bg1">
                    <a:lumMod val="25000"/>
                  </a:schemeClr>
                </a:solidFill>
                <a:latin typeface="Century Gothic" panose="020B0502020202020204" pitchFamily="34" charset="0"/>
                <a:cs typeface="Calibri" panose="020F0502020204030204" pitchFamily="34" charset="0"/>
              </a:rPr>
              <a:t>vietas, kur pavadāt laiku ar draugiem u.c.</a:t>
            </a:r>
            <a:endParaRPr lang="lv-LV" altLang="lv-LV" sz="2400" dirty="0">
              <a:solidFill>
                <a:schemeClr val="bg1">
                  <a:lumMod val="25000"/>
                </a:schemeClr>
              </a:solidFill>
              <a:latin typeface="Century Gothic" panose="020B0502020202020204" pitchFamily="34" charset="0"/>
              <a:cs typeface="Calibri" panose="020F0502020204030204" pitchFamily="34" charset="0"/>
            </a:endParaRPr>
          </a:p>
          <a:p>
            <a:pPr marL="0" indent="0">
              <a:spcBef>
                <a:spcPct val="0"/>
              </a:spcBef>
              <a:spcAft>
                <a:spcPts val="1200"/>
              </a:spcAft>
              <a:buNone/>
            </a:pPr>
            <a:endParaRPr lang="lv-LV" altLang="lv-LV" sz="2600" dirty="0">
              <a:solidFill>
                <a:schemeClr val="bg1">
                  <a:lumMod val="25000"/>
                </a:schemeClr>
              </a:solidFill>
              <a:latin typeface="Century Gothic" panose="020B0502020202020204" pitchFamily="34" charset="0"/>
              <a:cs typeface="Calibri" panose="020F0502020204030204" pitchFamily="34" charset="0"/>
            </a:endParaRPr>
          </a:p>
          <a:p>
            <a:endParaRPr lang="lv-LV" sz="2400" dirty="0">
              <a:solidFill>
                <a:schemeClr val="bg1">
                  <a:lumMod val="25000"/>
                </a:schemeClr>
              </a:solidFill>
            </a:endParaRPr>
          </a:p>
        </p:txBody>
      </p:sp>
      <p:sp>
        <p:nvSpPr>
          <p:cNvPr id="6" name="Slide Number Placeholder 5"/>
          <p:cNvSpPr>
            <a:spLocks noGrp="1"/>
          </p:cNvSpPr>
          <p:nvPr>
            <p:ph type="sldNum" sz="quarter" idx="12"/>
          </p:nvPr>
        </p:nvSpPr>
        <p:spPr/>
        <p:txBody>
          <a:bodyPr/>
          <a:lstStyle/>
          <a:p>
            <a:fld id="{DDE24CA1-950B-482B-A7B7-805FC4F91FD6}" type="slidenum">
              <a:rPr lang="lv-LV" smtClean="0"/>
              <a:t>18</a:t>
            </a:fld>
            <a:endParaRPr lang="lv-LV"/>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478" y="6052961"/>
            <a:ext cx="11863844" cy="62794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7020" y="3537374"/>
            <a:ext cx="3331039" cy="1808619"/>
          </a:xfrm>
          <a:prstGeom prst="rect">
            <a:avLst/>
          </a:prstGeom>
        </p:spPr>
      </p:pic>
      <p:sp>
        <p:nvSpPr>
          <p:cNvPr id="8" name="Oval Callout 7"/>
          <p:cNvSpPr/>
          <p:nvPr/>
        </p:nvSpPr>
        <p:spPr>
          <a:xfrm>
            <a:off x="1694329" y="5771945"/>
            <a:ext cx="8222037" cy="1033138"/>
          </a:xfrm>
          <a:prstGeom prst="wedgeEllipseCallout">
            <a:avLst>
              <a:gd name="adj1" fmla="val -59006"/>
              <a:gd name="adj2" fmla="val 30588"/>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ts val="1200"/>
              </a:spcAft>
            </a:pPr>
            <a:r>
              <a:rPr lang="lv-LV" altLang="lv-LV" sz="2600" b="1" dirty="0">
                <a:solidFill>
                  <a:schemeClr val="bg1">
                    <a:lumMod val="25000"/>
                  </a:schemeClr>
                </a:solidFill>
                <a:latin typeface="Century Gothic" panose="020B0502020202020204" pitchFamily="34" charset="0"/>
                <a:cs typeface="Calibri" panose="020F0502020204030204" pitchFamily="34" charset="0"/>
              </a:rPr>
              <a:t>Iemācies arī savu un vecāku telefona numuru! </a:t>
            </a:r>
          </a:p>
        </p:txBody>
      </p:sp>
    </p:spTree>
    <p:extLst>
      <p:ext uri="{BB962C8B-B14F-4D97-AF65-F5344CB8AC3E}">
        <p14:creationId xmlns:p14="http://schemas.microsoft.com/office/powerpoint/2010/main" val="1976426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26494"/>
            <a:ext cx="9450294" cy="706964"/>
          </a:xfrm>
        </p:spPr>
        <p:txBody>
          <a:bodyPr/>
          <a:lstStyle/>
          <a:p>
            <a:r>
              <a:rPr lang="lv-LV" dirty="0" smtClean="0">
                <a:solidFill>
                  <a:schemeClr val="bg2">
                    <a:lumMod val="10000"/>
                  </a:schemeClr>
                </a:solidFill>
              </a:rPr>
              <a:t>Divas situācijas. Kurā ugunsdzēsēji glābēji ātrāk ieradīsies un palīdzēs ielūzušajam</a:t>
            </a:r>
            <a:r>
              <a:rPr lang="lv-LV" dirty="0">
                <a:solidFill>
                  <a:schemeClr val="bg2">
                    <a:lumMod val="10000"/>
                  </a:schemeClr>
                </a:solidFill>
              </a:rPr>
              <a:t>?</a:t>
            </a:r>
            <a:r>
              <a:rPr lang="lv-LV" sz="4000" dirty="0"/>
              <a:t/>
            </a:r>
            <a:br>
              <a:rPr lang="lv-LV" sz="4000" dirty="0"/>
            </a:br>
            <a:r>
              <a:rPr lang="lv-LV" sz="4000" dirty="0" smtClean="0"/>
              <a:t>     					</a:t>
            </a:r>
            <a:endParaRPr lang="lv-LV" sz="4000" dirty="0"/>
          </a:p>
        </p:txBody>
      </p:sp>
      <p:sp>
        <p:nvSpPr>
          <p:cNvPr id="3" name="Content Placeholder 2"/>
          <p:cNvSpPr>
            <a:spLocks noGrp="1"/>
          </p:cNvSpPr>
          <p:nvPr>
            <p:ph sz="half" idx="1"/>
          </p:nvPr>
        </p:nvSpPr>
        <p:spPr>
          <a:xfrm>
            <a:off x="467007" y="2207855"/>
            <a:ext cx="2687611" cy="499557"/>
          </a:xfrm>
        </p:spPr>
        <p:txBody>
          <a:bodyPr>
            <a:normAutofit/>
          </a:bodyPr>
          <a:lstStyle/>
          <a:p>
            <a:pPr marL="0" indent="0">
              <a:buNone/>
            </a:pPr>
            <a:r>
              <a:rPr lang="lv-LV" sz="2400" b="1" dirty="0" smtClean="0">
                <a:solidFill>
                  <a:schemeClr val="bg1">
                    <a:lumMod val="25000"/>
                  </a:schemeClr>
                </a:solidFill>
              </a:rPr>
              <a:t>SITUĀCIJA Nr. 1. </a:t>
            </a:r>
            <a:endParaRPr lang="lv-LV" sz="2400" dirty="0" smtClean="0">
              <a:solidFill>
                <a:schemeClr val="bg1">
                  <a:lumMod val="25000"/>
                </a:schemeClr>
              </a:solidFill>
            </a:endParaRPr>
          </a:p>
        </p:txBody>
      </p:sp>
      <p:sp>
        <p:nvSpPr>
          <p:cNvPr id="5" name="Slide Number Placeholder 4"/>
          <p:cNvSpPr>
            <a:spLocks noGrp="1"/>
          </p:cNvSpPr>
          <p:nvPr>
            <p:ph type="sldNum" sz="quarter" idx="12"/>
          </p:nvPr>
        </p:nvSpPr>
        <p:spPr/>
        <p:txBody>
          <a:bodyPr/>
          <a:lstStyle/>
          <a:p>
            <a:fld id="{DDE24CA1-950B-482B-A7B7-805FC4F91FD6}" type="slidenum">
              <a:rPr lang="lv-LV" smtClean="0"/>
              <a:t>19</a:t>
            </a:fld>
            <a:endParaRPr lang="lv-LV"/>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156" y="6178628"/>
            <a:ext cx="11863844" cy="62794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64010" y="2161811"/>
            <a:ext cx="2328642" cy="4048663"/>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078" y="2927237"/>
            <a:ext cx="3293471" cy="2823882"/>
          </a:xfrm>
          <a:prstGeom prst="rect">
            <a:avLst/>
          </a:prstGeom>
        </p:spPr>
      </p:pic>
      <p:sp>
        <p:nvSpPr>
          <p:cNvPr id="10" name="Oval Callout 9"/>
          <p:cNvSpPr/>
          <p:nvPr/>
        </p:nvSpPr>
        <p:spPr>
          <a:xfrm>
            <a:off x="3944471" y="2408843"/>
            <a:ext cx="5108912" cy="863275"/>
          </a:xfrm>
          <a:prstGeom prst="wedgeEllipseCallout">
            <a:avLst>
              <a:gd name="adj1" fmla="val 62285"/>
              <a:gd name="adj2" fmla="val 115771"/>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dirty="0" smtClean="0">
                <a:solidFill>
                  <a:schemeClr val="bg1">
                    <a:lumMod val="25000"/>
                  </a:schemeClr>
                </a:solidFill>
              </a:rPr>
              <a:t>Ugunsdzēsēji</a:t>
            </a:r>
            <a:r>
              <a:rPr lang="lv-LV" sz="2000" dirty="0">
                <a:solidFill>
                  <a:schemeClr val="bg1">
                    <a:lumMod val="25000"/>
                  </a:schemeClr>
                </a:solidFill>
              </a:rPr>
              <a:t>? Upē ir ielūzis cilvēks</a:t>
            </a:r>
            <a:r>
              <a:rPr lang="lv-LV" sz="2000" dirty="0" smtClean="0">
                <a:solidFill>
                  <a:schemeClr val="bg1">
                    <a:lumMod val="25000"/>
                  </a:schemeClr>
                </a:solidFill>
              </a:rPr>
              <a:t>.</a:t>
            </a:r>
            <a:endParaRPr lang="lv-LV" sz="2000" dirty="0"/>
          </a:p>
        </p:txBody>
      </p:sp>
      <p:sp>
        <p:nvSpPr>
          <p:cNvPr id="11" name="Oval Callout 10"/>
          <p:cNvSpPr/>
          <p:nvPr/>
        </p:nvSpPr>
        <p:spPr>
          <a:xfrm>
            <a:off x="3726229" y="5127812"/>
            <a:ext cx="5545395" cy="1356488"/>
          </a:xfrm>
          <a:prstGeom prst="wedgeEllipseCallout">
            <a:avLst>
              <a:gd name="adj1" fmla="val 55977"/>
              <a:gd name="adj2" fmla="val -114729"/>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dirty="0">
                <a:solidFill>
                  <a:schemeClr val="bg1">
                    <a:lumMod val="25000"/>
                  </a:schemeClr>
                </a:solidFill>
              </a:rPr>
              <a:t>Es nezinu.  Rīgā. Es ar draugiem staigājos </a:t>
            </a:r>
            <a:r>
              <a:rPr lang="lv-LV" sz="2000" dirty="0" smtClean="0">
                <a:solidFill>
                  <a:schemeClr val="bg1">
                    <a:lumMod val="25000"/>
                  </a:schemeClr>
                </a:solidFill>
              </a:rPr>
              <a:t>un </a:t>
            </a:r>
            <a:r>
              <a:rPr lang="lv-LV" sz="2000" dirty="0">
                <a:solidFill>
                  <a:schemeClr val="bg1">
                    <a:lumMod val="25000"/>
                  </a:schemeClr>
                </a:solidFill>
              </a:rPr>
              <a:t>tādā lielā upē ir ielūzis cilvēks.</a:t>
            </a:r>
          </a:p>
        </p:txBody>
      </p:sp>
      <p:sp>
        <p:nvSpPr>
          <p:cNvPr id="12" name="Oval Callout 11"/>
          <p:cNvSpPr/>
          <p:nvPr/>
        </p:nvSpPr>
        <p:spPr>
          <a:xfrm>
            <a:off x="3613301" y="3545944"/>
            <a:ext cx="5387629" cy="1061915"/>
          </a:xfrm>
          <a:prstGeom prst="wedgeEllipseCallout">
            <a:avLst>
              <a:gd name="adj1" fmla="val -69642"/>
              <a:gd name="adj2" fmla="val -24780"/>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i="1" dirty="0">
                <a:solidFill>
                  <a:schemeClr val="bg1">
                    <a:lumMod val="25000"/>
                  </a:schemeClr>
                </a:solidFill>
              </a:rPr>
              <a:t>Kurā vietā atrodaties? Kurā upē negadījums noticis?</a:t>
            </a:r>
          </a:p>
        </p:txBody>
      </p:sp>
    </p:spTree>
    <p:extLst>
      <p:ext uri="{BB962C8B-B14F-4D97-AF65-F5344CB8AC3E}">
        <p14:creationId xmlns:p14="http://schemas.microsoft.com/office/powerpoint/2010/main" val="1507736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000" b="1" dirty="0" smtClean="0">
                <a:solidFill>
                  <a:schemeClr val="bg2">
                    <a:lumMod val="10000"/>
                  </a:schemeClr>
                </a:solidFill>
              </a:rPr>
              <a:t>DROŠĪBA UZ LEDUS</a:t>
            </a:r>
            <a:endParaRPr lang="lv-LV" sz="4000" b="1" dirty="0">
              <a:solidFill>
                <a:schemeClr val="bg2">
                  <a:lumMod val="10000"/>
                </a:schemeClr>
              </a:solidFill>
            </a:endParaRPr>
          </a:p>
        </p:txBody>
      </p:sp>
      <p:sp>
        <p:nvSpPr>
          <p:cNvPr id="4" name="Text Placeholder 3"/>
          <p:cNvSpPr>
            <a:spLocks noGrp="1"/>
          </p:cNvSpPr>
          <p:nvPr>
            <p:ph type="body" sz="half" idx="2"/>
          </p:nvPr>
        </p:nvSpPr>
        <p:spPr>
          <a:xfrm>
            <a:off x="1154955" y="4527177"/>
            <a:ext cx="3859212" cy="1371600"/>
          </a:xfrm>
        </p:spPr>
        <p:txBody>
          <a:bodyPr>
            <a:normAutofit/>
          </a:bodyPr>
          <a:lstStyle/>
          <a:p>
            <a:r>
              <a:rPr lang="lv-LV" sz="2400" dirty="0" smtClean="0">
                <a:solidFill>
                  <a:schemeClr val="bg2">
                    <a:lumMod val="10000"/>
                  </a:schemeClr>
                </a:solidFill>
              </a:rPr>
              <a:t>Ūdenstilpe – ezers, upe, dīķis, grāvis, jūra, strauts vai cits ūdens kopums.</a:t>
            </a:r>
            <a:endParaRPr lang="lv-LV" sz="2400" dirty="0">
              <a:solidFill>
                <a:schemeClr val="bg2">
                  <a:lumMod val="10000"/>
                </a:schemeClr>
              </a:solidFill>
            </a:endParaRPr>
          </a:p>
        </p:txBody>
      </p:sp>
      <p:sp>
        <p:nvSpPr>
          <p:cNvPr id="14" name="Slide Number Placeholder 13"/>
          <p:cNvSpPr>
            <a:spLocks noGrp="1"/>
          </p:cNvSpPr>
          <p:nvPr>
            <p:ph type="sldNum" sz="quarter" idx="12"/>
          </p:nvPr>
        </p:nvSpPr>
        <p:spPr/>
        <p:txBody>
          <a:bodyPr/>
          <a:lstStyle/>
          <a:p>
            <a:fld id="{DDE24CA1-950B-482B-A7B7-805FC4F91FD6}" type="slidenum">
              <a:rPr lang="lv-LV" smtClean="0"/>
              <a:t>2</a:t>
            </a:fld>
            <a:endParaRPr lang="lv-LV"/>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5336" y="1710639"/>
            <a:ext cx="5520200" cy="3105113"/>
          </a:xfrm>
          <a:prstGeom prst="rect">
            <a:avLst/>
          </a:prstGeom>
        </p:spPr>
      </p:pic>
    </p:spTree>
    <p:extLst>
      <p:ext uri="{BB962C8B-B14F-4D97-AF65-F5344CB8AC3E}">
        <p14:creationId xmlns:p14="http://schemas.microsoft.com/office/powerpoint/2010/main" val="4058854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126494"/>
            <a:ext cx="9450294" cy="706964"/>
          </a:xfrm>
        </p:spPr>
        <p:txBody>
          <a:bodyPr/>
          <a:lstStyle/>
          <a:p>
            <a:r>
              <a:rPr lang="lv-LV" dirty="0" smtClean="0">
                <a:solidFill>
                  <a:schemeClr val="bg2">
                    <a:lumMod val="10000"/>
                  </a:schemeClr>
                </a:solidFill>
              </a:rPr>
              <a:t>Divas situācijas. Kurā ugunsdzēsēji glābēji ātrāk ieradīsies un palīdzēs ielūzušajam</a:t>
            </a:r>
            <a:r>
              <a:rPr lang="lv-LV" dirty="0">
                <a:solidFill>
                  <a:schemeClr val="bg2">
                    <a:lumMod val="10000"/>
                  </a:schemeClr>
                </a:solidFill>
              </a:rPr>
              <a:t>?</a:t>
            </a:r>
            <a:r>
              <a:rPr lang="lv-LV" sz="4000" dirty="0"/>
              <a:t/>
            </a:r>
            <a:br>
              <a:rPr lang="lv-LV" sz="4000" dirty="0"/>
            </a:br>
            <a:r>
              <a:rPr lang="lv-LV" sz="4000" dirty="0" smtClean="0"/>
              <a:t>     					</a:t>
            </a:r>
            <a:endParaRPr lang="lv-LV" sz="4000" dirty="0"/>
          </a:p>
        </p:txBody>
      </p:sp>
      <p:sp>
        <p:nvSpPr>
          <p:cNvPr id="3" name="Content Placeholder 2"/>
          <p:cNvSpPr>
            <a:spLocks noGrp="1"/>
          </p:cNvSpPr>
          <p:nvPr>
            <p:ph sz="half" idx="1"/>
          </p:nvPr>
        </p:nvSpPr>
        <p:spPr>
          <a:xfrm>
            <a:off x="467007" y="2207855"/>
            <a:ext cx="2687611" cy="499557"/>
          </a:xfrm>
        </p:spPr>
        <p:txBody>
          <a:bodyPr>
            <a:normAutofit/>
          </a:bodyPr>
          <a:lstStyle/>
          <a:p>
            <a:pPr marL="0" indent="0">
              <a:buNone/>
            </a:pPr>
            <a:r>
              <a:rPr lang="lv-LV" sz="2400" b="1" dirty="0" smtClean="0">
                <a:solidFill>
                  <a:schemeClr val="bg1">
                    <a:lumMod val="25000"/>
                  </a:schemeClr>
                </a:solidFill>
              </a:rPr>
              <a:t>SITUĀCIJA Nr. 2. </a:t>
            </a:r>
            <a:endParaRPr lang="lv-LV" sz="2400" dirty="0" smtClean="0">
              <a:solidFill>
                <a:schemeClr val="bg1">
                  <a:lumMod val="25000"/>
                </a:schemeClr>
              </a:solidFill>
            </a:endParaRPr>
          </a:p>
        </p:txBody>
      </p:sp>
      <p:sp>
        <p:nvSpPr>
          <p:cNvPr id="5" name="Slide Number Placeholder 4"/>
          <p:cNvSpPr>
            <a:spLocks noGrp="1"/>
          </p:cNvSpPr>
          <p:nvPr>
            <p:ph type="sldNum" sz="quarter" idx="12"/>
          </p:nvPr>
        </p:nvSpPr>
        <p:spPr/>
        <p:txBody>
          <a:bodyPr/>
          <a:lstStyle/>
          <a:p>
            <a:fld id="{DDE24CA1-950B-482B-A7B7-805FC4F91FD6}" type="slidenum">
              <a:rPr lang="lv-LV" smtClean="0"/>
              <a:t>20</a:t>
            </a:fld>
            <a:endParaRPr lang="lv-LV"/>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156" y="6178628"/>
            <a:ext cx="11863844" cy="62794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64010" y="2161811"/>
            <a:ext cx="2328642" cy="4048663"/>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078" y="2927237"/>
            <a:ext cx="3293471" cy="2823882"/>
          </a:xfrm>
          <a:prstGeom prst="rect">
            <a:avLst/>
          </a:prstGeom>
        </p:spPr>
      </p:pic>
      <p:sp>
        <p:nvSpPr>
          <p:cNvPr id="10" name="Oval Callout 9"/>
          <p:cNvSpPr/>
          <p:nvPr/>
        </p:nvSpPr>
        <p:spPr>
          <a:xfrm>
            <a:off x="3944471" y="2408843"/>
            <a:ext cx="5108912" cy="863275"/>
          </a:xfrm>
          <a:prstGeom prst="wedgeEllipseCallout">
            <a:avLst>
              <a:gd name="adj1" fmla="val 62285"/>
              <a:gd name="adj2" fmla="val 115771"/>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dirty="0">
                <a:solidFill>
                  <a:schemeClr val="bg1">
                    <a:lumMod val="25000"/>
                  </a:schemeClr>
                </a:solidFill>
              </a:rPr>
              <a:t>Ugunsdzēsēji? Rīgā, upē Daugava ir ielūzis cilvēks.</a:t>
            </a:r>
            <a:endParaRPr lang="lv-LV" sz="2000" dirty="0"/>
          </a:p>
        </p:txBody>
      </p:sp>
      <p:sp>
        <p:nvSpPr>
          <p:cNvPr id="11" name="Oval Callout 10"/>
          <p:cNvSpPr/>
          <p:nvPr/>
        </p:nvSpPr>
        <p:spPr>
          <a:xfrm>
            <a:off x="3726229" y="5127812"/>
            <a:ext cx="5545395" cy="1356488"/>
          </a:xfrm>
          <a:prstGeom prst="wedgeEllipseCallout">
            <a:avLst>
              <a:gd name="adj1" fmla="val 55977"/>
              <a:gd name="adj2" fmla="val -114729"/>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dirty="0">
                <a:solidFill>
                  <a:schemeClr val="bg1">
                    <a:lumMod val="25000"/>
                  </a:schemeClr>
                </a:solidFill>
              </a:rPr>
              <a:t>Jā, Rīgā, upē Daugava, Lielajā ielā, tieši zem Pilsētas tilta.</a:t>
            </a:r>
          </a:p>
        </p:txBody>
      </p:sp>
      <p:sp>
        <p:nvSpPr>
          <p:cNvPr id="12" name="Oval Callout 11"/>
          <p:cNvSpPr/>
          <p:nvPr/>
        </p:nvSpPr>
        <p:spPr>
          <a:xfrm>
            <a:off x="3613301" y="3545944"/>
            <a:ext cx="5387629" cy="1061915"/>
          </a:xfrm>
          <a:prstGeom prst="wedgeEllipseCallout">
            <a:avLst>
              <a:gd name="adj1" fmla="val -69642"/>
              <a:gd name="adj2" fmla="val -24780"/>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i="1" dirty="0">
                <a:solidFill>
                  <a:schemeClr val="bg1">
                    <a:lumMod val="25000"/>
                  </a:schemeClr>
                </a:solidFill>
              </a:rPr>
              <a:t>Vai varat pateikt precīzāku negadījuma adresi?</a:t>
            </a:r>
          </a:p>
        </p:txBody>
      </p:sp>
    </p:spTree>
    <p:extLst>
      <p:ext uri="{BB962C8B-B14F-4D97-AF65-F5344CB8AC3E}">
        <p14:creationId xmlns:p14="http://schemas.microsoft.com/office/powerpoint/2010/main" val="4124936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3719" y="2446643"/>
            <a:ext cx="4751294" cy="1735668"/>
          </a:xfrm>
        </p:spPr>
        <p:txBody>
          <a:bodyPr>
            <a:noAutofit/>
          </a:bodyPr>
          <a:lstStyle/>
          <a:p>
            <a:pPr algn="ctr"/>
            <a:r>
              <a:rPr lang="lv-LV" sz="2400" b="1" dirty="0" smtClean="0">
                <a:solidFill>
                  <a:schemeClr val="bg2">
                    <a:lumMod val="10000"/>
                  </a:schemeClr>
                </a:solidFill>
              </a:rPr>
              <a:t>Atceries! </a:t>
            </a:r>
            <a:r>
              <a:rPr lang="lv-LV" sz="2400" dirty="0" smtClean="0">
                <a:solidFill>
                  <a:schemeClr val="bg2">
                    <a:lumMod val="10000"/>
                  </a:schemeClr>
                </a:solidFill>
              </a:rPr>
              <a:t>Ja </a:t>
            </a:r>
            <a:r>
              <a:rPr lang="lv-LV" sz="2400" dirty="0">
                <a:solidFill>
                  <a:schemeClr val="bg2">
                    <a:lumMod val="10000"/>
                  </a:schemeClr>
                </a:solidFill>
              </a:rPr>
              <a:t>tu un tavi vecāki zinās, kur atrodies, ugunsdzēsējiem glābējiem, mediķiem un policistiem būs iespējams ātrāk ierasties un sniegt palīdzību</a:t>
            </a:r>
            <a:r>
              <a:rPr lang="lv-LV" sz="2400" dirty="0" smtClean="0">
                <a:solidFill>
                  <a:schemeClr val="bg2">
                    <a:lumMod val="10000"/>
                  </a:schemeClr>
                </a:solidFill>
              </a:rPr>
              <a:t>!</a:t>
            </a:r>
            <a:endParaRPr lang="lv-LV" sz="2400" dirty="0">
              <a:solidFill>
                <a:schemeClr val="bg2">
                  <a:lumMod val="10000"/>
                </a:schemeClr>
              </a:solidFill>
            </a:endParaRPr>
          </a:p>
        </p:txBody>
      </p:sp>
      <p:sp>
        <p:nvSpPr>
          <p:cNvPr id="4" name="Slide Number Placeholder 3"/>
          <p:cNvSpPr>
            <a:spLocks noGrp="1"/>
          </p:cNvSpPr>
          <p:nvPr>
            <p:ph type="sldNum" sz="quarter" idx="12"/>
          </p:nvPr>
        </p:nvSpPr>
        <p:spPr/>
        <p:txBody>
          <a:bodyPr/>
          <a:lstStyle/>
          <a:p>
            <a:fld id="{DDE24CA1-950B-482B-A7B7-805FC4F91FD6}" type="slidenum">
              <a:rPr lang="lv-LV" smtClean="0"/>
              <a:t>21</a:t>
            </a:fld>
            <a:endParaRPr lang="lv-LV"/>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078" y="6094175"/>
            <a:ext cx="11863844" cy="627942"/>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74543" y="2128391"/>
            <a:ext cx="5306961" cy="2766114"/>
          </a:xfrm>
          <a:prstGeom prst="rect">
            <a:avLst/>
          </a:prstGeom>
        </p:spPr>
      </p:pic>
    </p:spTree>
    <p:extLst>
      <p:ext uri="{BB962C8B-B14F-4D97-AF65-F5344CB8AC3E}">
        <p14:creationId xmlns:p14="http://schemas.microsoft.com/office/powerpoint/2010/main" val="3989150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1164079"/>
            <a:ext cx="8761413" cy="706964"/>
          </a:xfrm>
        </p:spPr>
        <p:txBody>
          <a:bodyPr/>
          <a:lstStyle/>
          <a:p>
            <a:pPr algn="ctr"/>
            <a:r>
              <a:rPr lang="lv-LV" dirty="0">
                <a:solidFill>
                  <a:schemeClr val="bg1">
                    <a:lumMod val="25000"/>
                  </a:schemeClr>
                </a:solidFill>
              </a:rPr>
              <a:t>Ieraugot negadījumu, </a:t>
            </a:r>
            <a:r>
              <a:rPr lang="lv-LV" dirty="0" smtClean="0">
                <a:solidFill>
                  <a:schemeClr val="bg1">
                    <a:lumMod val="25000"/>
                  </a:schemeClr>
                </a:solidFill>
              </a:rPr>
              <a:t/>
            </a:r>
            <a:br>
              <a:rPr lang="lv-LV" dirty="0" smtClean="0">
                <a:solidFill>
                  <a:schemeClr val="bg1">
                    <a:lumMod val="25000"/>
                  </a:schemeClr>
                </a:solidFill>
              </a:rPr>
            </a:br>
            <a:r>
              <a:rPr lang="lv-LV" dirty="0" smtClean="0">
                <a:solidFill>
                  <a:schemeClr val="bg1">
                    <a:lumMod val="25000"/>
                  </a:schemeClr>
                </a:solidFill>
              </a:rPr>
              <a:t>prātā </a:t>
            </a:r>
            <a:r>
              <a:rPr lang="lv-LV" dirty="0">
                <a:solidFill>
                  <a:schemeClr val="bg1">
                    <a:lumMod val="25000"/>
                  </a:schemeClr>
                </a:solidFill>
              </a:rPr>
              <a:t>var ienākt doma</a:t>
            </a:r>
            <a:r>
              <a:rPr lang="lv-LV" dirty="0"/>
              <a:t/>
            </a:r>
            <a:br>
              <a:rPr lang="lv-LV" dirty="0"/>
            </a:br>
            <a:endParaRPr lang="lv-LV" dirty="0"/>
          </a:p>
        </p:txBody>
      </p:sp>
      <p:sp>
        <p:nvSpPr>
          <p:cNvPr id="4" name="Slide Number Placeholder 3"/>
          <p:cNvSpPr>
            <a:spLocks noGrp="1"/>
          </p:cNvSpPr>
          <p:nvPr>
            <p:ph type="sldNum" sz="quarter" idx="12"/>
          </p:nvPr>
        </p:nvSpPr>
        <p:spPr/>
        <p:txBody>
          <a:bodyPr/>
          <a:lstStyle/>
          <a:p>
            <a:fld id="{DDE24CA1-950B-482B-A7B7-805FC4F91FD6}" type="slidenum">
              <a:rPr lang="lv-LV" smtClean="0"/>
              <a:t>22</a:t>
            </a:fld>
            <a:endParaRPr lang="lv-LV"/>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763" y="2348224"/>
            <a:ext cx="2328874" cy="4048095"/>
          </a:xfrm>
          <a:prstGeom prst="rect">
            <a:avLst/>
          </a:prstGeom>
        </p:spPr>
      </p:pic>
      <p:sp>
        <p:nvSpPr>
          <p:cNvPr id="8" name="Oval Callout 7"/>
          <p:cNvSpPr/>
          <p:nvPr/>
        </p:nvSpPr>
        <p:spPr>
          <a:xfrm>
            <a:off x="3746840" y="2348224"/>
            <a:ext cx="3577642" cy="3425047"/>
          </a:xfrm>
          <a:prstGeom prst="wedgeEllipseCallout">
            <a:avLst>
              <a:gd name="adj1" fmla="val -71249"/>
              <a:gd name="adj2" fmla="val -28574"/>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a:solidFill>
                  <a:schemeClr val="bg1">
                    <a:lumMod val="25000"/>
                  </a:schemeClr>
                </a:solidFill>
              </a:rPr>
              <a:t>O, foršs kadrs! Jānofotografē! Varēšu palielīties draugiem</a:t>
            </a:r>
            <a:endParaRPr lang="lv-LV" sz="2400"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4141" y="3621741"/>
            <a:ext cx="4319264" cy="2902257"/>
          </a:xfrm>
          <a:prstGeom prst="rect">
            <a:avLst/>
          </a:prstGeom>
        </p:spPr>
      </p:pic>
    </p:spTree>
    <p:extLst>
      <p:ext uri="{BB962C8B-B14F-4D97-AF65-F5344CB8AC3E}">
        <p14:creationId xmlns:p14="http://schemas.microsoft.com/office/powerpoint/2010/main" val="2815306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00" y="3792312"/>
            <a:ext cx="3845858" cy="1600200"/>
          </a:xfrm>
        </p:spPr>
        <p:txBody>
          <a:bodyPr/>
          <a:lstStyle/>
          <a:p>
            <a:pPr algn="ctr"/>
            <a:r>
              <a:rPr lang="lv-LV" dirty="0" smtClean="0">
                <a:solidFill>
                  <a:schemeClr val="bg2">
                    <a:lumMod val="10000"/>
                  </a:schemeClr>
                </a:solidFill>
              </a:rPr>
              <a:t>Ja redzi, ka cilvēki vai dzīvnieki nokļuvuši nelaimē un viņiem nepieciešama palīdzība, </a:t>
            </a:r>
            <a:br>
              <a:rPr lang="lv-LV" dirty="0" smtClean="0">
                <a:solidFill>
                  <a:schemeClr val="bg2">
                    <a:lumMod val="10000"/>
                  </a:schemeClr>
                </a:solidFill>
              </a:rPr>
            </a:br>
            <a:r>
              <a:rPr lang="lv-LV" dirty="0" smtClean="0">
                <a:solidFill>
                  <a:schemeClr val="bg2">
                    <a:lumMod val="10000"/>
                  </a:schemeClr>
                </a:solidFill>
              </a:rPr>
              <a:t/>
            </a:r>
            <a:br>
              <a:rPr lang="lv-LV" dirty="0" smtClean="0">
                <a:solidFill>
                  <a:schemeClr val="bg2">
                    <a:lumMod val="10000"/>
                  </a:schemeClr>
                </a:solidFill>
              </a:rPr>
            </a:br>
            <a:r>
              <a:rPr lang="lv-LV" dirty="0" smtClean="0">
                <a:solidFill>
                  <a:schemeClr val="bg2">
                    <a:lumMod val="10000"/>
                  </a:schemeClr>
                </a:solidFill>
              </a:rPr>
              <a:t>nekavējoties uzrunā pieaugušo vai zvani uz 112, </a:t>
            </a:r>
            <a:br>
              <a:rPr lang="lv-LV" dirty="0" smtClean="0">
                <a:solidFill>
                  <a:schemeClr val="bg2">
                    <a:lumMod val="10000"/>
                  </a:schemeClr>
                </a:solidFill>
              </a:rPr>
            </a:br>
            <a:r>
              <a:rPr lang="lv-LV" dirty="0" smtClean="0">
                <a:solidFill>
                  <a:schemeClr val="bg2">
                    <a:lumMod val="10000"/>
                  </a:schemeClr>
                </a:solidFill>
              </a:rPr>
              <a:t/>
            </a:r>
            <a:br>
              <a:rPr lang="lv-LV" dirty="0" smtClean="0">
                <a:solidFill>
                  <a:schemeClr val="bg2">
                    <a:lumMod val="10000"/>
                  </a:schemeClr>
                </a:solidFill>
              </a:rPr>
            </a:br>
            <a:r>
              <a:rPr lang="lv-LV" dirty="0" smtClean="0">
                <a:solidFill>
                  <a:schemeClr val="bg2">
                    <a:lumMod val="10000"/>
                  </a:schemeClr>
                </a:solidFill>
              </a:rPr>
              <a:t>nevis filmē un fotografē!</a:t>
            </a:r>
            <a:endParaRPr lang="lv-LV" dirty="0">
              <a:solidFill>
                <a:schemeClr val="bg2">
                  <a:lumMod val="10000"/>
                </a:schemeClr>
              </a:solidFill>
            </a:endParaRPr>
          </a:p>
        </p:txBody>
      </p:sp>
      <p:sp>
        <p:nvSpPr>
          <p:cNvPr id="5" name="Text Placeholder 2"/>
          <p:cNvSpPr>
            <a:spLocks noGrp="1"/>
          </p:cNvSpPr>
          <p:nvPr>
            <p:ph type="body" sz="half" idx="2"/>
          </p:nvPr>
        </p:nvSpPr>
        <p:spPr>
          <a:xfrm>
            <a:off x="5601449" y="1463133"/>
            <a:ext cx="5514786" cy="3129279"/>
          </a:xfrm>
          <a:prstGeom prst="rect">
            <a:avLst/>
          </a:prstGeom>
        </p:spPr>
        <p:txBody>
          <a:bodyPr>
            <a:noAutofit/>
          </a:bodyPr>
          <a:lstStyle/>
          <a:p>
            <a:pPr marL="0" indent="0">
              <a:buNone/>
            </a:pPr>
            <a:r>
              <a:rPr lang="lv-LV" sz="2400" b="1" dirty="0" smtClean="0">
                <a:solidFill>
                  <a:schemeClr val="tx1">
                    <a:lumMod val="75000"/>
                  </a:schemeClr>
                </a:solidFill>
              </a:rPr>
              <a:t>STOP! </a:t>
            </a:r>
            <a:r>
              <a:rPr lang="lv-LV" sz="2400" dirty="0" smtClean="0">
                <a:solidFill>
                  <a:schemeClr val="bg1">
                    <a:lumMod val="25000"/>
                  </a:schemeClr>
                </a:solidFill>
              </a:rPr>
              <a:t>Kamēr tu fotografē vai filmē, nelaimē nokļuvušais cilvēks vai dzīvnieks veltīgi gaida ugunsdzēsēju glābēju palīdzību! </a:t>
            </a:r>
          </a:p>
          <a:p>
            <a:pPr marL="0" indent="0">
              <a:buNone/>
            </a:pPr>
            <a:r>
              <a:rPr lang="lv-LV" sz="2400" dirty="0" smtClean="0">
                <a:solidFill>
                  <a:schemeClr val="bg1">
                    <a:lumMod val="25000"/>
                  </a:schemeClr>
                </a:solidFill>
              </a:rPr>
              <a:t>Atceries, ka tikai pēc zvana uz 112, ugunsdzēsēji glābēji uzzina par notikušo un dodas palīgā!</a:t>
            </a:r>
          </a:p>
        </p:txBody>
      </p:sp>
      <p:sp>
        <p:nvSpPr>
          <p:cNvPr id="4" name="Slide Number Placeholder 3"/>
          <p:cNvSpPr>
            <a:spLocks noGrp="1"/>
          </p:cNvSpPr>
          <p:nvPr>
            <p:ph type="sldNum" sz="quarter" idx="12"/>
          </p:nvPr>
        </p:nvSpPr>
        <p:spPr/>
        <p:txBody>
          <a:bodyPr/>
          <a:lstStyle/>
          <a:p>
            <a:fld id="{DDE24CA1-950B-482B-A7B7-805FC4F91FD6}" type="slidenum">
              <a:rPr lang="lv-LV" smtClean="0"/>
              <a:t>23</a:t>
            </a:fld>
            <a:endParaRPr lang="lv-LV"/>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41833"/>
            <a:ext cx="11863844" cy="63403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1524" y="4506020"/>
            <a:ext cx="2214635" cy="2036770"/>
          </a:xfrm>
          <a:prstGeom prst="rect">
            <a:avLst/>
          </a:prstGeom>
        </p:spPr>
      </p:pic>
    </p:spTree>
    <p:extLst>
      <p:ext uri="{BB962C8B-B14F-4D97-AF65-F5344CB8AC3E}">
        <p14:creationId xmlns:p14="http://schemas.microsoft.com/office/powerpoint/2010/main" val="3346566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082" y="4093329"/>
            <a:ext cx="4437530" cy="1735668"/>
          </a:xfrm>
        </p:spPr>
        <p:txBody>
          <a:bodyPr>
            <a:noAutofit/>
          </a:bodyPr>
          <a:lstStyle/>
          <a:p>
            <a:pPr algn="ctr"/>
            <a:r>
              <a:rPr lang="lv-LV" sz="4000" b="1" dirty="0" smtClean="0">
                <a:solidFill>
                  <a:schemeClr val="bg2">
                    <a:lumMod val="10000"/>
                  </a:schemeClr>
                </a:solidFill>
              </a:rPr>
              <a:t>Paldies, ka izlasīji un iepazinies!</a:t>
            </a:r>
            <a:r>
              <a:rPr lang="lv-LV" sz="4000" dirty="0" smtClean="0">
                <a:solidFill>
                  <a:schemeClr val="bg2">
                    <a:lumMod val="10000"/>
                  </a:schemeClr>
                </a:solidFill>
              </a:rPr>
              <a:t/>
            </a:r>
            <a:br>
              <a:rPr lang="lv-LV" sz="4000" dirty="0" smtClean="0">
                <a:solidFill>
                  <a:schemeClr val="bg2">
                    <a:lumMod val="10000"/>
                  </a:schemeClr>
                </a:solidFill>
              </a:rPr>
            </a:br>
            <a:r>
              <a:rPr lang="lv-LV" sz="4000" dirty="0" smtClean="0">
                <a:solidFill>
                  <a:schemeClr val="bg2">
                    <a:lumMod val="10000"/>
                  </a:schemeClr>
                </a:solidFill>
              </a:rPr>
              <a:t> </a:t>
            </a:r>
            <a:br>
              <a:rPr lang="lv-LV" sz="4000" dirty="0" smtClean="0">
                <a:solidFill>
                  <a:schemeClr val="bg2">
                    <a:lumMod val="10000"/>
                  </a:schemeClr>
                </a:solidFill>
              </a:rPr>
            </a:br>
            <a:r>
              <a:rPr lang="lv-LV" sz="4000" b="1" dirty="0" smtClean="0">
                <a:solidFill>
                  <a:schemeClr val="bg2">
                    <a:lumMod val="10000"/>
                  </a:schemeClr>
                </a:solidFill>
              </a:rPr>
              <a:t>Lai drošiem piedzīvojumiem bagāta ziema!</a:t>
            </a:r>
            <a:endParaRPr lang="lv-LV" sz="4000" b="1" dirty="0">
              <a:solidFill>
                <a:schemeClr val="bg2">
                  <a:lumMod val="10000"/>
                </a:schemeClr>
              </a:solidFill>
            </a:endParaRPr>
          </a:p>
        </p:txBody>
      </p:sp>
      <p:sp>
        <p:nvSpPr>
          <p:cNvPr id="5" name="Slide Number Placeholder 4"/>
          <p:cNvSpPr>
            <a:spLocks noGrp="1"/>
          </p:cNvSpPr>
          <p:nvPr>
            <p:ph type="sldNum" sz="quarter" idx="12"/>
          </p:nvPr>
        </p:nvSpPr>
        <p:spPr/>
        <p:txBody>
          <a:bodyPr/>
          <a:lstStyle/>
          <a:p>
            <a:fld id="{DDE24CA1-950B-482B-A7B7-805FC4F91FD6}" type="slidenum">
              <a:rPr lang="lv-LV" smtClean="0"/>
              <a:t>24</a:t>
            </a:fld>
            <a:endParaRPr lang="lv-LV"/>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6330" y="1664834"/>
            <a:ext cx="5400222" cy="4050166"/>
          </a:xfrm>
          <a:prstGeom prst="rect">
            <a:avLst/>
          </a:prstGeom>
        </p:spPr>
      </p:pic>
      <p:sp>
        <p:nvSpPr>
          <p:cNvPr id="8" name="TextBox 7"/>
          <p:cNvSpPr txBox="1"/>
          <p:nvPr/>
        </p:nvSpPr>
        <p:spPr>
          <a:xfrm>
            <a:off x="6266330" y="6015318"/>
            <a:ext cx="5925670" cy="646331"/>
          </a:xfrm>
          <a:prstGeom prst="rect">
            <a:avLst/>
          </a:prstGeom>
          <a:noFill/>
        </p:spPr>
        <p:txBody>
          <a:bodyPr wrap="square" rtlCol="0">
            <a:spAutoFit/>
          </a:bodyPr>
          <a:lstStyle/>
          <a:p>
            <a:r>
              <a:rPr lang="lv-LV" dirty="0" smtClean="0"/>
              <a:t>Prezentācijā izmantoti VUGD un </a:t>
            </a:r>
            <a:r>
              <a:rPr lang="lv-LV" dirty="0" smtClean="0">
                <a:solidFill>
                  <a:schemeClr val="bg2">
                    <a:lumMod val="10000"/>
                  </a:schemeClr>
                </a:solidFill>
              </a:rPr>
              <a:t>www.pixabay.com</a:t>
            </a:r>
            <a:r>
              <a:rPr lang="lv-LV" dirty="0" smtClean="0"/>
              <a:t> attēli.</a:t>
            </a:r>
            <a:endParaRPr lang="lv-LV" dirty="0"/>
          </a:p>
        </p:txBody>
      </p:sp>
    </p:spTree>
    <p:extLst>
      <p:ext uri="{BB962C8B-B14F-4D97-AF65-F5344CB8AC3E}">
        <p14:creationId xmlns:p14="http://schemas.microsoft.com/office/powerpoint/2010/main" val="2015133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426" y="986118"/>
            <a:ext cx="4351023" cy="1739153"/>
          </a:xfrm>
        </p:spPr>
        <p:txBody>
          <a:bodyPr/>
          <a:lstStyle/>
          <a:p>
            <a:pPr algn="ctr"/>
            <a:r>
              <a:rPr lang="lv-LV" sz="4000" dirty="0" smtClean="0">
                <a:solidFill>
                  <a:schemeClr val="bg2">
                    <a:lumMod val="10000"/>
                  </a:schemeClr>
                </a:solidFill>
              </a:rPr>
              <a:t>Ledus = bīstami!</a:t>
            </a:r>
            <a:br>
              <a:rPr lang="lv-LV" sz="4000" dirty="0" smtClean="0">
                <a:solidFill>
                  <a:schemeClr val="bg2">
                    <a:lumMod val="10000"/>
                  </a:schemeClr>
                </a:solidFill>
              </a:rPr>
            </a:br>
            <a:r>
              <a:rPr lang="lv-LV" sz="4000" dirty="0" smtClean="0">
                <a:solidFill>
                  <a:schemeClr val="bg2">
                    <a:lumMod val="10000"/>
                  </a:schemeClr>
                </a:solidFill>
              </a:rPr>
              <a:t/>
            </a:r>
            <a:br>
              <a:rPr lang="lv-LV" sz="4000" dirty="0" smtClean="0">
                <a:solidFill>
                  <a:schemeClr val="bg2">
                    <a:lumMod val="10000"/>
                  </a:schemeClr>
                </a:solidFill>
              </a:rPr>
            </a:br>
            <a:endParaRPr lang="lv-LV" sz="2400" dirty="0">
              <a:solidFill>
                <a:schemeClr val="bg2">
                  <a:lumMod val="10000"/>
                </a:schemeClr>
              </a:solidFill>
            </a:endParaRPr>
          </a:p>
        </p:txBody>
      </p:sp>
      <p:sp>
        <p:nvSpPr>
          <p:cNvPr id="3" name="Content Placeholder 2"/>
          <p:cNvSpPr>
            <a:spLocks noGrp="1"/>
          </p:cNvSpPr>
          <p:nvPr>
            <p:ph type="body" idx="1"/>
          </p:nvPr>
        </p:nvSpPr>
        <p:spPr>
          <a:xfrm>
            <a:off x="6711851" y="1416166"/>
            <a:ext cx="5316071" cy="2283823"/>
          </a:xfrm>
        </p:spPr>
        <p:txBody>
          <a:bodyPr>
            <a:noAutofit/>
          </a:bodyPr>
          <a:lstStyle/>
          <a:p>
            <a:r>
              <a:rPr lang="lv-LV" sz="2400" dirty="0" smtClean="0">
                <a:solidFill>
                  <a:schemeClr val="bg2">
                    <a:lumMod val="10000"/>
                  </a:schemeClr>
                </a:solidFill>
              </a:rPr>
              <a:t>K</a:t>
            </a:r>
            <a:r>
              <a:rPr lang="lv-LV" sz="2400" cap="none" dirty="0" smtClean="0">
                <a:solidFill>
                  <a:schemeClr val="bg2">
                    <a:lumMod val="10000"/>
                  </a:schemeClr>
                </a:solidFill>
              </a:rPr>
              <a:t>as vieniem prieks, citiem darbs - katru gadu ugunsdzēsēji glābēji steidzas glābt ledū ielūzušus cilvēkus un dzīvniekus! </a:t>
            </a:r>
            <a:endParaRPr lang="lv-LV" sz="2400" cap="none" dirty="0">
              <a:solidFill>
                <a:schemeClr val="bg2">
                  <a:lumMod val="10000"/>
                </a:schemeClr>
              </a:solidFill>
            </a:endParaRPr>
          </a:p>
        </p:txBody>
      </p:sp>
      <p:sp>
        <p:nvSpPr>
          <p:cNvPr id="6" name="Slide Number Placeholder 5"/>
          <p:cNvSpPr>
            <a:spLocks noGrp="1"/>
          </p:cNvSpPr>
          <p:nvPr>
            <p:ph type="sldNum" sz="quarter" idx="12"/>
          </p:nvPr>
        </p:nvSpPr>
        <p:spPr/>
        <p:txBody>
          <a:bodyPr/>
          <a:lstStyle/>
          <a:p>
            <a:fld id="{DDE24CA1-950B-482B-A7B7-805FC4F91FD6}" type="slidenum">
              <a:rPr lang="lv-LV" smtClean="0"/>
              <a:t>3</a:t>
            </a:fld>
            <a:endParaRPr lang="lv-LV"/>
          </a:p>
        </p:txBody>
      </p:sp>
      <p:pic>
        <p:nvPicPr>
          <p:cNvPr id="5" name="Content Placeholder 4"/>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7780396" y="3612776"/>
            <a:ext cx="3536510" cy="2353493"/>
          </a:xfr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078" y="6100298"/>
            <a:ext cx="11863844" cy="627942"/>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77845" y="3787376"/>
            <a:ext cx="2906214" cy="21788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Oval Callout 7"/>
          <p:cNvSpPr/>
          <p:nvPr/>
        </p:nvSpPr>
        <p:spPr>
          <a:xfrm rot="1298015">
            <a:off x="2992073" y="2207224"/>
            <a:ext cx="3498989" cy="1443318"/>
          </a:xfrm>
          <a:prstGeom prst="wedgeEllipseCallout">
            <a:avLst>
              <a:gd name="adj1" fmla="val -31048"/>
              <a:gd name="adj2" fmla="val 85348"/>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smtClean="0">
                <a:solidFill>
                  <a:schemeClr val="bg2">
                    <a:lumMod val="10000"/>
                  </a:schemeClr>
                </a:solidFill>
              </a:rPr>
              <a:t>Beidzot ledus! Urrā!!!!!</a:t>
            </a:r>
            <a:endParaRPr lang="lv-LV" sz="2400" dirty="0">
              <a:solidFill>
                <a:schemeClr val="bg2">
                  <a:lumMod val="10000"/>
                </a:schemeClr>
              </a:solidFill>
            </a:endParaRPr>
          </a:p>
        </p:txBody>
      </p:sp>
    </p:spTree>
    <p:extLst>
      <p:ext uri="{BB962C8B-B14F-4D97-AF65-F5344CB8AC3E}">
        <p14:creationId xmlns:p14="http://schemas.microsoft.com/office/powerpoint/2010/main" val="3070980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dirty="0" smtClean="0">
                <a:solidFill>
                  <a:schemeClr val="bg2">
                    <a:lumMod val="10000"/>
                  </a:schemeClr>
                </a:solidFill>
              </a:rPr>
              <a:t>Atrasties uz ledus ir bīstami!</a:t>
            </a:r>
            <a:endParaRPr lang="lv-LV" sz="4000" dirty="0">
              <a:solidFill>
                <a:schemeClr val="bg2">
                  <a:lumMod val="10000"/>
                </a:schemeClr>
              </a:solidFill>
            </a:endParaRPr>
          </a:p>
        </p:txBody>
      </p:sp>
      <p:sp>
        <p:nvSpPr>
          <p:cNvPr id="3" name="Content Placeholder 2"/>
          <p:cNvSpPr>
            <a:spLocks noGrp="1"/>
          </p:cNvSpPr>
          <p:nvPr>
            <p:ph idx="1"/>
          </p:nvPr>
        </p:nvSpPr>
        <p:spPr>
          <a:xfrm>
            <a:off x="724649" y="2315127"/>
            <a:ext cx="5738904" cy="2076077"/>
          </a:xfrm>
        </p:spPr>
        <p:txBody>
          <a:bodyPr>
            <a:normAutofit/>
          </a:bodyPr>
          <a:lstStyle/>
          <a:p>
            <a:r>
              <a:rPr lang="lv-LV" sz="2400" dirty="0" smtClean="0">
                <a:solidFill>
                  <a:schemeClr val="bg1">
                    <a:lumMod val="25000"/>
                  </a:schemeClr>
                </a:solidFill>
              </a:rPr>
              <a:t>Kāpt uz ūdenstilpju ledus, slidināties vai pastaigāties pa to ir ļoti bīstami, jo nekad nevar paredzēt, kad un kurā vietā ledus ielūzīs.</a:t>
            </a:r>
          </a:p>
          <a:p>
            <a:endParaRPr lang="lv-LV" sz="2400" dirty="0" smtClean="0">
              <a:solidFill>
                <a:schemeClr val="bg1">
                  <a:lumMod val="25000"/>
                </a:schemeClr>
              </a:solidFill>
            </a:endParaRPr>
          </a:p>
          <a:p>
            <a:pPr marL="0" indent="0">
              <a:buNone/>
            </a:pPr>
            <a:endParaRPr lang="lv-LV" sz="2400" dirty="0" smtClean="0">
              <a:solidFill>
                <a:schemeClr val="bg1">
                  <a:lumMod val="25000"/>
                </a:schemeClr>
              </a:solidFill>
            </a:endParaRPr>
          </a:p>
          <a:p>
            <a:pPr marL="0" indent="0">
              <a:buNone/>
            </a:pPr>
            <a:endParaRPr lang="lv-LV" sz="2400" dirty="0">
              <a:solidFill>
                <a:schemeClr val="bg1">
                  <a:lumMod val="25000"/>
                </a:schemeClr>
              </a:solidFill>
            </a:endParaRPr>
          </a:p>
        </p:txBody>
      </p:sp>
      <p:sp>
        <p:nvSpPr>
          <p:cNvPr id="11" name="Slide Number Placeholder 10"/>
          <p:cNvSpPr>
            <a:spLocks noGrp="1"/>
          </p:cNvSpPr>
          <p:nvPr>
            <p:ph type="sldNum" sz="quarter" idx="12"/>
          </p:nvPr>
        </p:nvSpPr>
        <p:spPr/>
        <p:txBody>
          <a:bodyPr/>
          <a:lstStyle/>
          <a:p>
            <a:fld id="{DDE24CA1-950B-482B-A7B7-805FC4F91FD6}" type="slidenum">
              <a:rPr lang="lv-LV" smtClean="0"/>
              <a:t>4</a:t>
            </a:fld>
            <a:endParaRPr lang="lv-LV"/>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1" y="6055748"/>
            <a:ext cx="640135" cy="62794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1599" y="6055748"/>
            <a:ext cx="1760937" cy="628519"/>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44561" y="2391539"/>
            <a:ext cx="3800538" cy="2276066"/>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74293" y="4043082"/>
            <a:ext cx="2332052" cy="2752165"/>
          </a:xfrm>
          <a:prstGeom prst="rect">
            <a:avLst/>
          </a:prstGeom>
        </p:spPr>
      </p:pic>
      <p:sp>
        <p:nvSpPr>
          <p:cNvPr id="12" name="Content Placeholder 2"/>
          <p:cNvSpPr txBox="1">
            <a:spLocks/>
          </p:cNvSpPr>
          <p:nvPr/>
        </p:nvSpPr>
        <p:spPr>
          <a:xfrm>
            <a:off x="4706470" y="4727625"/>
            <a:ext cx="6795436" cy="24921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lv-LV" sz="2400" dirty="0" smtClean="0">
                <a:solidFill>
                  <a:schemeClr val="bg1">
                    <a:lumMod val="25000"/>
                  </a:schemeClr>
                </a:solidFill>
              </a:rPr>
              <a:t>Dažādu apstākļu ietekmē ledus kārta ir mainīga un tās biezums pat vienā ūdenstilpē atšķiras.</a:t>
            </a:r>
          </a:p>
          <a:p>
            <a:r>
              <a:rPr lang="lv-LV" sz="2400" dirty="0" smtClean="0">
                <a:solidFill>
                  <a:schemeClr val="bg1">
                    <a:lumMod val="25000"/>
                  </a:schemeClr>
                </a:solidFill>
              </a:rPr>
              <a:t>Drošs ledus ir tikai mākslīgi veidotās slidotavās.</a:t>
            </a:r>
          </a:p>
          <a:p>
            <a:endParaRPr lang="lv-LV" sz="2400" dirty="0" smtClean="0">
              <a:solidFill>
                <a:schemeClr val="bg1">
                  <a:lumMod val="25000"/>
                </a:schemeClr>
              </a:solidFill>
            </a:endParaRPr>
          </a:p>
          <a:p>
            <a:pPr marL="0" indent="0">
              <a:buFont typeface="Wingdings 3" charset="2"/>
              <a:buNone/>
            </a:pPr>
            <a:endParaRPr lang="lv-LV" sz="2400" dirty="0" smtClean="0">
              <a:solidFill>
                <a:schemeClr val="bg1">
                  <a:lumMod val="25000"/>
                </a:schemeClr>
              </a:solidFill>
            </a:endParaRPr>
          </a:p>
          <a:p>
            <a:pPr marL="0" indent="0">
              <a:buFont typeface="Wingdings 3" charset="2"/>
              <a:buNone/>
            </a:pPr>
            <a:endParaRPr lang="lv-LV" sz="2400" dirty="0">
              <a:solidFill>
                <a:schemeClr val="bg1">
                  <a:lumMod val="25000"/>
                </a:schemeClr>
              </a:solidFill>
            </a:endParaRPr>
          </a:p>
        </p:txBody>
      </p:sp>
    </p:spTree>
    <p:extLst>
      <p:ext uri="{BB962C8B-B14F-4D97-AF65-F5344CB8AC3E}">
        <p14:creationId xmlns:p14="http://schemas.microsoft.com/office/powerpoint/2010/main" val="808654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dirty="0">
                <a:solidFill>
                  <a:schemeClr val="bg2">
                    <a:lumMod val="10000"/>
                  </a:schemeClr>
                </a:solidFill>
              </a:rPr>
              <a:t>Ledus biezums ir </a:t>
            </a:r>
            <a:r>
              <a:rPr lang="lv-LV" sz="4000" dirty="0" smtClean="0">
                <a:solidFill>
                  <a:schemeClr val="bg2">
                    <a:lumMod val="10000"/>
                  </a:schemeClr>
                </a:solidFill>
              </a:rPr>
              <a:t>mainīgs</a:t>
            </a:r>
            <a:endParaRPr lang="lv-LV" sz="4000" dirty="0">
              <a:solidFill>
                <a:schemeClr val="bg2">
                  <a:lumMod val="10000"/>
                </a:schemeClr>
              </a:solidFill>
            </a:endParaRPr>
          </a:p>
        </p:txBody>
      </p:sp>
      <p:sp>
        <p:nvSpPr>
          <p:cNvPr id="3" name="Content Placeholder 2"/>
          <p:cNvSpPr>
            <a:spLocks noGrp="1"/>
          </p:cNvSpPr>
          <p:nvPr>
            <p:ph idx="1"/>
          </p:nvPr>
        </p:nvSpPr>
        <p:spPr>
          <a:xfrm>
            <a:off x="1064519" y="2338793"/>
            <a:ext cx="8761412" cy="4063999"/>
          </a:xfrm>
        </p:spPr>
        <p:txBody>
          <a:bodyPr>
            <a:normAutofit lnSpcReduction="10000"/>
          </a:bodyPr>
          <a:lstStyle/>
          <a:p>
            <a:r>
              <a:rPr lang="lv-LV" sz="2400" dirty="0" smtClean="0">
                <a:solidFill>
                  <a:schemeClr val="bg2">
                    <a:lumMod val="10000"/>
                  </a:schemeClr>
                </a:solidFill>
              </a:rPr>
              <a:t>Ledus </a:t>
            </a:r>
            <a:r>
              <a:rPr lang="lv-LV" sz="2400" dirty="0">
                <a:solidFill>
                  <a:schemeClr val="bg2">
                    <a:lumMod val="10000"/>
                  </a:schemeClr>
                </a:solidFill>
              </a:rPr>
              <a:t>būs plānāks arī:</a:t>
            </a:r>
          </a:p>
          <a:p>
            <a:pPr lvl="1"/>
            <a:r>
              <a:rPr lang="lv-LV" sz="2200" dirty="0">
                <a:solidFill>
                  <a:schemeClr val="bg2">
                    <a:lumMod val="10000"/>
                  </a:schemeClr>
                </a:solidFill>
              </a:rPr>
              <a:t>zem tiltiem;</a:t>
            </a:r>
          </a:p>
          <a:p>
            <a:pPr lvl="1"/>
            <a:r>
              <a:rPr lang="lv-LV" sz="2200" dirty="0">
                <a:solidFill>
                  <a:schemeClr val="bg2">
                    <a:lumMod val="10000"/>
                  </a:schemeClr>
                </a:solidFill>
              </a:rPr>
              <a:t>upju sašaurinājumos;</a:t>
            </a:r>
          </a:p>
          <a:p>
            <a:pPr lvl="1"/>
            <a:r>
              <a:rPr lang="lv-LV" sz="2200" dirty="0">
                <a:solidFill>
                  <a:schemeClr val="bg2">
                    <a:lumMod val="10000"/>
                  </a:schemeClr>
                </a:solidFill>
              </a:rPr>
              <a:t>pie </a:t>
            </a:r>
            <a:r>
              <a:rPr lang="lv-LV" sz="2200" dirty="0" smtClean="0">
                <a:solidFill>
                  <a:schemeClr val="bg2">
                    <a:lumMod val="10000"/>
                  </a:schemeClr>
                </a:solidFill>
              </a:rPr>
              <a:t>krastiem;</a:t>
            </a:r>
          </a:p>
          <a:p>
            <a:pPr lvl="1"/>
            <a:r>
              <a:rPr lang="lv-LV" sz="2200" dirty="0" smtClean="0">
                <a:solidFill>
                  <a:schemeClr val="bg2">
                    <a:lumMod val="10000"/>
                  </a:schemeClr>
                </a:solidFill>
              </a:rPr>
              <a:t>ar niedrēm </a:t>
            </a:r>
            <a:r>
              <a:rPr lang="lv-LV" sz="2200" dirty="0">
                <a:solidFill>
                  <a:schemeClr val="bg2">
                    <a:lumMod val="10000"/>
                  </a:schemeClr>
                </a:solidFill>
              </a:rPr>
              <a:t>un </a:t>
            </a:r>
            <a:r>
              <a:rPr lang="lv-LV" sz="2200" dirty="0" smtClean="0">
                <a:solidFill>
                  <a:schemeClr val="bg2">
                    <a:lumMod val="10000"/>
                  </a:schemeClr>
                </a:solidFill>
              </a:rPr>
              <a:t>krūmiem apaugušās </a:t>
            </a:r>
          </a:p>
          <a:p>
            <a:pPr marL="457200" lvl="1" indent="0">
              <a:buNone/>
            </a:pPr>
            <a:r>
              <a:rPr lang="lv-LV" sz="2200" dirty="0" smtClean="0">
                <a:solidFill>
                  <a:schemeClr val="bg2">
                    <a:lumMod val="10000"/>
                  </a:schemeClr>
                </a:solidFill>
              </a:rPr>
              <a:t>vietās;</a:t>
            </a:r>
            <a:endParaRPr lang="lv-LV" sz="2200" dirty="0">
              <a:solidFill>
                <a:schemeClr val="bg2">
                  <a:lumMod val="10000"/>
                </a:schemeClr>
              </a:solidFill>
            </a:endParaRPr>
          </a:p>
          <a:p>
            <a:pPr lvl="1"/>
            <a:r>
              <a:rPr lang="lv-LV" sz="2200" dirty="0">
                <a:solidFill>
                  <a:schemeClr val="bg2">
                    <a:lumMod val="10000"/>
                  </a:schemeClr>
                </a:solidFill>
              </a:rPr>
              <a:t>kanalizācijas un strautu ietekās;</a:t>
            </a:r>
          </a:p>
          <a:p>
            <a:pPr lvl="1"/>
            <a:r>
              <a:rPr lang="lv-LV" sz="2200" dirty="0">
                <a:solidFill>
                  <a:schemeClr val="bg2">
                    <a:lumMod val="10000"/>
                  </a:schemeClr>
                </a:solidFill>
              </a:rPr>
              <a:t>āliņģu vietās, </a:t>
            </a:r>
            <a:endParaRPr lang="lv-LV" sz="2200" dirty="0" smtClean="0">
              <a:solidFill>
                <a:schemeClr val="bg2">
                  <a:lumMod val="10000"/>
                </a:schemeClr>
              </a:solidFill>
            </a:endParaRPr>
          </a:p>
          <a:p>
            <a:pPr lvl="1"/>
            <a:r>
              <a:rPr lang="lv-LV" sz="2200" dirty="0" smtClean="0">
                <a:solidFill>
                  <a:schemeClr val="bg2">
                    <a:lumMod val="10000"/>
                  </a:schemeClr>
                </a:solidFill>
              </a:rPr>
              <a:t>upēs </a:t>
            </a:r>
            <a:r>
              <a:rPr lang="lv-LV" sz="2200" dirty="0">
                <a:solidFill>
                  <a:schemeClr val="bg2">
                    <a:lumMod val="10000"/>
                  </a:schemeClr>
                </a:solidFill>
              </a:rPr>
              <a:t>ar spēcīgu straumi u.c.</a:t>
            </a:r>
          </a:p>
          <a:p>
            <a:endParaRPr lang="lv-LV" sz="2400" dirty="0">
              <a:solidFill>
                <a:schemeClr val="bg1">
                  <a:lumMod val="25000"/>
                </a:schemeClr>
              </a:solidFill>
            </a:endParaRPr>
          </a:p>
        </p:txBody>
      </p:sp>
      <p:sp>
        <p:nvSpPr>
          <p:cNvPr id="6" name="Slide Number Placeholder 5"/>
          <p:cNvSpPr>
            <a:spLocks noGrp="1"/>
          </p:cNvSpPr>
          <p:nvPr>
            <p:ph type="sldNum" sz="quarter" idx="12"/>
          </p:nvPr>
        </p:nvSpPr>
        <p:spPr/>
        <p:txBody>
          <a:bodyPr/>
          <a:lstStyle/>
          <a:p>
            <a:fld id="{DDE24CA1-950B-482B-A7B7-805FC4F91FD6}" type="slidenum">
              <a:rPr lang="lv-LV" smtClean="0">
                <a:solidFill>
                  <a:schemeClr val="bg2">
                    <a:lumMod val="10000"/>
                  </a:schemeClr>
                </a:solidFill>
              </a:rPr>
              <a:t>5</a:t>
            </a:fld>
            <a:endParaRPr lang="lv-LV" dirty="0">
              <a:solidFill>
                <a:schemeClr val="bg2">
                  <a:lumMod val="10000"/>
                </a:scheme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478" y="6088821"/>
            <a:ext cx="11863844" cy="627942"/>
          </a:xfrm>
          <a:prstGeom prst="rect">
            <a:avLst/>
          </a:prstGeom>
        </p:spPr>
      </p:pic>
      <p:sp>
        <p:nvSpPr>
          <p:cNvPr id="7" name="Oval Callout 6"/>
          <p:cNvSpPr/>
          <p:nvPr/>
        </p:nvSpPr>
        <p:spPr>
          <a:xfrm>
            <a:off x="6929718" y="2205317"/>
            <a:ext cx="4948517" cy="3650215"/>
          </a:xfrm>
          <a:prstGeom prst="wedgeEllipseCallout">
            <a:avLst>
              <a:gd name="adj1" fmla="val -72978"/>
              <a:gd name="adj2" fmla="val -35691"/>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b="1" dirty="0">
                <a:solidFill>
                  <a:schemeClr val="bg2">
                    <a:lumMod val="10000"/>
                  </a:schemeClr>
                </a:solidFill>
              </a:rPr>
              <a:t>ZINI! </a:t>
            </a:r>
            <a:r>
              <a:rPr lang="lv-LV" sz="2400" dirty="0">
                <a:solidFill>
                  <a:schemeClr val="bg2">
                    <a:lumMod val="10000"/>
                  </a:schemeClr>
                </a:solidFill>
              </a:rPr>
              <a:t>Ledus kārta veidojas pakāpeniski, sākot no krasta, tāpēc tuvāk ūdenstilpnes vidum, tā būs plānāka. </a:t>
            </a:r>
          </a:p>
        </p:txBody>
      </p:sp>
    </p:spTree>
    <p:extLst>
      <p:ext uri="{BB962C8B-B14F-4D97-AF65-F5344CB8AC3E}">
        <p14:creationId xmlns:p14="http://schemas.microsoft.com/office/powerpoint/2010/main" val="1368960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lv-LV" sz="4000" dirty="0" smtClean="0">
                <a:solidFill>
                  <a:schemeClr val="bg2">
                    <a:lumMod val="10000"/>
                  </a:schemeClr>
                </a:solidFill>
              </a:rPr>
              <a:t>Kurās vietās ledus būs plānāks?</a:t>
            </a:r>
            <a:endParaRPr lang="lv-LV" sz="4000" dirty="0">
              <a:solidFill>
                <a:schemeClr val="bg2">
                  <a:lumMod val="10000"/>
                </a:schemeClr>
              </a:solidFill>
            </a:endParaRPr>
          </a:p>
        </p:txBody>
      </p:sp>
      <p:sp>
        <p:nvSpPr>
          <p:cNvPr id="19" name="Slide Number Placeholder 18"/>
          <p:cNvSpPr>
            <a:spLocks noGrp="1"/>
          </p:cNvSpPr>
          <p:nvPr>
            <p:ph type="sldNum" sz="quarter" idx="12"/>
          </p:nvPr>
        </p:nvSpPr>
        <p:spPr/>
        <p:txBody>
          <a:bodyPr/>
          <a:lstStyle/>
          <a:p>
            <a:fld id="{DDE24CA1-950B-482B-A7B7-805FC4F91FD6}" type="slidenum">
              <a:rPr lang="lv-LV" smtClean="0"/>
              <a:t>6</a:t>
            </a:fld>
            <a:endParaRPr lang="lv-LV"/>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V="1">
            <a:off x="-474618" y="3312568"/>
            <a:ext cx="4369234" cy="2501510"/>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35978" y="2377056"/>
            <a:ext cx="2572515" cy="4370883"/>
          </a:xfrm>
          <a:prstGeom prst="rect">
            <a:avLst/>
          </a:prstGeom>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37608" y="2377057"/>
            <a:ext cx="2514070" cy="4370883"/>
          </a:xfrm>
          <a:prstGeom prst="rect">
            <a:avLst/>
          </a:prstGeom>
        </p:spPr>
      </p:pic>
      <p:pic>
        <p:nvPicPr>
          <p:cNvPr id="13" name="Picture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03177" y="2377056"/>
            <a:ext cx="2439747" cy="4370883"/>
          </a:xfrm>
          <a:prstGeom prst="rect">
            <a:avLst/>
          </a:prstGeom>
        </p:spPr>
      </p:pic>
      <p:sp>
        <p:nvSpPr>
          <p:cNvPr id="15" name="Pentagon 14"/>
          <p:cNvSpPr/>
          <p:nvPr/>
        </p:nvSpPr>
        <p:spPr>
          <a:xfrm>
            <a:off x="459244" y="2377056"/>
            <a:ext cx="788531" cy="651894"/>
          </a:xfrm>
          <a:prstGeom prst="homePlate">
            <a:avLst/>
          </a:prstGeom>
          <a:solidFill>
            <a:schemeClr val="tx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800" b="1" dirty="0" smtClean="0">
                <a:solidFill>
                  <a:schemeClr val="bg2"/>
                </a:solidFill>
              </a:rPr>
              <a:t>A</a:t>
            </a:r>
            <a:endParaRPr lang="lv-LV" sz="4800" b="1" dirty="0">
              <a:solidFill>
                <a:schemeClr val="bg2"/>
              </a:solidFill>
            </a:endParaRPr>
          </a:p>
        </p:txBody>
      </p:sp>
      <p:sp>
        <p:nvSpPr>
          <p:cNvPr id="16" name="Pentagon 15"/>
          <p:cNvSpPr/>
          <p:nvPr/>
        </p:nvSpPr>
        <p:spPr>
          <a:xfrm>
            <a:off x="3355439" y="2377056"/>
            <a:ext cx="788531" cy="651894"/>
          </a:xfrm>
          <a:prstGeom prst="homePlate">
            <a:avLst/>
          </a:prstGeom>
          <a:solidFill>
            <a:schemeClr val="tx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800" b="1" dirty="0" smtClean="0">
                <a:solidFill>
                  <a:schemeClr val="bg2"/>
                </a:solidFill>
              </a:rPr>
              <a:t>B</a:t>
            </a:r>
            <a:endParaRPr lang="lv-LV" sz="4800" b="1" dirty="0">
              <a:solidFill>
                <a:schemeClr val="bg2"/>
              </a:solidFill>
            </a:endParaRPr>
          </a:p>
        </p:txBody>
      </p:sp>
      <p:sp>
        <p:nvSpPr>
          <p:cNvPr id="17" name="Pentagon 16"/>
          <p:cNvSpPr/>
          <p:nvPr/>
        </p:nvSpPr>
        <p:spPr>
          <a:xfrm>
            <a:off x="6304582" y="2377056"/>
            <a:ext cx="788531" cy="651894"/>
          </a:xfrm>
          <a:prstGeom prst="homePlate">
            <a:avLst/>
          </a:prstGeom>
          <a:solidFill>
            <a:schemeClr val="tx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800" b="1" dirty="0" smtClean="0">
                <a:solidFill>
                  <a:schemeClr val="bg2"/>
                </a:solidFill>
              </a:rPr>
              <a:t>C</a:t>
            </a:r>
            <a:endParaRPr lang="lv-LV" sz="4800" b="1" dirty="0">
              <a:solidFill>
                <a:schemeClr val="bg2"/>
              </a:solidFill>
            </a:endParaRPr>
          </a:p>
        </p:txBody>
      </p:sp>
      <p:sp>
        <p:nvSpPr>
          <p:cNvPr id="18" name="Pentagon 17"/>
          <p:cNvSpPr/>
          <p:nvPr/>
        </p:nvSpPr>
        <p:spPr>
          <a:xfrm>
            <a:off x="9173564" y="2377056"/>
            <a:ext cx="788531" cy="651894"/>
          </a:xfrm>
          <a:prstGeom prst="homePlate">
            <a:avLst/>
          </a:prstGeom>
          <a:solidFill>
            <a:schemeClr val="tx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800" b="1" dirty="0" smtClean="0">
                <a:solidFill>
                  <a:schemeClr val="bg2"/>
                </a:solidFill>
              </a:rPr>
              <a:t>D</a:t>
            </a:r>
            <a:endParaRPr lang="lv-LV" sz="4800" b="1" dirty="0">
              <a:solidFill>
                <a:schemeClr val="bg2"/>
              </a:solidFill>
            </a:endParaRPr>
          </a:p>
        </p:txBody>
      </p:sp>
    </p:spTree>
    <p:extLst>
      <p:ext uri="{BB962C8B-B14F-4D97-AF65-F5344CB8AC3E}">
        <p14:creationId xmlns:p14="http://schemas.microsoft.com/office/powerpoint/2010/main" val="1560062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000" dirty="0" smtClean="0">
                <a:solidFill>
                  <a:schemeClr val="bg2">
                    <a:lumMod val="10000"/>
                  </a:schemeClr>
                </a:solidFill>
              </a:rPr>
              <a:t>Uz ledus nav droši</a:t>
            </a:r>
            <a:endParaRPr lang="lv-LV" sz="4000" dirty="0">
              <a:solidFill>
                <a:schemeClr val="bg2">
                  <a:lumMod val="10000"/>
                </a:schemeClr>
              </a:solidFill>
            </a:endParaRPr>
          </a:p>
        </p:txBody>
      </p:sp>
      <p:sp>
        <p:nvSpPr>
          <p:cNvPr id="3" name="Content Placeholder 2"/>
          <p:cNvSpPr>
            <a:spLocks noGrp="1"/>
          </p:cNvSpPr>
          <p:nvPr>
            <p:ph idx="1"/>
          </p:nvPr>
        </p:nvSpPr>
        <p:spPr>
          <a:xfrm>
            <a:off x="367962" y="2167117"/>
            <a:ext cx="2336914" cy="2623957"/>
          </a:xfrm>
        </p:spPr>
        <p:txBody>
          <a:bodyPr>
            <a:normAutofit/>
          </a:bodyPr>
          <a:lstStyle/>
          <a:p>
            <a:pPr marL="0" indent="0">
              <a:buNone/>
            </a:pPr>
            <a:r>
              <a:rPr lang="lv-LV" sz="2400" dirty="0" smtClean="0">
                <a:solidFill>
                  <a:schemeClr val="bg1">
                    <a:lumMod val="25000"/>
                  </a:schemeClr>
                </a:solidFill>
              </a:rPr>
              <a:t>Ja uz ledus redzi makšķerniekus vai citus pieaugušos, </a:t>
            </a:r>
          </a:p>
          <a:p>
            <a:pPr marL="0" indent="0">
              <a:buNone/>
            </a:pPr>
            <a:endParaRPr lang="lv-LV" sz="2400" dirty="0" smtClean="0">
              <a:solidFill>
                <a:schemeClr val="bg1">
                  <a:lumMod val="25000"/>
                </a:schemeClr>
              </a:solidFill>
            </a:endParaRPr>
          </a:p>
          <a:p>
            <a:pPr marL="0" indent="0">
              <a:buNone/>
            </a:pPr>
            <a:endParaRPr lang="lv-LV" sz="2400" dirty="0">
              <a:solidFill>
                <a:schemeClr val="bg1">
                  <a:lumMod val="25000"/>
                </a:schemeClr>
              </a:solidFill>
            </a:endParaRPr>
          </a:p>
        </p:txBody>
      </p:sp>
      <p:sp>
        <p:nvSpPr>
          <p:cNvPr id="13" name="Slide Number Placeholder 12"/>
          <p:cNvSpPr>
            <a:spLocks noGrp="1"/>
          </p:cNvSpPr>
          <p:nvPr>
            <p:ph type="sldNum" sz="quarter" idx="12"/>
          </p:nvPr>
        </p:nvSpPr>
        <p:spPr/>
        <p:txBody>
          <a:bodyPr/>
          <a:lstStyle/>
          <a:p>
            <a:fld id="{DDE24CA1-950B-482B-A7B7-805FC4F91FD6}" type="slidenum">
              <a:rPr lang="lv-LV" smtClean="0"/>
              <a:t>7</a:t>
            </a:fld>
            <a:endParaRPr lang="lv-LV"/>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1" y="6073678"/>
            <a:ext cx="640135" cy="62794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1599" y="6073678"/>
            <a:ext cx="1760937" cy="628519"/>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04876" y="2393576"/>
            <a:ext cx="2412986" cy="4227358"/>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6850" y="2515660"/>
            <a:ext cx="2454749" cy="4105275"/>
          </a:xfrm>
          <a:prstGeom prst="rect">
            <a:avLst/>
          </a:prstGeom>
        </p:spPr>
      </p:pic>
      <p:sp>
        <p:nvSpPr>
          <p:cNvPr id="11" name="Content Placeholder 2"/>
          <p:cNvSpPr txBox="1">
            <a:spLocks/>
          </p:cNvSpPr>
          <p:nvPr/>
        </p:nvSpPr>
        <p:spPr>
          <a:xfrm>
            <a:off x="5312371" y="3738742"/>
            <a:ext cx="2377360" cy="32727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lv-LV" sz="2400" dirty="0" smtClean="0">
                <a:solidFill>
                  <a:schemeClr val="bg1">
                    <a:lumMod val="25000"/>
                  </a:schemeClr>
                </a:solidFill>
              </a:rPr>
              <a:t>tas nenozīmē, ka ledus ir drošs. Viņi ir pārgalvīgi un riskē ar savu veselību un dzīvību!</a:t>
            </a:r>
          </a:p>
          <a:p>
            <a:pPr marL="0" indent="0">
              <a:buFont typeface="Wingdings 3" charset="2"/>
              <a:buNone/>
            </a:pPr>
            <a:endParaRPr lang="lv-LV" sz="2400" dirty="0" smtClean="0">
              <a:solidFill>
                <a:schemeClr val="bg1">
                  <a:lumMod val="25000"/>
                </a:schemeClr>
              </a:solidFill>
            </a:endParaRPr>
          </a:p>
          <a:p>
            <a:pPr marL="0" indent="0">
              <a:buFont typeface="Wingdings 3" charset="2"/>
              <a:buNone/>
            </a:pPr>
            <a:endParaRPr lang="lv-LV" sz="2400" dirty="0">
              <a:solidFill>
                <a:schemeClr val="bg1">
                  <a:lumMod val="25000"/>
                </a:schemeClr>
              </a:solidFill>
            </a:endParaRPr>
          </a:p>
        </p:txBody>
      </p:sp>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40444" y="3019352"/>
            <a:ext cx="1079086" cy="719390"/>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5410" y="4208602"/>
            <a:ext cx="1079086" cy="719390"/>
          </a:xfrm>
          <a:prstGeom prst="rect">
            <a:avLst/>
          </a:prstGeom>
        </p:spPr>
      </p:pic>
    </p:spTree>
    <p:extLst>
      <p:ext uri="{BB962C8B-B14F-4D97-AF65-F5344CB8AC3E}">
        <p14:creationId xmlns:p14="http://schemas.microsoft.com/office/powerpoint/2010/main" val="1739401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9197587" cy="706964"/>
          </a:xfrm>
        </p:spPr>
        <p:txBody>
          <a:bodyPr/>
          <a:lstStyle/>
          <a:p>
            <a:r>
              <a:rPr lang="lv-LV" sz="4000" dirty="0" smtClean="0">
                <a:solidFill>
                  <a:schemeClr val="bg2">
                    <a:lumMod val="10000"/>
                  </a:schemeClr>
                </a:solidFill>
              </a:rPr>
              <a:t>Ja redzi, ka cilvēks vai dzīvnieks ir </a:t>
            </a:r>
            <a:br>
              <a:rPr lang="lv-LV" sz="4000" dirty="0" smtClean="0">
                <a:solidFill>
                  <a:schemeClr val="bg2">
                    <a:lumMod val="10000"/>
                  </a:schemeClr>
                </a:solidFill>
              </a:rPr>
            </a:br>
            <a:r>
              <a:rPr lang="lv-LV" sz="4000" dirty="0" smtClean="0">
                <a:solidFill>
                  <a:schemeClr val="bg2">
                    <a:lumMod val="10000"/>
                  </a:schemeClr>
                </a:solidFill>
              </a:rPr>
              <a:t>ielūzis ledū</a:t>
            </a:r>
            <a:endParaRPr lang="lv-LV" sz="4000" dirty="0">
              <a:solidFill>
                <a:schemeClr val="bg2">
                  <a:lumMod val="10000"/>
                </a:schemeClr>
              </a:solidFill>
            </a:endParaRPr>
          </a:p>
        </p:txBody>
      </p:sp>
      <p:sp>
        <p:nvSpPr>
          <p:cNvPr id="3" name="Text Placeholder 2"/>
          <p:cNvSpPr>
            <a:spLocks noGrp="1"/>
          </p:cNvSpPr>
          <p:nvPr>
            <p:ph idx="1"/>
          </p:nvPr>
        </p:nvSpPr>
        <p:spPr>
          <a:xfrm>
            <a:off x="537882" y="2380878"/>
            <a:ext cx="9814658" cy="3779371"/>
          </a:xfrm>
        </p:spPr>
        <p:txBody>
          <a:bodyPr>
            <a:normAutofit/>
          </a:bodyPr>
          <a:lstStyle/>
          <a:p>
            <a:r>
              <a:rPr lang="lv-LV" sz="2400" dirty="0" smtClean="0">
                <a:solidFill>
                  <a:schemeClr val="bg2">
                    <a:lumMod val="10000"/>
                  </a:schemeClr>
                </a:solidFill>
              </a:rPr>
              <a:t>Skaļi saucot «Palīgā!», nekavējoties uzmeklē pieaugušo un izstāsti viņam, kas ir noticis, vai pats zvani uz tālruņa numuru </a:t>
            </a:r>
            <a:r>
              <a:rPr lang="lv-LV" sz="2800" b="1" dirty="0" smtClean="0">
                <a:solidFill>
                  <a:schemeClr val="bg2">
                    <a:lumMod val="10000"/>
                  </a:schemeClr>
                </a:solidFill>
              </a:rPr>
              <a:t>112</a:t>
            </a:r>
            <a:r>
              <a:rPr lang="lv-LV" sz="2400" dirty="0" smtClean="0">
                <a:solidFill>
                  <a:schemeClr val="bg2">
                    <a:lumMod val="10000"/>
                  </a:schemeClr>
                </a:solidFill>
              </a:rPr>
              <a:t> un izstāsti, KUR un KAS ir noticis. </a:t>
            </a:r>
          </a:p>
          <a:p>
            <a:r>
              <a:rPr lang="lv-LV" sz="2400" dirty="0" smtClean="0">
                <a:solidFill>
                  <a:schemeClr val="bg2">
                    <a:lumMod val="10000"/>
                  </a:schemeClr>
                </a:solidFill>
              </a:rPr>
              <a:t>Vienmēr sagaidi glābējus! Ja izstāstīsi un parādīsi notikušā vietu, ugunsdzēsēji glābēji ātrāk varēs sniegt palīdzību.</a:t>
            </a:r>
          </a:p>
          <a:p>
            <a:endParaRPr lang="lv-LV" sz="2400" dirty="0">
              <a:solidFill>
                <a:schemeClr val="bg1">
                  <a:lumMod val="25000"/>
                </a:schemeClr>
              </a:solidFill>
            </a:endParaRPr>
          </a:p>
        </p:txBody>
      </p:sp>
      <p:sp>
        <p:nvSpPr>
          <p:cNvPr id="7" name="Slide Number Placeholder 6"/>
          <p:cNvSpPr>
            <a:spLocks noGrp="1"/>
          </p:cNvSpPr>
          <p:nvPr>
            <p:ph type="sldNum" sz="quarter" idx="12"/>
          </p:nvPr>
        </p:nvSpPr>
        <p:spPr/>
        <p:txBody>
          <a:bodyPr/>
          <a:lstStyle/>
          <a:p>
            <a:fld id="{DDE24CA1-950B-482B-A7B7-805FC4F91FD6}" type="slidenum">
              <a:rPr lang="lv-LV" smtClean="0"/>
              <a:t>8</a:t>
            </a:fld>
            <a:endParaRPr lang="lv-LV"/>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69416" y="2189089"/>
            <a:ext cx="3636245" cy="3453781"/>
          </a:xfrm>
          <a:prstGeom prst="rect">
            <a:avLst/>
          </a:prstGeom>
        </p:spPr>
      </p:pic>
      <p:sp>
        <p:nvSpPr>
          <p:cNvPr id="8" name="Oval Callout 7"/>
          <p:cNvSpPr/>
          <p:nvPr/>
        </p:nvSpPr>
        <p:spPr>
          <a:xfrm>
            <a:off x="1228165" y="4796118"/>
            <a:ext cx="8946776" cy="2061882"/>
          </a:xfrm>
          <a:prstGeom prst="wedgeEllipseCallout">
            <a:avLst>
              <a:gd name="adj1" fmla="val -52637"/>
              <a:gd name="adj2" fmla="val 39092"/>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dirty="0">
                <a:solidFill>
                  <a:schemeClr val="bg2">
                    <a:lumMod val="10000"/>
                  </a:schemeClr>
                </a:solidFill>
              </a:rPr>
              <a:t>Pats uz ledus nekāp! </a:t>
            </a:r>
            <a:r>
              <a:rPr lang="lv-LV" sz="2400" b="1" dirty="0">
                <a:solidFill>
                  <a:schemeClr val="bg2">
                    <a:lumMod val="10000"/>
                  </a:schemeClr>
                </a:solidFill>
              </a:rPr>
              <a:t>NERISKĒ</a:t>
            </a:r>
            <a:r>
              <a:rPr lang="lv-LV" sz="2400" dirty="0">
                <a:solidFill>
                  <a:schemeClr val="bg2">
                    <a:lumMod val="10000"/>
                  </a:schemeClr>
                </a:solidFill>
              </a:rPr>
              <a:t> ar savu veselību un dzīvību, tavs </a:t>
            </a:r>
            <a:r>
              <a:rPr lang="lv-LV" sz="2400" b="1" dirty="0">
                <a:solidFill>
                  <a:schemeClr val="bg2">
                    <a:lumMod val="10000"/>
                  </a:schemeClr>
                </a:solidFill>
              </a:rPr>
              <a:t>UZDEVUMS</a:t>
            </a:r>
            <a:r>
              <a:rPr lang="lv-LV" sz="2400" dirty="0">
                <a:solidFill>
                  <a:schemeClr val="bg2">
                    <a:lumMod val="10000"/>
                  </a:schemeClr>
                </a:solidFill>
              </a:rPr>
              <a:t> ir parūpēties, lai ielūzušajam pēc iespējas ātrāk palīgā ierodas ugunsdzēsēji glābēji!</a:t>
            </a:r>
          </a:p>
        </p:txBody>
      </p:sp>
    </p:spTree>
    <p:extLst>
      <p:ext uri="{BB962C8B-B14F-4D97-AF65-F5344CB8AC3E}">
        <p14:creationId xmlns:p14="http://schemas.microsoft.com/office/powerpoint/2010/main" val="468647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590" y="2129117"/>
            <a:ext cx="3399116" cy="1600200"/>
          </a:xfrm>
        </p:spPr>
        <p:txBody>
          <a:bodyPr/>
          <a:lstStyle/>
          <a:p>
            <a:pPr algn="ctr"/>
            <a:r>
              <a:rPr lang="lv-LV" sz="4000" dirty="0" smtClean="0">
                <a:solidFill>
                  <a:schemeClr val="bg2">
                    <a:lumMod val="10000"/>
                  </a:schemeClr>
                </a:solidFill>
              </a:rPr>
              <a:t>Kā rīkosies, ja redzēsi, ka cilvēks ir ielūzis ledū?</a:t>
            </a:r>
            <a:endParaRPr lang="lv-LV" sz="3600" dirty="0">
              <a:solidFill>
                <a:schemeClr val="bg2">
                  <a:lumMod val="10000"/>
                </a:schemeClr>
              </a:solidFill>
            </a:endParaRPr>
          </a:p>
        </p:txBody>
      </p:sp>
      <p:sp>
        <p:nvSpPr>
          <p:cNvPr id="4" name="Text Placeholder 3"/>
          <p:cNvSpPr>
            <a:spLocks noGrp="1"/>
          </p:cNvSpPr>
          <p:nvPr>
            <p:ph type="body" sz="half" idx="2"/>
          </p:nvPr>
        </p:nvSpPr>
        <p:spPr>
          <a:xfrm>
            <a:off x="1154956" y="4388517"/>
            <a:ext cx="2793158" cy="1918447"/>
          </a:xfrm>
        </p:spPr>
        <p:txBody>
          <a:bodyPr/>
          <a:lstStyle/>
          <a:p>
            <a:r>
              <a:rPr lang="lv-LV" sz="2400" dirty="0" smtClean="0">
                <a:solidFill>
                  <a:schemeClr val="bg2">
                    <a:lumMod val="10000"/>
                  </a:schemeClr>
                </a:solidFill>
              </a:rPr>
              <a:t>Kuras ir pareizas, bet kuras - nepareizas darbības?</a:t>
            </a:r>
          </a:p>
          <a:p>
            <a:endParaRPr lang="lv-LV" dirty="0"/>
          </a:p>
        </p:txBody>
      </p:sp>
      <p:sp>
        <p:nvSpPr>
          <p:cNvPr id="3" name="Slide Number Placeholder 2"/>
          <p:cNvSpPr>
            <a:spLocks noGrp="1"/>
          </p:cNvSpPr>
          <p:nvPr>
            <p:ph type="sldNum" sz="quarter" idx="12"/>
          </p:nvPr>
        </p:nvSpPr>
        <p:spPr/>
        <p:txBody>
          <a:bodyPr/>
          <a:lstStyle/>
          <a:p>
            <a:fld id="{DDE24CA1-950B-482B-A7B7-805FC4F91FD6}" type="slidenum">
              <a:rPr lang="lv-LV" smtClean="0"/>
              <a:t>9</a:t>
            </a:fld>
            <a:endParaRPr lang="lv-LV"/>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567244888"/>
              </p:ext>
            </p:extLst>
          </p:nvPr>
        </p:nvGraphicFramePr>
        <p:xfrm>
          <a:off x="5387789" y="1969396"/>
          <a:ext cx="6472518" cy="3571240"/>
        </p:xfrm>
        <a:graphic>
          <a:graphicData uri="http://schemas.openxmlformats.org/drawingml/2006/table">
            <a:tbl>
              <a:tblPr firstRow="1" bandRow="1">
                <a:tableStyleId>{073A0DAA-6AF3-43AB-8588-CEC1D06C72B9}</a:tableStyleId>
              </a:tblPr>
              <a:tblGrid>
                <a:gridCol w="4116609"/>
                <a:gridCol w="1019024"/>
                <a:gridCol w="1336885"/>
              </a:tblGrid>
              <a:tr h="0">
                <a:tc>
                  <a:txBody>
                    <a:bodyPr/>
                    <a:lstStyle/>
                    <a:p>
                      <a:endParaRPr lang="lv-LV" dirty="0"/>
                    </a:p>
                  </a:txBody>
                  <a:tcPr/>
                </a:tc>
                <a:tc>
                  <a:txBody>
                    <a:bodyPr/>
                    <a:lstStyle/>
                    <a:p>
                      <a:r>
                        <a:rPr lang="lv-LV" dirty="0" smtClean="0"/>
                        <a:t>PAREIZI</a:t>
                      </a:r>
                      <a:endParaRPr lang="lv-LV" dirty="0"/>
                    </a:p>
                  </a:txBody>
                  <a:tcPr/>
                </a:tc>
                <a:tc>
                  <a:txBody>
                    <a:bodyPr/>
                    <a:lstStyle/>
                    <a:p>
                      <a:r>
                        <a:rPr lang="lv-LV" dirty="0" smtClean="0"/>
                        <a:t>NEPAREIZI</a:t>
                      </a:r>
                      <a:endParaRPr lang="lv-LV" dirty="0"/>
                    </a:p>
                  </a:txBody>
                  <a:tcPr/>
                </a:tc>
              </a:tr>
              <a:tr h="370840">
                <a:tc>
                  <a:txBody>
                    <a:bodyPr/>
                    <a:lstStyle/>
                    <a:p>
                      <a:r>
                        <a:rPr lang="lv-LV" dirty="0" smtClean="0">
                          <a:solidFill>
                            <a:schemeClr val="bg1">
                              <a:lumMod val="25000"/>
                            </a:schemeClr>
                          </a:solidFill>
                        </a:rPr>
                        <a:t>1. Sameklēšu pieaugušo vai pats zvanīšu uz 112.</a:t>
                      </a:r>
                      <a:endParaRPr lang="lv-LV" dirty="0">
                        <a:solidFill>
                          <a:schemeClr val="bg1">
                            <a:lumMod val="25000"/>
                          </a:schemeClr>
                        </a:solidFill>
                      </a:endParaRPr>
                    </a:p>
                  </a:txBody>
                  <a:tcPr/>
                </a:tc>
                <a:tc>
                  <a:txBody>
                    <a:bodyPr/>
                    <a:lstStyle/>
                    <a:p>
                      <a:endParaRPr lang="lv-LV" dirty="0"/>
                    </a:p>
                  </a:txBody>
                  <a:tcPr/>
                </a:tc>
                <a:tc>
                  <a:txBody>
                    <a:bodyPr/>
                    <a:lstStyle/>
                    <a:p>
                      <a:endParaRPr lang="lv-LV"/>
                    </a:p>
                  </a:txBody>
                  <a:tcPr/>
                </a:tc>
              </a:tr>
              <a:tr h="370840">
                <a:tc>
                  <a:txBody>
                    <a:bodyPr/>
                    <a:lstStyle/>
                    <a:p>
                      <a:r>
                        <a:rPr lang="lv-LV" dirty="0" smtClean="0">
                          <a:solidFill>
                            <a:schemeClr val="bg1">
                              <a:lumMod val="25000"/>
                            </a:schemeClr>
                          </a:solidFill>
                        </a:rPr>
                        <a:t>2. Aizmukšu prom.</a:t>
                      </a:r>
                      <a:endParaRPr lang="lv-LV" dirty="0">
                        <a:solidFill>
                          <a:schemeClr val="bg1">
                            <a:lumMod val="25000"/>
                          </a:schemeClr>
                        </a:solidFill>
                      </a:endParaRPr>
                    </a:p>
                  </a:txBody>
                  <a:tcPr/>
                </a:tc>
                <a:tc>
                  <a:txBody>
                    <a:bodyPr/>
                    <a:lstStyle/>
                    <a:p>
                      <a:endParaRPr lang="lv-LV"/>
                    </a:p>
                  </a:txBody>
                  <a:tcPr/>
                </a:tc>
                <a:tc>
                  <a:txBody>
                    <a:bodyPr/>
                    <a:lstStyle/>
                    <a:p>
                      <a:endParaRPr lang="lv-LV"/>
                    </a:p>
                  </a:txBody>
                  <a:tcPr/>
                </a:tc>
              </a:tr>
              <a:tr h="370840">
                <a:tc>
                  <a:txBody>
                    <a:bodyPr/>
                    <a:lstStyle/>
                    <a:p>
                      <a:r>
                        <a:rPr lang="lv-LV" dirty="0" smtClean="0">
                          <a:solidFill>
                            <a:schemeClr val="bg1">
                              <a:lumMod val="25000"/>
                            </a:schemeClr>
                          </a:solidFill>
                        </a:rPr>
                        <a:t>3. Kāpšu</a:t>
                      </a:r>
                      <a:r>
                        <a:rPr lang="lv-LV" baseline="0" dirty="0" smtClean="0">
                          <a:solidFill>
                            <a:schemeClr val="bg1">
                              <a:lumMod val="25000"/>
                            </a:schemeClr>
                          </a:solidFill>
                        </a:rPr>
                        <a:t> uz ledus un steigšos palīgā.</a:t>
                      </a:r>
                      <a:endParaRPr lang="lv-LV" dirty="0">
                        <a:solidFill>
                          <a:schemeClr val="bg1">
                            <a:lumMod val="25000"/>
                          </a:schemeClr>
                        </a:solidFill>
                      </a:endParaRPr>
                    </a:p>
                  </a:txBody>
                  <a:tcPr/>
                </a:tc>
                <a:tc>
                  <a:txBody>
                    <a:bodyPr/>
                    <a:lstStyle/>
                    <a:p>
                      <a:endParaRPr lang="lv-LV"/>
                    </a:p>
                  </a:txBody>
                  <a:tcPr/>
                </a:tc>
                <a:tc>
                  <a:txBody>
                    <a:bodyPr/>
                    <a:lstStyle/>
                    <a:p>
                      <a:endParaRPr lang="lv-LV"/>
                    </a:p>
                  </a:txBody>
                  <a:tcPr/>
                </a:tc>
              </a:tr>
              <a:tr h="370840">
                <a:tc>
                  <a:txBody>
                    <a:bodyPr/>
                    <a:lstStyle/>
                    <a:p>
                      <a:r>
                        <a:rPr lang="lv-LV" dirty="0" smtClean="0">
                          <a:solidFill>
                            <a:schemeClr val="bg1">
                              <a:lumMod val="25000"/>
                            </a:schemeClr>
                          </a:solidFill>
                        </a:rPr>
                        <a:t>4. Sagaidīšu ugunsdzēsējus</a:t>
                      </a:r>
                      <a:r>
                        <a:rPr lang="lv-LV" baseline="0" dirty="0" smtClean="0">
                          <a:solidFill>
                            <a:schemeClr val="bg1">
                              <a:lumMod val="25000"/>
                            </a:schemeClr>
                          </a:solidFill>
                        </a:rPr>
                        <a:t> glābējus.</a:t>
                      </a:r>
                      <a:endParaRPr lang="lv-LV" dirty="0">
                        <a:solidFill>
                          <a:schemeClr val="bg1">
                            <a:lumMod val="25000"/>
                          </a:schemeClr>
                        </a:solidFill>
                      </a:endParaRPr>
                    </a:p>
                  </a:txBody>
                  <a:tcPr/>
                </a:tc>
                <a:tc>
                  <a:txBody>
                    <a:bodyPr/>
                    <a:lstStyle/>
                    <a:p>
                      <a:endParaRPr lang="lv-LV"/>
                    </a:p>
                  </a:txBody>
                  <a:tcPr/>
                </a:tc>
                <a:tc>
                  <a:txBody>
                    <a:bodyPr/>
                    <a:lstStyle/>
                    <a:p>
                      <a:endParaRPr lang="lv-LV" dirty="0" smtClean="0"/>
                    </a:p>
                  </a:txBody>
                  <a:tcPr/>
                </a:tc>
              </a:tr>
              <a:tr h="370840">
                <a:tc>
                  <a:txBody>
                    <a:bodyPr/>
                    <a:lstStyle/>
                    <a:p>
                      <a:r>
                        <a:rPr lang="lv-LV" dirty="0" smtClean="0">
                          <a:solidFill>
                            <a:schemeClr val="bg1">
                              <a:lumMod val="25000"/>
                            </a:schemeClr>
                          </a:solidFill>
                        </a:rPr>
                        <a:t>5. Izstāstīšu ugunsdzēsējiem glābējiem, kas noticis,</a:t>
                      </a:r>
                      <a:r>
                        <a:rPr lang="lv-LV" baseline="0" dirty="0" smtClean="0">
                          <a:solidFill>
                            <a:schemeClr val="bg1">
                              <a:lumMod val="25000"/>
                            </a:schemeClr>
                          </a:solidFill>
                        </a:rPr>
                        <a:t> un parādīšu, kur notika.</a:t>
                      </a:r>
                      <a:endParaRPr lang="lv-LV" dirty="0">
                        <a:solidFill>
                          <a:schemeClr val="bg1">
                            <a:lumMod val="25000"/>
                          </a:schemeClr>
                        </a:solidFill>
                      </a:endParaRPr>
                    </a:p>
                  </a:txBody>
                  <a:tcPr/>
                </a:tc>
                <a:tc>
                  <a:txBody>
                    <a:bodyPr/>
                    <a:lstStyle/>
                    <a:p>
                      <a:endParaRPr lang="lv-LV"/>
                    </a:p>
                  </a:txBody>
                  <a:tcPr/>
                </a:tc>
                <a:tc>
                  <a:txBody>
                    <a:bodyPr/>
                    <a:lstStyle/>
                    <a:p>
                      <a:endParaRPr lang="lv-LV" dirty="0"/>
                    </a:p>
                  </a:txBody>
                  <a:tcPr/>
                </a:tc>
              </a:tr>
            </a:tbl>
          </a:graphicData>
        </a:graphic>
      </p:graphicFrame>
    </p:spTree>
    <p:extLst>
      <p:ext uri="{BB962C8B-B14F-4D97-AF65-F5344CB8AC3E}">
        <p14:creationId xmlns:p14="http://schemas.microsoft.com/office/powerpoint/2010/main" val="4242560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40">
      <a:dk1>
        <a:srgbClr val="FFFFFF"/>
      </a:dk1>
      <a:lt1>
        <a:srgbClr val="041A29"/>
      </a:lt1>
      <a:dk2>
        <a:srgbClr val="D4EBFA"/>
      </a:dk2>
      <a:lt2>
        <a:srgbClr val="041A29"/>
      </a:lt2>
      <a:accent1>
        <a:srgbClr val="0E5F93"/>
      </a:accent1>
      <a:accent2>
        <a:srgbClr val="E6C133"/>
      </a:accent2>
      <a:accent3>
        <a:srgbClr val="EF7A24"/>
      </a:accent3>
      <a:accent4>
        <a:srgbClr val="95CFF4"/>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858</TotalTime>
  <Words>1591</Words>
  <Application>Microsoft Office PowerPoint</Application>
  <PresentationFormat>Widescreen</PresentationFormat>
  <Paragraphs>177</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Century Gothic</vt:lpstr>
      <vt:lpstr>Wingdings 3</vt:lpstr>
      <vt:lpstr>Ion Boardroom</vt:lpstr>
      <vt:lpstr>Drošība ziemā</vt:lpstr>
      <vt:lpstr>DROŠĪBA UZ LEDUS</vt:lpstr>
      <vt:lpstr>Ledus = bīstami!  </vt:lpstr>
      <vt:lpstr>Atrasties uz ledus ir bīstami!</vt:lpstr>
      <vt:lpstr>Ledus biezums ir mainīgs</vt:lpstr>
      <vt:lpstr>Kurās vietās ledus būs plānāks?</vt:lpstr>
      <vt:lpstr>Uz ledus nav droši</vt:lpstr>
      <vt:lpstr>Ja redzi, ka cilvēks vai dzīvnieks ir  ielūzis ledū</vt:lpstr>
      <vt:lpstr>Kā rīkosies, ja redzēsi, ka cilvēks ir ielūzis ledū?</vt:lpstr>
      <vt:lpstr>Ziemā ugunsdzēsēji glābēji steidzas palīgā ledū ielūzušiem dzīvniekiem.   Nelaimē nokļūst suņi, zirgi, kā arī meža dzīvnieki.</vt:lpstr>
      <vt:lpstr>PowerPoint Presentation</vt:lpstr>
      <vt:lpstr>CITAS ZIEMAS AKTIVITĀTES</vt:lpstr>
      <vt:lpstr>PowerPoint Presentation</vt:lpstr>
      <vt:lpstr>Neaizmirsti par drošību!</vt:lpstr>
      <vt:lpstr>ZINI, KUR ESI, UN INFORMĒ VECĀKUS PAR SAVIEM PLĀNIEM</vt:lpstr>
      <vt:lpstr>Informē par saviem plāniem!</vt:lpstr>
      <vt:lpstr>Informē par saviem plāniem!</vt:lpstr>
      <vt:lpstr>Zini savu atrašanās vietu!</vt:lpstr>
      <vt:lpstr>Divas situācijas. Kurā ugunsdzēsēji glābēji ātrāk ieradīsies un palīdzēs ielūzušajam?           </vt:lpstr>
      <vt:lpstr>Divas situācijas. Kurā ugunsdzēsēji glābēji ātrāk ieradīsies un palīdzēs ielūzušajam?           </vt:lpstr>
      <vt:lpstr>Atceries! Ja tu un tavi vecāki zinās, kur atrodies, ugunsdzēsējiem glābējiem, mediķiem un policistiem būs iespējams ātrāk ierasties un sniegt palīdzību!</vt:lpstr>
      <vt:lpstr>Ieraugot negadījumu,  prātā var ienākt doma </vt:lpstr>
      <vt:lpstr>Ja redzi, ka cilvēki vai dzīvnieki nokļuvuši nelaimē un viņiem nepieciešama palīdzība,   nekavējoties uzrunā pieaugušo vai zvani uz 112,   nevis filmē un fotografē!</vt:lpstr>
      <vt:lpstr>Paldies, ka izlasīji un iepazinies!   Lai drošiem piedzīvojumiem bagāta ziema!</vt:lpstr>
    </vt:vector>
  </TitlesOfParts>
  <Company>LR IEM IC Zemgale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Viktorija Gribuste</dc:creator>
  <cp:lastModifiedBy>Viktorija Gribuste</cp:lastModifiedBy>
  <cp:revision>83</cp:revision>
  <dcterms:created xsi:type="dcterms:W3CDTF">2021-01-04T11:29:13Z</dcterms:created>
  <dcterms:modified xsi:type="dcterms:W3CDTF">2021-01-13T14:39:34Z</dcterms:modified>
</cp:coreProperties>
</file>