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1265" r:id="rId3"/>
    <p:sldId id="1263" r:id="rId4"/>
    <p:sldId id="1274" r:id="rId5"/>
    <p:sldId id="1275" r:id="rId6"/>
    <p:sldId id="1277" r:id="rId7"/>
    <p:sldId id="1276" r:id="rId8"/>
    <p:sldId id="1278" r:id="rId9"/>
    <p:sldId id="1279" r:id="rId10"/>
    <p:sldId id="1280" r:id="rId11"/>
    <p:sldId id="1282" r:id="rId12"/>
    <p:sldId id="1281" r:id="rId13"/>
    <p:sldId id="1264" r:id="rId14"/>
    <p:sldId id="1273" r:id="rId1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1" autoAdjust="0"/>
    <p:restoredTop sz="93658" autoAdjust="0"/>
  </p:normalViewPr>
  <p:slideViewPr>
    <p:cSldViewPr snapToGrid="0">
      <p:cViewPr varScale="1">
        <p:scale>
          <a:sx n="59" d="100"/>
          <a:sy n="59" d="100"/>
        </p:scale>
        <p:origin x="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26F00-FB1E-479E-9163-806FE37A1C3E}" type="datetimeFigureOut">
              <a:rPr lang="lv-LV" smtClean="0"/>
              <a:t>07.04.2025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557E-E4DD-40F1-B16F-8C76B49C28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52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7EE3-B9B6-6ED3-3F7C-B8AF8CBAA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7429B-6C89-5C96-B922-974E5135B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D6955-AA4C-3AA4-81F7-3F51DBCA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7C6-DE29-4429-BBB4-CF11FD7C1B3D}" type="datetimeFigureOut">
              <a:rPr lang="lv-LV" smtClean="0"/>
              <a:t>07.04.2025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92359-CB0F-BF04-5DC8-45320E5E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47308-EFF4-1AC5-DDDC-F8139B6F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FB76-10B9-4B84-A215-790B654B00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922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97D1-D3E7-7E69-B6CE-96AE833D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DED75-CDE6-7BE7-3B91-104631D9F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8FDFD-F33A-42DA-0343-77EDA011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7C6-DE29-4429-BBB4-CF11FD7C1B3D}" type="datetimeFigureOut">
              <a:rPr lang="lv-LV" smtClean="0"/>
              <a:t>07.04.2025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C0E07-7335-C54F-3A65-BFB49BE2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3932B-A669-5CBE-DA96-F230749E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FB76-10B9-4B84-A215-790B654B00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796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975F3-BA4D-8D2E-C20A-CEC2FDC3B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BCA62-6734-3974-35FF-456824074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029A0-FD55-E0F4-1EBF-F5D172EF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7C6-DE29-4429-BBB4-CF11FD7C1B3D}" type="datetimeFigureOut">
              <a:rPr lang="lv-LV" smtClean="0"/>
              <a:t>07.04.2025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04EAE-6CFB-50F7-140C-2174415C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0F337-6D65-D44F-84DF-37F15BAE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FB76-10B9-4B84-A215-790B654B00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814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EA4C-13C3-043A-E9E4-E446524D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BF5F-4B61-1C64-B2B0-B93345D2F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39806-8B8A-E6C4-73E2-EE931D98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7C6-DE29-4429-BBB4-CF11FD7C1B3D}" type="datetimeFigureOut">
              <a:rPr lang="lv-LV" smtClean="0"/>
              <a:t>07.04.2025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67AD4-8B34-F0C7-D559-22B1F880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94C02-D41E-31DF-1654-52310A26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FB76-10B9-4B84-A215-790B654B00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270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10E4-5393-6D09-894D-58768CE52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8AD7D-6542-85C4-60EC-F79DD1AC0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43731-ABF8-0D99-682C-AC11F1F6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7C6-DE29-4429-BBB4-CF11FD7C1B3D}" type="datetimeFigureOut">
              <a:rPr lang="lv-LV" smtClean="0"/>
              <a:t>07.04.2025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5A602-496C-D80F-B8DE-332C906F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D5FDD-8125-0F93-57B4-22028F39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FB76-10B9-4B84-A215-790B654B00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924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6340-7901-8404-2ED4-A47EED75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17241-2947-9A64-9D13-6EAA3D3CD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81127-3652-7BCB-F830-42430468A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C2C7F-61C8-9EE1-0B6F-683C92C5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7C6-DE29-4429-BBB4-CF11FD7C1B3D}" type="datetimeFigureOut">
              <a:rPr lang="lv-LV" smtClean="0"/>
              <a:t>07.04.2025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AE975-D03F-3110-9F82-0BBD59CA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0AC25-6A3A-ADE6-4355-F002C34D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FB76-10B9-4B84-A215-790B654B00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042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F713-83DE-911B-BF13-59A25756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07665-D31A-099B-370E-B212DC7E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46E87-CAD4-C24B-D671-9C5638BAE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C1D3A-FD30-F715-2D0C-41E9E99B4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6FD4C-7A9D-050D-921A-3877672BE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DBE2C-8586-964B-D92D-F9FE0577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7C6-DE29-4429-BBB4-CF11FD7C1B3D}" type="datetimeFigureOut">
              <a:rPr lang="lv-LV" smtClean="0"/>
              <a:t>07.04.2025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E39CD4-17C7-6E02-93F5-1E28CDAE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11F0D-693B-6E68-7A73-ACD5409E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FB76-10B9-4B84-A215-790B654B00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666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508C-3407-3B75-EC1B-985E57CD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ACD2D-AA01-CC82-3BEB-BC9E2FA6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7C6-DE29-4429-BBB4-CF11FD7C1B3D}" type="datetimeFigureOut">
              <a:rPr lang="lv-LV" smtClean="0"/>
              <a:t>07.04.2025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3BEA4-7AFC-3291-20A5-080CCFB9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9A033-08BF-E299-D1A2-43E69235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FB76-10B9-4B84-A215-790B654B00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292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C212B-34B5-EFE7-3E3F-58A19C10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7C6-DE29-4429-BBB4-CF11FD7C1B3D}" type="datetimeFigureOut">
              <a:rPr lang="lv-LV" smtClean="0"/>
              <a:t>07.04.2025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C3DCD-C93F-F3EE-E076-A5B1E7B3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8C51E-4AA1-B175-3D83-9C69AACD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FB76-10B9-4B84-A215-790B654B00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308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C0BE-99F3-7BAD-C32D-3DDF5100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DA28-2D8D-7735-C786-0E47899C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0A0D3-0FBA-6527-B619-EAA411D01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4AC4D-F2E3-F8CA-7B1C-FB4D8431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7C6-DE29-4429-BBB4-CF11FD7C1B3D}" type="datetimeFigureOut">
              <a:rPr lang="lv-LV" smtClean="0"/>
              <a:t>07.04.2025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6FF10-EB53-DF0A-0941-031C9A51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134FE-82B7-4E59-0F9C-C9FE8751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FB76-10B9-4B84-A215-790B654B00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418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CDF1-E237-5482-1178-A1B3A8E8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4E4149-AA71-B298-E257-F53628E23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3CA07-1B9B-D277-0CAE-A9EA5F72E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A89BF-B6F2-8B89-65A0-F118CDA8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7C6-DE29-4429-BBB4-CF11FD7C1B3D}" type="datetimeFigureOut">
              <a:rPr lang="lv-LV" smtClean="0"/>
              <a:t>07.04.2025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65132-1C93-B5F5-C93C-071E0D8C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16847-F3F5-72F8-48A1-F8F957D3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FB76-10B9-4B84-A215-790B654B00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81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6F5BF-6A06-CF3A-1F0B-456FE014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B40CD-0F35-8B11-02CF-A47ACF51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7F5D4-43B9-588A-707E-81399C11B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F7C6-DE29-4429-BBB4-CF11FD7C1B3D}" type="datetimeFigureOut">
              <a:rPr lang="lv-LV" smtClean="0"/>
              <a:t>07.04.2025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62937-BC6A-016F-D918-5E4C1F309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41E92-F2E8-EE85-CEBA-1A7ACFCC6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FB76-10B9-4B84-A215-790B654B00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474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.ec.europa.eu/animals/animal-diseases/diseases-and-control-measures/foot-and-mouth-disease_en" TargetMode="External"/><Relationship Id="rId2" Type="http://schemas.openxmlformats.org/officeDocument/2006/relationships/hyperlink" Target="https://www.pvd.gov.lv/lv/mutes-un-nagu-serg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D671F9CD-5C90-E90E-29B2-F39D267D1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2700"/>
            <a:ext cx="377825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ubtitle 2">
            <a:extLst>
              <a:ext uri="{FF2B5EF4-FFF2-40B4-BE49-F238E27FC236}">
                <a16:creationId xmlns:a16="http://schemas.microsoft.com/office/drawing/2014/main" id="{5D40F363-7C95-82E3-DB00-17B81B73CAE9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879725" y="5823683"/>
            <a:ext cx="6400800" cy="5143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lv-LV" altLang="lv-LV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Rīga </a:t>
            </a:r>
          </a:p>
          <a:p>
            <a:pPr eaLnBrk="1" hangingPunct="1"/>
            <a:r>
              <a:rPr lang="lv-LV" altLang="lv-LV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08.04.2025.</a:t>
            </a:r>
            <a:endParaRPr altLang="lv-LV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00638B7C-7EB4-7246-83C6-FC1EF0A2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121920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tle 1">
            <a:extLst>
              <a:ext uri="{FF2B5EF4-FFF2-40B4-BE49-F238E27FC236}">
                <a16:creationId xmlns:a16="http://schemas.microsoft.com/office/drawing/2014/main" id="{2F59EA29-6287-1A67-D4F5-FAC5EE391C34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08857" y="3406535"/>
            <a:ext cx="11941629" cy="1124805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</a:pPr>
            <a:r>
              <a:rPr lang="lv-LV" altLang="lv-LV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Mutes un nagu sērgas</a:t>
            </a:r>
            <a:br>
              <a:rPr lang="lv-LV" altLang="lv-LV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apdraudējuma Latvijai attīstības posmi </a:t>
            </a:r>
            <a:r>
              <a:rPr lang="lv-LV" altLang="lv-LV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br>
              <a:rPr lang="lv-LV" altLang="lv-LV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nepieciešamie resursi</a:t>
            </a:r>
            <a:endParaRPr lang="en-US" alt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Slide Number Placeholder 3">
            <a:extLst>
              <a:ext uri="{FF2B5EF4-FFF2-40B4-BE49-F238E27FC236}">
                <a16:creationId xmlns:a16="http://schemas.microsoft.com/office/drawing/2014/main" id="{440ADF1C-1BAF-B177-574A-7389DB3E1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2FB06AD-8980-49FC-8AB9-4196A25897F5}" type="slidenum">
              <a:rPr lang="lv-LV" altLang="lv-LV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lv-LV" altLang="lv-LV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A8990-7356-C5D6-91AE-B9EDFFE6055A}"/>
              </a:ext>
            </a:extLst>
          </p:cNvPr>
          <p:cNvSpPr txBox="1"/>
          <p:nvPr/>
        </p:nvSpPr>
        <p:spPr>
          <a:xfrm>
            <a:off x="2506298" y="4908192"/>
            <a:ext cx="7017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Māris Balodis </a:t>
            </a:r>
          </a:p>
          <a:p>
            <a:pPr algn="ctr"/>
            <a:r>
              <a:rPr lang="lv-LV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Pārtikas un veterinārā dienesta ģenerāldirektors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4FE3-D91F-A654-20A1-F53AD9D2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0EFF11-2A96-981A-F95B-865242FE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8" y="99615"/>
            <a:ext cx="1245331" cy="1384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943F6-9B93-95E0-51DB-BCD26AAFFD8E}"/>
              </a:ext>
            </a:extLst>
          </p:cNvPr>
          <p:cNvSpPr txBox="1"/>
          <p:nvPr/>
        </p:nvSpPr>
        <p:spPr>
          <a:xfrm>
            <a:off x="833723" y="1659624"/>
            <a:ext cx="3632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Svarīgākās darbības:</a:t>
            </a:r>
            <a:endParaRPr lang="lv-LV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aisnstūris: ar noapaļotiem stūriem 2">
            <a:extLst>
              <a:ext uri="{FF2B5EF4-FFF2-40B4-BE49-F238E27FC236}">
                <a16:creationId xmlns:a16="http://schemas.microsoft.com/office/drawing/2014/main" id="{14E8A588-0883-6ADE-4B25-587E6EE4A334}"/>
              </a:ext>
            </a:extLst>
          </p:cNvPr>
          <p:cNvSpPr/>
          <p:nvPr/>
        </p:nvSpPr>
        <p:spPr>
          <a:xfrm>
            <a:off x="1556657" y="336576"/>
            <a:ext cx="10305700" cy="9110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4. MNS tiek konstatēta Latvijas teritorijā</a:t>
            </a:r>
            <a:endParaRPr lang="lv-LV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4FA50-AEB5-4D23-6C86-B43438E9617B}"/>
              </a:ext>
            </a:extLst>
          </p:cNvPr>
          <p:cNvSpPr txBox="1"/>
          <p:nvPr/>
        </p:nvSpPr>
        <p:spPr>
          <a:xfrm>
            <a:off x="833723" y="2459112"/>
            <a:ext cx="110286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PVD veic MNS apkarošanas pasākumus slimības skartajās novietnēs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Papildus personāla iesaiste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Līdz-iesaistīto institūciju atbalsts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Papildus resursu nepieciešamība apkarošanas un pastiprinātas uzraudzības nodrošināšanai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 nepieciešams tiek izsludināta Ārkārtas situācija valstī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9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4FE3-D91F-A654-20A1-F53AD9D2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0EFF11-2A96-981A-F95B-865242FE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8" y="99615"/>
            <a:ext cx="1245331" cy="1384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943F6-9B93-95E0-51DB-BCD26AAFFD8E}"/>
              </a:ext>
            </a:extLst>
          </p:cNvPr>
          <p:cNvSpPr txBox="1"/>
          <p:nvPr/>
        </p:nvSpPr>
        <p:spPr>
          <a:xfrm>
            <a:off x="1636568" y="348826"/>
            <a:ext cx="10344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Lēmumi, kas jāpieņem šodien - gatavības nodrošināšanai:</a:t>
            </a:r>
            <a:endParaRPr lang="lv-LV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5C4FE0-50BF-73B4-5CA7-1D4929D6D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38524"/>
              </p:ext>
            </p:extLst>
          </p:nvPr>
        </p:nvGraphicFramePr>
        <p:xfrm>
          <a:off x="616945" y="1420952"/>
          <a:ext cx="11030003" cy="457158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803762673"/>
                    </a:ext>
                  </a:extLst>
                </a:gridCol>
                <a:gridCol w="5543603">
                  <a:extLst>
                    <a:ext uri="{9D8B030D-6E8A-4147-A177-3AD203B41FA5}">
                      <a16:colId xmlns:a16="http://schemas.microsoft.com/office/drawing/2014/main" val="4259343176"/>
                    </a:ext>
                  </a:extLst>
                </a:gridCol>
              </a:tblGrid>
              <a:tr h="436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Darbība</a:t>
                      </a:r>
                    </a:p>
                  </a:txBody>
                  <a:tcPr marL="54766" marR="547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Lēmums / rīcība</a:t>
                      </a:r>
                      <a:endParaRPr lang="lv-LV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6" marR="54766" marT="0" marB="0"/>
                </a:tc>
                <a:extLst>
                  <a:ext uri="{0D108BD9-81ED-4DB2-BD59-A6C34878D82A}">
                    <a16:rowId xmlns:a16="http://schemas.microsoft.com/office/drawing/2014/main" val="2886529939"/>
                  </a:ext>
                </a:extLst>
              </a:tr>
              <a:tr h="11724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Iekšējās robežkontroles atjaunošana </a:t>
                      </a:r>
                      <a:r>
                        <a:rPr lang="lv-LV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(LV/LT robeža) (24/7), ietverot noteiktu kategoriju transportlīdzekļu dezinfekciju</a:t>
                      </a:r>
                      <a:endParaRPr lang="lv-LV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6" marR="54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Atbildīgo iestāžu noteikšana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Pienākumu definēšana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lv-LV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Termiņu noteikšana un īstenošana</a:t>
                      </a:r>
                      <a:endParaRPr lang="lv-LV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6" marR="54766" marT="0" marB="0"/>
                </a:tc>
                <a:extLst>
                  <a:ext uri="{0D108BD9-81ED-4DB2-BD59-A6C34878D82A}">
                    <a16:rowId xmlns:a16="http://schemas.microsoft.com/office/drawing/2014/main" val="2033044871"/>
                  </a:ext>
                </a:extLst>
              </a:tr>
              <a:tr h="1064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Dezinfekcijas iekārtas </a:t>
                      </a:r>
                      <a:r>
                        <a:rPr lang="lv-LV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LV/LT robežas uzstādīšana – pieejamība, iegāde, uzstādīšanas iespējas, nodrošināšana</a:t>
                      </a:r>
                      <a:endParaRPr lang="lv-LV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6" marR="54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lv-LV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Atbildīgo iestāžu noteikšana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Pienākumu definēšana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Termiņu noteikšana un īstenošana</a:t>
                      </a:r>
                      <a:endParaRPr lang="lv-LV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6" marR="54766" marT="0" marB="0"/>
                </a:tc>
                <a:extLst>
                  <a:ext uri="{0D108BD9-81ED-4DB2-BD59-A6C34878D82A}">
                    <a16:rowId xmlns:a16="http://schemas.microsoft.com/office/drawing/2014/main" val="556945723"/>
                  </a:ext>
                </a:extLst>
              </a:tr>
              <a:tr h="930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Dzīvnieku līķu aprakšanas</a:t>
                      </a:r>
                      <a:r>
                        <a:rPr lang="lv-LV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vietu</a:t>
                      </a:r>
                      <a:r>
                        <a:rPr lang="lv-LV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noteikšana novietnes tuvumā </a:t>
                      </a:r>
                      <a:endParaRPr lang="lv-LV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6" marR="54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VARAM un Valsts vides dienesta operatīva iesaiste</a:t>
                      </a:r>
                    </a:p>
                  </a:txBody>
                  <a:tcPr marL="54766" marR="54766" marT="0" marB="0"/>
                </a:tc>
                <a:extLst>
                  <a:ext uri="{0D108BD9-81ED-4DB2-BD59-A6C34878D82A}">
                    <a16:rowId xmlns:a16="http://schemas.microsoft.com/office/drawing/2014/main" val="48411393"/>
                  </a:ext>
                </a:extLst>
              </a:tr>
              <a:tr h="5379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Atbildīgo iestāžu gatavības nodrošināšana</a:t>
                      </a:r>
                      <a:endParaRPr lang="lv-LV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6" marR="54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PVD, BIOR, VUGD, VVD u.c. - nepieciešamo resursu apzināšana un iegāde</a:t>
                      </a:r>
                      <a:endParaRPr lang="lv-LV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6" marR="54766" marT="0" marB="0"/>
                </a:tc>
                <a:extLst>
                  <a:ext uri="{0D108BD9-81ED-4DB2-BD59-A6C34878D82A}">
                    <a16:rowId xmlns:a16="http://schemas.microsoft.com/office/drawing/2014/main" val="1814323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9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4FE3-D91F-A654-20A1-F53AD9D2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0EFF11-2A96-981A-F95B-865242FE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8" y="99615"/>
            <a:ext cx="1245331" cy="1384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EC4A7-9C5B-61DC-EF40-C81F902A2EA2}"/>
              </a:ext>
            </a:extLst>
          </p:cNvPr>
          <p:cNvSpPr txBox="1"/>
          <p:nvPr/>
        </p:nvSpPr>
        <p:spPr>
          <a:xfrm>
            <a:off x="1456389" y="253477"/>
            <a:ext cx="9860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Šobrīd apzinātie resursi gatavības nodrošināšanai:</a:t>
            </a:r>
            <a:endParaRPr lang="lv-LV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38E1A2-2A10-B1EB-9748-F9486C4998F3}"/>
              </a:ext>
            </a:extLst>
          </p:cNvPr>
          <p:cNvGrpSpPr/>
          <p:nvPr/>
        </p:nvGrpSpPr>
        <p:grpSpPr>
          <a:xfrm>
            <a:off x="1604488" y="1225132"/>
            <a:ext cx="10087716" cy="4574111"/>
            <a:chOff x="2007260" y="855018"/>
            <a:chExt cx="10087716" cy="4574111"/>
          </a:xfrm>
        </p:grpSpPr>
        <p:sp>
          <p:nvSpPr>
            <p:cNvPr id="5" name="Taisnstūris: ar noapaļotiem stūriem 4">
              <a:extLst>
                <a:ext uri="{FF2B5EF4-FFF2-40B4-BE49-F238E27FC236}">
                  <a16:creationId xmlns:a16="http://schemas.microsoft.com/office/drawing/2014/main" id="{023007AB-3693-29A3-6A91-50F92B50C06E}"/>
                </a:ext>
              </a:extLst>
            </p:cNvPr>
            <p:cNvSpPr/>
            <p:nvPr/>
          </p:nvSpPr>
          <p:spPr>
            <a:xfrm>
              <a:off x="2007260" y="868374"/>
              <a:ext cx="7379854" cy="99371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400" b="1" dirty="0">
                  <a:solidFill>
                    <a:srgbClr val="684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Ierobežota MNS izplatība Ungārijā un Slovākijā (šobrīd esošā situācija)</a:t>
              </a:r>
            </a:p>
          </p:txBody>
        </p:sp>
        <p:sp>
          <p:nvSpPr>
            <p:cNvPr id="6" name="Taisnstūris: ar noapaļotiem stūriem 5">
              <a:extLst>
                <a:ext uri="{FF2B5EF4-FFF2-40B4-BE49-F238E27FC236}">
                  <a16:creationId xmlns:a16="http://schemas.microsoft.com/office/drawing/2014/main" id="{1C1044DB-F431-771A-0AEB-1E89B0DCC0A9}"/>
                </a:ext>
              </a:extLst>
            </p:cNvPr>
            <p:cNvSpPr/>
            <p:nvPr/>
          </p:nvSpPr>
          <p:spPr>
            <a:xfrm>
              <a:off x="2007260" y="2125179"/>
              <a:ext cx="7379854" cy="91102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34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2400" b="1" dirty="0">
                  <a:solidFill>
                    <a:srgbClr val="684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MNS izplatība turpinās ziemeļu virzienā un sasniedz Varšavu Polijā</a:t>
              </a:r>
            </a:p>
          </p:txBody>
        </p:sp>
        <p:sp>
          <p:nvSpPr>
            <p:cNvPr id="7" name="Taisnstūris: ar noapaļotiem stūriem 6">
              <a:extLst>
                <a:ext uri="{FF2B5EF4-FFF2-40B4-BE49-F238E27FC236}">
                  <a16:creationId xmlns:a16="http://schemas.microsoft.com/office/drawing/2014/main" id="{5FAD63F0-8303-C1C1-4757-3C66A9E07F65}"/>
                </a:ext>
              </a:extLst>
            </p:cNvPr>
            <p:cNvSpPr/>
            <p:nvPr/>
          </p:nvSpPr>
          <p:spPr>
            <a:xfrm>
              <a:off x="2007260" y="3312644"/>
              <a:ext cx="7379854" cy="91102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v-LV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lv-LV" sz="2400" b="1" dirty="0"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MNS tiek konstatēta Lietuvā</a:t>
              </a:r>
              <a:endParaRPr lang="lv-LV" sz="24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aisnstūris: ar noapaļotiem stūriem 9">
              <a:extLst>
                <a:ext uri="{FF2B5EF4-FFF2-40B4-BE49-F238E27FC236}">
                  <a16:creationId xmlns:a16="http://schemas.microsoft.com/office/drawing/2014/main" id="{76B8A864-43C3-C495-16AD-5B19F952BA66}"/>
                </a:ext>
              </a:extLst>
            </p:cNvPr>
            <p:cNvSpPr/>
            <p:nvPr/>
          </p:nvSpPr>
          <p:spPr>
            <a:xfrm>
              <a:off x="2007260" y="4500109"/>
              <a:ext cx="7379854" cy="91102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v-LV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4. MNS tiek konstatēta Latvijas teritorijā</a:t>
              </a:r>
              <a:endParaRPr lang="lv-LV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aisnstūris: ar noapaļotiem stūriem 10">
              <a:extLst>
                <a:ext uri="{FF2B5EF4-FFF2-40B4-BE49-F238E27FC236}">
                  <a16:creationId xmlns:a16="http://schemas.microsoft.com/office/drawing/2014/main" id="{58BA8B42-B749-C68A-940F-AA55B157CF37}"/>
                </a:ext>
              </a:extLst>
            </p:cNvPr>
            <p:cNvSpPr/>
            <p:nvPr/>
          </p:nvSpPr>
          <p:spPr>
            <a:xfrm>
              <a:off x="9872426" y="855018"/>
              <a:ext cx="2222550" cy="99371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400" b="1" dirty="0">
                  <a:solidFill>
                    <a:srgbClr val="684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431</a:t>
              </a:r>
              <a:r>
                <a:rPr lang="lv-LV" sz="2400" b="1" dirty="0">
                  <a:solidFill>
                    <a:srgbClr val="684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225 EUR </a:t>
              </a:r>
            </a:p>
          </p:txBody>
        </p:sp>
        <p:sp>
          <p:nvSpPr>
            <p:cNvPr id="12" name="Taisnstūris: ar noapaļotiem stūriem 11">
              <a:extLst>
                <a:ext uri="{FF2B5EF4-FFF2-40B4-BE49-F238E27FC236}">
                  <a16:creationId xmlns:a16="http://schemas.microsoft.com/office/drawing/2014/main" id="{BFB64E6F-B58E-2C1A-ED0A-42CB3E5B83AE}"/>
                </a:ext>
              </a:extLst>
            </p:cNvPr>
            <p:cNvSpPr/>
            <p:nvPr/>
          </p:nvSpPr>
          <p:spPr>
            <a:xfrm>
              <a:off x="9872426" y="2131179"/>
              <a:ext cx="2222550" cy="91102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34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2400" b="1" dirty="0">
                  <a:solidFill>
                    <a:srgbClr val="684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EUR*</a:t>
              </a:r>
            </a:p>
          </p:txBody>
        </p:sp>
        <p:sp>
          <p:nvSpPr>
            <p:cNvPr id="13" name="Taisnstūris: ar noapaļotiem stūriem 12">
              <a:extLst>
                <a:ext uri="{FF2B5EF4-FFF2-40B4-BE49-F238E27FC236}">
                  <a16:creationId xmlns:a16="http://schemas.microsoft.com/office/drawing/2014/main" id="{0694F46B-D085-E5FE-35DC-448771B23A3A}"/>
                </a:ext>
              </a:extLst>
            </p:cNvPr>
            <p:cNvSpPr/>
            <p:nvPr/>
          </p:nvSpPr>
          <p:spPr>
            <a:xfrm>
              <a:off x="9872426" y="3324644"/>
              <a:ext cx="2222550" cy="91102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EUR*</a:t>
              </a:r>
              <a:endParaRPr lang="lv-LV" sz="24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aisnstūris: ar noapaļotiem stūriem 13">
              <a:extLst>
                <a:ext uri="{FF2B5EF4-FFF2-40B4-BE49-F238E27FC236}">
                  <a16:creationId xmlns:a16="http://schemas.microsoft.com/office/drawing/2014/main" id="{8C3745FF-E0C0-90B8-1F7D-1D0994F11625}"/>
                </a:ext>
              </a:extLst>
            </p:cNvPr>
            <p:cNvSpPr/>
            <p:nvPr/>
          </p:nvSpPr>
          <p:spPr>
            <a:xfrm>
              <a:off x="9857161" y="4518109"/>
              <a:ext cx="2222550" cy="91102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EUR*</a:t>
              </a:r>
              <a:endParaRPr lang="lv-LV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6AFD0A8-B260-B77F-9619-7AB1A37C7DEF}"/>
              </a:ext>
            </a:extLst>
          </p:cNvPr>
          <p:cNvSpPr txBox="1"/>
          <p:nvPr/>
        </p:nvSpPr>
        <p:spPr>
          <a:xfrm>
            <a:off x="1658917" y="6069688"/>
            <a:ext cx="98607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Nepieciešami katras iesaistītās iestādes aprēķini</a:t>
            </a:r>
            <a:endParaRPr lang="lv-LV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19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474D-566B-4C19-4580-645EA1A80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8FF58E-7D58-9BD7-5990-FD39B101CB5C}"/>
              </a:ext>
            </a:extLst>
          </p:cNvPr>
          <p:cNvSpPr/>
          <p:nvPr/>
        </p:nvSpPr>
        <p:spPr>
          <a:xfrm>
            <a:off x="440764" y="0"/>
            <a:ext cx="7480723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1512A-D2E7-F46B-A7AA-ACBB4842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62" y="169809"/>
            <a:ext cx="11310473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MNS ES dalībvalstīs – papildus informācija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88EF2-C0D8-DE10-C516-019F6A69DED5}"/>
              </a:ext>
            </a:extLst>
          </p:cNvPr>
          <p:cNvSpPr txBox="1"/>
          <p:nvPr/>
        </p:nvSpPr>
        <p:spPr>
          <a:xfrm>
            <a:off x="678343" y="1643896"/>
            <a:ext cx="108353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PVD mājas lapā </a:t>
            </a:r>
            <a:r>
              <a:rPr lang="lv-LV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slimības apraksts, rīcība slimības konstatēšanas gadījumā, ieteicamās biodrošības prasības dzīvnieku novietnēs un MNS uzliesmojumu hronoloģijas tabula: </a:t>
            </a:r>
          </a:p>
          <a:p>
            <a:endParaRPr lang="lv-LV" sz="2200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lv-LV" sz="22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https://www.pvd.gov.lv/lv/mutes-un-nagu-serga</a:t>
            </a:r>
            <a:endParaRPr lang="lv-LV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0079B9-134E-C181-004A-935462E2130E}"/>
              </a:ext>
            </a:extLst>
          </p:cNvPr>
          <p:cNvSpPr txBox="1"/>
          <p:nvPr/>
        </p:nvSpPr>
        <p:spPr>
          <a:xfrm>
            <a:off x="678342" y="4546916"/>
            <a:ext cx="1083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https://food.ec.europa.eu/animals/animal-diseases/diseases-and-control-measures/foot-and-mouth-disease_en</a:t>
            </a:r>
            <a:r>
              <a:rPr lang="lv-LV" sz="2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81CBF-4D6E-3330-002F-73593D637782}"/>
              </a:ext>
            </a:extLst>
          </p:cNvPr>
          <p:cNvSpPr txBox="1"/>
          <p:nvPr/>
        </p:nvSpPr>
        <p:spPr>
          <a:xfrm>
            <a:off x="678342" y="3813353"/>
            <a:ext cx="837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Eiropas Komisijas </a:t>
            </a:r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mājas lapā informācija par MNS: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D118E-36F3-9590-7940-3434CF2F3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58" y="99615"/>
            <a:ext cx="1245331" cy="13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3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83628-09FD-DFB8-F1E0-AE954E299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7843-CCCA-BA76-340B-A314A2F0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8" y="1058761"/>
            <a:ext cx="9995324" cy="1803406"/>
          </a:xfrm>
          <a:noFill/>
        </p:spPr>
        <p:txBody>
          <a:bodyPr>
            <a:noAutofit/>
          </a:bodyPr>
          <a:lstStyle/>
          <a:p>
            <a:pPr algn="ctr"/>
            <a:r>
              <a:rPr lang="lv-LV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Paldies par Jūsu uzmanību un atbalstu!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307E9-1945-B40A-1CB4-B0E01CE9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4" y="65996"/>
            <a:ext cx="1103249" cy="1234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9CF269-9D00-396A-B8D2-1E796CA31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325" y="2687996"/>
            <a:ext cx="4890053" cy="39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7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4FE3-D91F-A654-20A1-F53AD9D2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0929BB-C20C-76CF-9D85-1BA2B8883AA9}"/>
              </a:ext>
            </a:extLst>
          </p:cNvPr>
          <p:cNvSpPr txBox="1"/>
          <p:nvPr/>
        </p:nvSpPr>
        <p:spPr>
          <a:xfrm>
            <a:off x="2166403" y="355173"/>
            <a:ext cx="671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Mutes un nagu sērga (MNS)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0EFF11-2A96-981A-F95B-865242FE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8" y="99615"/>
            <a:ext cx="1245331" cy="1384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FCF269-A983-6E4E-CC0D-1A1AFC11DC6B}"/>
              </a:ext>
            </a:extLst>
          </p:cNvPr>
          <p:cNvSpPr txBox="1"/>
          <p:nvPr/>
        </p:nvSpPr>
        <p:spPr>
          <a:xfrm>
            <a:off x="326571" y="1424514"/>
            <a:ext cx="846644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MNS ir akūta un ļoti lipīga govju, aitu, kazu, cūku, un savvaļas dzīvnieku – briežu, mežacūku u.c. pārnadžu) infekcijas slimība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lv-LV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aksturojas ar drudzi, čūlainu iekaisumu uz mēles, mutes dobuma gļotādā, kāju daļā ap nagu un nagu starpā, un tesmeņa ādā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 dzīvnieki slimības skartajās novietnēs jānogalina un jālikvidē!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MNS nav zoonoze – cilvēki ar MNS nevar saslimt!</a:t>
            </a:r>
            <a:endParaRPr lang="lv-LV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MNS ir A kategorijas infekcijas slimība, kas var ātri un plaši izplatīties, radot milzīgus zaudējumus lopkopības un pārtikas nozarei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MNS slimības izplatības novēršana balstās uz agrīnas atklāšanas un paziņošanas principu</a:t>
            </a: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C19AB789-E14D-AE5D-791D-FBC8BD06C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900" y="265142"/>
            <a:ext cx="2726042" cy="3586422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F172B7C0-EC08-76A1-72DD-AC93DC4D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260" y="4153916"/>
            <a:ext cx="1980213" cy="25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64991-4E0B-39E4-ABDA-13EC5E136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D03F82-F107-D718-96DF-439880EDA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67554"/>
              </p:ext>
            </p:extLst>
          </p:nvPr>
        </p:nvGraphicFramePr>
        <p:xfrm>
          <a:off x="755904" y="1220157"/>
          <a:ext cx="10495464" cy="4956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986">
                  <a:extLst>
                    <a:ext uri="{9D8B030D-6E8A-4147-A177-3AD203B41FA5}">
                      <a16:colId xmlns:a16="http://schemas.microsoft.com/office/drawing/2014/main" val="293174568"/>
                    </a:ext>
                  </a:extLst>
                </a:gridCol>
                <a:gridCol w="1039418">
                  <a:extLst>
                    <a:ext uri="{9D8B030D-6E8A-4147-A177-3AD203B41FA5}">
                      <a16:colId xmlns:a16="http://schemas.microsoft.com/office/drawing/2014/main" val="986726568"/>
                    </a:ext>
                  </a:extLst>
                </a:gridCol>
                <a:gridCol w="1165834">
                  <a:extLst>
                    <a:ext uri="{9D8B030D-6E8A-4147-A177-3AD203B41FA5}">
                      <a16:colId xmlns:a16="http://schemas.microsoft.com/office/drawing/2014/main" val="1306719583"/>
                    </a:ext>
                  </a:extLst>
                </a:gridCol>
                <a:gridCol w="772539">
                  <a:extLst>
                    <a:ext uri="{9D8B030D-6E8A-4147-A177-3AD203B41FA5}">
                      <a16:colId xmlns:a16="http://schemas.microsoft.com/office/drawing/2014/main" val="3794515340"/>
                    </a:ext>
                  </a:extLst>
                </a:gridCol>
                <a:gridCol w="1067510">
                  <a:extLst>
                    <a:ext uri="{9D8B030D-6E8A-4147-A177-3AD203B41FA5}">
                      <a16:colId xmlns:a16="http://schemas.microsoft.com/office/drawing/2014/main" val="1318082891"/>
                    </a:ext>
                  </a:extLst>
                </a:gridCol>
                <a:gridCol w="856817">
                  <a:extLst>
                    <a:ext uri="{9D8B030D-6E8A-4147-A177-3AD203B41FA5}">
                      <a16:colId xmlns:a16="http://schemas.microsoft.com/office/drawing/2014/main" val="2467116818"/>
                    </a:ext>
                  </a:extLst>
                </a:gridCol>
                <a:gridCol w="1910281">
                  <a:extLst>
                    <a:ext uri="{9D8B030D-6E8A-4147-A177-3AD203B41FA5}">
                      <a16:colId xmlns:a16="http://schemas.microsoft.com/office/drawing/2014/main" val="2930920982"/>
                    </a:ext>
                  </a:extLst>
                </a:gridCol>
                <a:gridCol w="1671495">
                  <a:extLst>
                    <a:ext uri="{9D8B030D-6E8A-4147-A177-3AD203B41FA5}">
                      <a16:colId xmlns:a16="http://schemas.microsoft.com/office/drawing/2014/main" val="1532384247"/>
                    </a:ext>
                  </a:extLst>
                </a:gridCol>
                <a:gridCol w="1407584">
                  <a:extLst>
                    <a:ext uri="{9D8B030D-6E8A-4147-A177-3AD203B41FA5}">
                      <a16:colId xmlns:a16="http://schemas.microsoft.com/office/drawing/2014/main" val="1505382085"/>
                    </a:ext>
                  </a:extLst>
                </a:gridCol>
              </a:tblGrid>
              <a:tr h="59055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 err="1">
                          <a:effectLst/>
                        </a:rPr>
                        <a:t>Nr.p.k</a:t>
                      </a:r>
                      <a:r>
                        <a:rPr lang="lv-LV" sz="1000" b="1" u="none" strike="noStrike" dirty="0">
                          <a:effectLst/>
                        </a:rPr>
                        <a:t>.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MNS vīrusa serotips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Uzliesmojuma apstiprināšanas datums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Valsts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Suga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Dzīvnieku skaits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</a:rPr>
                        <a:t>Reģions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Ziņojuma Nr.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Piezīmes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3112235342"/>
                  </a:ext>
                </a:extLst>
              </a:tr>
              <a:tr h="39693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1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O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10.01.2025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Vācija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Ūdens bifeļi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14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 err="1">
                          <a:effectLst/>
                        </a:rPr>
                        <a:t>Branderburga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DE-FMD-2025-00001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u="none" strike="noStrike">
                          <a:effectLst/>
                        </a:rPr>
                        <a:t>Slimības kontroles pasākumi pabeigti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858505125"/>
                  </a:ext>
                </a:extLst>
              </a:tr>
              <a:tr h="39693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2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O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06.03.2025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Ungārija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Govis (piena ieguvei)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1372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Ģēras-Mošonas-Šopronas meģe (pašvaldība)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HU-FMD-2025-00001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u="none" strike="noStrike">
                          <a:effectLst/>
                        </a:rPr>
                        <a:t> 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4077781676"/>
                  </a:ext>
                </a:extLst>
              </a:tr>
              <a:tr h="39693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3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O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21.03.2025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Slovākija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Govis (piena ieguvei)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1301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Trnavas apgabals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SK-FMD-2025-00003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u="none" strike="noStrike">
                          <a:effectLst/>
                        </a:rPr>
                        <a:t> 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554949747"/>
                  </a:ext>
                </a:extLst>
              </a:tr>
              <a:tr h="39693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4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O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21.03.2025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Slovākija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Govis (piena ieguvei)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790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Trnavas apgabals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SK-FMD-2025-00002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u="none" strike="noStrike">
                          <a:effectLst/>
                        </a:rPr>
                        <a:t> 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062098959"/>
                  </a:ext>
                </a:extLst>
              </a:tr>
              <a:tr h="39693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5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O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21.03.2025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Slovākija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Govis (piena ieguvei)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670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Trnavas apgabals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SK-FMD-2025-00001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u="none" strike="noStrike">
                          <a:effectLst/>
                        </a:rPr>
                        <a:t> 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945338709"/>
                  </a:ext>
                </a:extLst>
              </a:tr>
              <a:tr h="39693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6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O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25.03.2025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Slovākija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Govis (piena ieguvei)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279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Trnavas apgabals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SK-FMD-2025-00004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u="none" strike="noStrike">
                          <a:effectLst/>
                        </a:rPr>
                        <a:t> 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552823334"/>
                  </a:ext>
                </a:extLst>
              </a:tr>
              <a:tr h="39693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7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O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26.03.2025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Ungārija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Govis (piena ieguvei)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3028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Ģēras-Mošonas-Šopronas meģe (pašvaldība)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HU-FMD-2025-00002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 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1136848713"/>
                  </a:ext>
                </a:extLst>
              </a:tr>
              <a:tr h="39693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8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O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30.03.2025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Slovākija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Govis (piena ieguvei)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3526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Bratislavas apgabals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SK-FMD-2025-00005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 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1597539121"/>
                  </a:ext>
                </a:extLst>
              </a:tr>
              <a:tr h="39693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9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O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02.04.2025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Ungārija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Govis (piena ieguvei)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1012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Ģēras-Mošonas-Šopronas meģe (pašvaldība)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HU-FMD-2025-00003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 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2029936384"/>
                  </a:ext>
                </a:extLst>
              </a:tr>
              <a:tr h="39693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10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O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02.04.2025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Ungārija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Govis (piena ieguvei)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2498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Ģēras-Mošonas-Šopronas meģe (pašvaldība)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HU-FMD-2025-00004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 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1722186277"/>
                  </a:ext>
                </a:extLst>
              </a:tr>
              <a:tr h="39693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11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O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04.04.2025.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Slovākija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Govis (gaļas ieguvei)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874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Trnavas apgabals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</a:rPr>
                        <a:t>SK-FMD-2025-00006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</a:rPr>
                        <a:t> 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393313252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6A0EAC-ECAD-7FD9-F052-8B2B59CF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932" y="20521"/>
            <a:ext cx="8354213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MNS ES dalībvalstīs: hronoloģija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EA918-CE22-8668-DA24-6BBC2BA5456A}"/>
              </a:ext>
            </a:extLst>
          </p:cNvPr>
          <p:cNvSpPr txBox="1"/>
          <p:nvPr/>
        </p:nvSpPr>
        <p:spPr>
          <a:xfrm>
            <a:off x="1266133" y="6185992"/>
            <a:ext cx="561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Kopumā likvidēti </a:t>
            </a:r>
            <a:r>
              <a:rPr lang="lv-LV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 15,3 tūkst</a:t>
            </a:r>
            <a:r>
              <a:rPr lang="lv-LV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dzīvnieki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2719A-1243-C9AC-F94C-5FF1455DF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0" y="156961"/>
            <a:ext cx="950200" cy="1063196"/>
          </a:xfrm>
          <a:prstGeom prst="rect">
            <a:avLst/>
          </a:prstGeom>
        </p:spPr>
      </p:pic>
      <p:sp>
        <p:nvSpPr>
          <p:cNvPr id="7" name="Taisnstūris 6">
            <a:extLst>
              <a:ext uri="{FF2B5EF4-FFF2-40B4-BE49-F238E27FC236}">
                <a16:creationId xmlns:a16="http://schemas.microsoft.com/office/drawing/2014/main" id="{134AD202-0292-823F-6E28-48DE6C7826DE}"/>
              </a:ext>
            </a:extLst>
          </p:cNvPr>
          <p:cNvSpPr/>
          <p:nvPr/>
        </p:nvSpPr>
        <p:spPr>
          <a:xfrm>
            <a:off x="755904" y="2190779"/>
            <a:ext cx="10495464" cy="40064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424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4FE3-D91F-A654-20A1-F53AD9D2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0EFF11-2A96-981A-F95B-865242FE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8" y="99615"/>
            <a:ext cx="1245331" cy="1384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EC4A7-9C5B-61DC-EF40-C81F902A2EA2}"/>
              </a:ext>
            </a:extLst>
          </p:cNvPr>
          <p:cNvSpPr txBox="1"/>
          <p:nvPr/>
        </p:nvSpPr>
        <p:spPr>
          <a:xfrm>
            <a:off x="1456390" y="179690"/>
            <a:ext cx="107356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MNS uzliesmojumi Ungārijā un Slovākijā, un ap tiem noteiktās karantīnas un ierobežojumu zonas (situācija uz 04.04.2025.)</a:t>
            </a:r>
            <a:endParaRPr lang="lv-LV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FFD4BE-B453-BC51-BB93-349F32EE9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331" y="1272521"/>
            <a:ext cx="7982060" cy="55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0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4FE3-D91F-A654-20A1-F53AD9D2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0EFF11-2A96-981A-F95B-865242FE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8" y="99615"/>
            <a:ext cx="1245331" cy="1384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EC4A7-9C5B-61DC-EF40-C81F902A2EA2}"/>
              </a:ext>
            </a:extLst>
          </p:cNvPr>
          <p:cNvSpPr txBox="1"/>
          <p:nvPr/>
        </p:nvSpPr>
        <p:spPr>
          <a:xfrm>
            <a:off x="1560946" y="154743"/>
            <a:ext cx="104444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Mutes un nagu sērgas apdraudējuma attīstības posmi Latvijai</a:t>
            </a:r>
            <a:endParaRPr lang="lv-LV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oot-and-mouth disease virus - Stock Image - F004/9962 - Science Photo  Library">
            <a:extLst>
              <a:ext uri="{FF2B5EF4-FFF2-40B4-BE49-F238E27FC236}">
                <a16:creationId xmlns:a16="http://schemas.microsoft.com/office/drawing/2014/main" id="{8D5AF0E9-3761-5D34-D112-A8F8EA7DE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054" y="1322919"/>
            <a:ext cx="478568" cy="47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oot-and-mouth disease virus - Stock Image - F004/9962 - Science Photo  Library">
            <a:extLst>
              <a:ext uri="{FF2B5EF4-FFF2-40B4-BE49-F238E27FC236}">
                <a16:creationId xmlns:a16="http://schemas.microsoft.com/office/drawing/2014/main" id="{89400566-76A4-DAD2-5C70-F782EC363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62" y="4620906"/>
            <a:ext cx="2203268" cy="220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tiņa: uz leju 2">
            <a:extLst>
              <a:ext uri="{FF2B5EF4-FFF2-40B4-BE49-F238E27FC236}">
                <a16:creationId xmlns:a16="http://schemas.microsoft.com/office/drawing/2014/main" id="{E8DB8D2D-61D1-6CEA-5346-2FDA286A33FD}"/>
              </a:ext>
            </a:extLst>
          </p:cNvPr>
          <p:cNvSpPr/>
          <p:nvPr/>
        </p:nvSpPr>
        <p:spPr>
          <a:xfrm>
            <a:off x="10739015" y="1950350"/>
            <a:ext cx="262647" cy="257959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434C3-E13F-89E8-29C4-FC360B3C5358}"/>
              </a:ext>
            </a:extLst>
          </p:cNvPr>
          <p:cNvSpPr txBox="1"/>
          <p:nvPr/>
        </p:nvSpPr>
        <p:spPr>
          <a:xfrm>
            <a:off x="10965908" y="3009570"/>
            <a:ext cx="128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</a:p>
        </p:txBody>
      </p:sp>
      <p:sp>
        <p:nvSpPr>
          <p:cNvPr id="5" name="Taisnstūris: ar noapaļotiem stūriem 4">
            <a:extLst>
              <a:ext uri="{FF2B5EF4-FFF2-40B4-BE49-F238E27FC236}">
                <a16:creationId xmlns:a16="http://schemas.microsoft.com/office/drawing/2014/main" id="{023007AB-3693-29A3-6A91-50F92B50C06E}"/>
              </a:ext>
            </a:extLst>
          </p:cNvPr>
          <p:cNvSpPr/>
          <p:nvPr/>
        </p:nvSpPr>
        <p:spPr>
          <a:xfrm>
            <a:off x="1560946" y="1538593"/>
            <a:ext cx="7379854" cy="9937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2400" b="1" dirty="0">
                <a:solidFill>
                  <a:srgbClr val="684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Ierobežota MNS izplatība Ungārijā un Slovākijā (šobrīd esošā situācija)</a:t>
            </a:r>
          </a:p>
        </p:txBody>
      </p:sp>
      <p:sp>
        <p:nvSpPr>
          <p:cNvPr id="6" name="Taisnstūris: ar noapaļotiem stūriem 5">
            <a:extLst>
              <a:ext uri="{FF2B5EF4-FFF2-40B4-BE49-F238E27FC236}">
                <a16:creationId xmlns:a16="http://schemas.microsoft.com/office/drawing/2014/main" id="{1C1044DB-F431-771A-0AEB-1E89B0DCC0A9}"/>
              </a:ext>
            </a:extLst>
          </p:cNvPr>
          <p:cNvSpPr/>
          <p:nvPr/>
        </p:nvSpPr>
        <p:spPr>
          <a:xfrm>
            <a:off x="1560946" y="2828153"/>
            <a:ext cx="7379854" cy="91102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solidFill>
                  <a:srgbClr val="684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MNS izplatība turpinās ziemeļu virzienā un sasniedz Varšavu Polijā</a:t>
            </a:r>
          </a:p>
        </p:txBody>
      </p:sp>
      <p:sp>
        <p:nvSpPr>
          <p:cNvPr id="7" name="Taisnstūris: ar noapaļotiem stūriem 6">
            <a:extLst>
              <a:ext uri="{FF2B5EF4-FFF2-40B4-BE49-F238E27FC236}">
                <a16:creationId xmlns:a16="http://schemas.microsoft.com/office/drawing/2014/main" id="{5FAD63F0-8303-C1C1-4757-3C66A9E07F65}"/>
              </a:ext>
            </a:extLst>
          </p:cNvPr>
          <p:cNvSpPr/>
          <p:nvPr/>
        </p:nvSpPr>
        <p:spPr>
          <a:xfrm>
            <a:off x="1573718" y="4036413"/>
            <a:ext cx="7379854" cy="91102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lv-LV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MNS tiek konstatēta Lietuvā</a:t>
            </a:r>
            <a:endParaRPr lang="lv-LV" sz="2400" b="1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isnstūris: ar noapaļotiem stūriem 9">
            <a:extLst>
              <a:ext uri="{FF2B5EF4-FFF2-40B4-BE49-F238E27FC236}">
                <a16:creationId xmlns:a16="http://schemas.microsoft.com/office/drawing/2014/main" id="{76B8A864-43C3-C495-16AD-5B19F952BA66}"/>
              </a:ext>
            </a:extLst>
          </p:cNvPr>
          <p:cNvSpPr/>
          <p:nvPr/>
        </p:nvSpPr>
        <p:spPr>
          <a:xfrm>
            <a:off x="1573718" y="5243277"/>
            <a:ext cx="7379854" cy="9110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4. MNS tiek konstatēta Latvijas teritorijā</a:t>
            </a:r>
            <a:endParaRPr lang="lv-LV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4FE3-D91F-A654-20A1-F53AD9D2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0EFF11-2A96-981A-F95B-865242FE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7" y="33879"/>
            <a:ext cx="1245331" cy="1384942"/>
          </a:xfrm>
          <a:prstGeom prst="rect">
            <a:avLst/>
          </a:prstGeom>
        </p:spPr>
      </p:pic>
      <p:sp>
        <p:nvSpPr>
          <p:cNvPr id="2" name="Taisnstūris: ar noapaļotiem stūriem 1">
            <a:extLst>
              <a:ext uri="{FF2B5EF4-FFF2-40B4-BE49-F238E27FC236}">
                <a16:creationId xmlns:a16="http://schemas.microsoft.com/office/drawing/2014/main" id="{15B38255-C8DE-51E2-C4D0-B30B1ADFDAF4}"/>
              </a:ext>
            </a:extLst>
          </p:cNvPr>
          <p:cNvSpPr/>
          <p:nvPr/>
        </p:nvSpPr>
        <p:spPr>
          <a:xfrm>
            <a:off x="1738587" y="27810"/>
            <a:ext cx="10167180" cy="11781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684F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>
                <a:solidFill>
                  <a:srgbClr val="684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Ierobežota MNS izplatība Ungārijā un Slovākijā (šobrīd esošā situācija)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943F6-9B93-95E0-51DB-BCD26AAFFD8E}"/>
              </a:ext>
            </a:extLst>
          </p:cNvPr>
          <p:cNvSpPr txBox="1"/>
          <p:nvPr/>
        </p:nvSpPr>
        <p:spPr>
          <a:xfrm>
            <a:off x="211057" y="1283280"/>
            <a:ext cx="3632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Svarīgākās darbības:</a:t>
            </a:r>
            <a:endParaRPr lang="lv-LV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9B7CF-4E12-1B92-B4BE-DFE84CCFEE06}"/>
              </a:ext>
            </a:extLst>
          </p:cNvPr>
          <p:cNvSpPr txBox="1"/>
          <p:nvPr/>
        </p:nvSpPr>
        <p:spPr>
          <a:xfrm>
            <a:off x="286232" y="1883836"/>
            <a:ext cx="1171180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Aktivizētas </a:t>
            </a:r>
            <a:r>
              <a:rPr lang="lv-LV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informācijas kampaņas </a:t>
            </a:r>
            <a:r>
              <a:rPr lang="lv-LV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(veterinārārsti, dzīvnieku īpašnieki, lauksaimniecības organizācijas, liellopu savākšanas centri, sabiedrība)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Pastiprināta</a:t>
            </a:r>
            <a:r>
              <a:rPr lang="lv-LV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</a:t>
            </a: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novietņu un savākšanas centru teritorijās -</a:t>
            </a:r>
            <a:r>
              <a:rPr lang="lv-LV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transportlīdzekļu tīrības un dezinfekcijas pārbaude pirms </a:t>
            </a: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dzīvnieku </a:t>
            </a:r>
            <a:r>
              <a:rPr lang="lv-LV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iebraukšanas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PVD amatpersonu un darbinieku instruktāža</a:t>
            </a:r>
            <a:r>
              <a:rPr lang="lv-LV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par rīcībām MNS aizdomu un apstiprināšanas gadījumā: iestādes iekšējo rīcības plānu</a:t>
            </a: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instrukciju, informatīvo materiālu aktualizēšana</a:t>
            </a:r>
            <a:endParaRPr lang="lv-LV" sz="2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Materiālo resursu </a:t>
            </a:r>
            <a:r>
              <a:rPr lang="lv-LV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apzināšana un iegādes plānošana/organizēšana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Ierobežošanas pasākumu plānošana un koordinācija</a:t>
            </a: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 LT, EE, PL veterināro dienestu vadītājiem un ekspertiem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Papildu </a:t>
            </a:r>
            <a:r>
              <a:rPr lang="lv-LV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cilvēku resursu </a:t>
            </a: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apzināšana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Iesaistīto iestāžu </a:t>
            </a:r>
            <a:r>
              <a:rPr lang="lv-LV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atbildības un pienākumu noteikšana </a:t>
            </a: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(PVD, BIOR, VUGD, VVD u.c.)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Lēmums par dzīvnieku līķu aprakšanas</a:t>
            </a: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vietu</a:t>
            </a: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noteikšanu novietnes tuvumā (VVD, LVĢMC u.c.)</a:t>
            </a:r>
          </a:p>
        </p:txBody>
      </p:sp>
    </p:spTree>
    <p:extLst>
      <p:ext uri="{BB962C8B-B14F-4D97-AF65-F5344CB8AC3E}">
        <p14:creationId xmlns:p14="http://schemas.microsoft.com/office/powerpoint/2010/main" val="303393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4FE3-D91F-A654-20A1-F53AD9D2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0EFF11-2A96-981A-F95B-865242FE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8" y="99615"/>
            <a:ext cx="1245331" cy="1384942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6DF45D27-DCBF-18F2-9693-94CD2C60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47821"/>
            <a:ext cx="8349343" cy="551017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0227FD-22DA-8349-5331-A1DBCD3AC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97095"/>
              </p:ext>
            </p:extLst>
          </p:nvPr>
        </p:nvGraphicFramePr>
        <p:xfrm>
          <a:off x="4991097" y="0"/>
          <a:ext cx="7200903" cy="1860550"/>
        </p:xfrm>
        <a:graphic>
          <a:graphicData uri="http://schemas.openxmlformats.org/drawingml/2006/table">
            <a:tbl>
              <a:tblPr firstRow="1" firstCol="1" bandRow="1"/>
              <a:tblGrid>
                <a:gridCol w="1330103">
                  <a:extLst>
                    <a:ext uri="{9D8B030D-6E8A-4147-A177-3AD203B41FA5}">
                      <a16:colId xmlns:a16="http://schemas.microsoft.com/office/drawing/2014/main" val="3701774374"/>
                    </a:ext>
                  </a:extLst>
                </a:gridCol>
                <a:gridCol w="733850">
                  <a:extLst>
                    <a:ext uri="{9D8B030D-6E8A-4147-A177-3AD203B41FA5}">
                      <a16:colId xmlns:a16="http://schemas.microsoft.com/office/drawing/2014/main" val="3442728743"/>
                    </a:ext>
                  </a:extLst>
                </a:gridCol>
                <a:gridCol w="733850">
                  <a:extLst>
                    <a:ext uri="{9D8B030D-6E8A-4147-A177-3AD203B41FA5}">
                      <a16:colId xmlns:a16="http://schemas.microsoft.com/office/drawing/2014/main" val="187992351"/>
                    </a:ext>
                  </a:extLst>
                </a:gridCol>
                <a:gridCol w="733850">
                  <a:extLst>
                    <a:ext uri="{9D8B030D-6E8A-4147-A177-3AD203B41FA5}">
                      <a16:colId xmlns:a16="http://schemas.microsoft.com/office/drawing/2014/main" val="1551821208"/>
                    </a:ext>
                  </a:extLst>
                </a:gridCol>
                <a:gridCol w="733850">
                  <a:extLst>
                    <a:ext uri="{9D8B030D-6E8A-4147-A177-3AD203B41FA5}">
                      <a16:colId xmlns:a16="http://schemas.microsoft.com/office/drawing/2014/main" val="511159571"/>
                    </a:ext>
                  </a:extLst>
                </a:gridCol>
                <a:gridCol w="733850">
                  <a:extLst>
                    <a:ext uri="{9D8B030D-6E8A-4147-A177-3AD203B41FA5}">
                      <a16:colId xmlns:a16="http://schemas.microsoft.com/office/drawing/2014/main" val="3915652316"/>
                    </a:ext>
                  </a:extLst>
                </a:gridCol>
                <a:gridCol w="733850">
                  <a:extLst>
                    <a:ext uri="{9D8B030D-6E8A-4147-A177-3AD203B41FA5}">
                      <a16:colId xmlns:a16="http://schemas.microsoft.com/office/drawing/2014/main" val="2953691420"/>
                    </a:ext>
                  </a:extLst>
                </a:gridCol>
                <a:gridCol w="733850">
                  <a:extLst>
                    <a:ext uri="{9D8B030D-6E8A-4147-A177-3AD203B41FA5}">
                      <a16:colId xmlns:a16="http://schemas.microsoft.com/office/drawing/2014/main" val="1013846269"/>
                    </a:ext>
                  </a:extLst>
                </a:gridCol>
                <a:gridCol w="733850">
                  <a:extLst>
                    <a:ext uri="{9D8B030D-6E8A-4147-A177-3AD203B41FA5}">
                      <a16:colId xmlns:a16="http://schemas.microsoft.com/office/drawing/2014/main" val="1559040481"/>
                    </a:ext>
                  </a:extLst>
                </a:gridCol>
              </a:tblGrid>
              <a:tr h="184150">
                <a:tc rowSpan="2">
                  <a:txBody>
                    <a:bodyPr/>
                    <a:lstStyle/>
                    <a:p>
                      <a:pPr algn="ct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Novietnes lielums (dzīvn. skaits)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Liellopi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Aitas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Kazas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Cūkas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30329"/>
                  </a:ext>
                </a:extLst>
              </a:tr>
              <a:tr h="37465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Novietņu skaits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Dzīvnieku skaits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Novietņu skaits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Dzīvnieku skaits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Novietņu skaits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Dzīvnieku skaits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Novietņu skaits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Dzīvnieku skaits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8766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1-49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10170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106204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1778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21463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1279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6617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2715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8679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6178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50-99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883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60559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194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13501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21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1451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21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1401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3565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100-199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451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61105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96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13016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3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385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7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946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4294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200-499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187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55129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47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13171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923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6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1719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9183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500-999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54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37825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4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2307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1594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719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1000&lt;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21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30708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3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5354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34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286214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199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Kopā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11766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351530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2122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68812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1305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9376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2785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300553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0739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1DEC4A7-9C5B-61DC-EF40-C81F902A2EA2}"/>
              </a:ext>
            </a:extLst>
          </p:cNvPr>
          <p:cNvSpPr txBox="1"/>
          <p:nvPr/>
        </p:nvSpPr>
        <p:spPr>
          <a:xfrm>
            <a:off x="1363428" y="0"/>
            <a:ext cx="36276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Lielākās uzņēmīgo dzīvnieku novietnes Latvijā </a:t>
            </a:r>
            <a:r>
              <a:rPr lang="lv-LV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(uz 04.04.2025.)</a:t>
            </a:r>
            <a:endParaRPr lang="lv-LV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8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4FE3-D91F-A654-20A1-F53AD9D2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0EFF11-2A96-981A-F95B-865242FE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8" y="99615"/>
            <a:ext cx="1245331" cy="1384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943F6-9B93-95E0-51DB-BCD26AAFFD8E}"/>
              </a:ext>
            </a:extLst>
          </p:cNvPr>
          <p:cNvSpPr txBox="1"/>
          <p:nvPr/>
        </p:nvSpPr>
        <p:spPr>
          <a:xfrm>
            <a:off x="656454" y="1659285"/>
            <a:ext cx="3632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Svarīgākās darbības:</a:t>
            </a:r>
            <a:endParaRPr lang="lv-LV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aisnstūris: ar noapaļotiem stūriem 2">
            <a:extLst>
              <a:ext uri="{FF2B5EF4-FFF2-40B4-BE49-F238E27FC236}">
                <a16:creationId xmlns:a16="http://schemas.microsoft.com/office/drawing/2014/main" id="{5DF582AC-1FA9-604D-9EA5-D3BD0415EC23}"/>
              </a:ext>
            </a:extLst>
          </p:cNvPr>
          <p:cNvSpPr/>
          <p:nvPr/>
        </p:nvSpPr>
        <p:spPr>
          <a:xfrm>
            <a:off x="1849180" y="99615"/>
            <a:ext cx="10131762" cy="1147981"/>
          </a:xfrm>
          <a:prstGeom prst="roundRect">
            <a:avLst/>
          </a:prstGeom>
          <a:solidFill>
            <a:schemeClr val="accent4"/>
          </a:solidFill>
          <a:ln>
            <a:solidFill>
              <a:srgbClr val="684F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0340" algn="ctr">
              <a:lnSpc>
                <a:spcPct val="107000"/>
              </a:lnSpc>
              <a:spcAft>
                <a:spcPts val="800"/>
              </a:spcAft>
            </a:pPr>
            <a:r>
              <a:rPr lang="lv-LV" sz="3200" b="1" dirty="0">
                <a:solidFill>
                  <a:srgbClr val="684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MNS izplatība turpinās ziemeļu virzienā un </a:t>
            </a:r>
          </a:p>
          <a:p>
            <a:pPr marL="180340" algn="ctr">
              <a:lnSpc>
                <a:spcPct val="107000"/>
              </a:lnSpc>
              <a:spcAft>
                <a:spcPts val="800"/>
              </a:spcAft>
            </a:pPr>
            <a:r>
              <a:rPr lang="lv-LV" sz="3200" b="1" dirty="0">
                <a:solidFill>
                  <a:srgbClr val="684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sasniedz Varšavu Polijā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246D1-F15B-2C83-F560-C3C6D12891B1}"/>
              </a:ext>
            </a:extLst>
          </p:cNvPr>
          <p:cNvSpPr txBox="1"/>
          <p:nvPr/>
        </p:nvSpPr>
        <p:spPr>
          <a:xfrm>
            <a:off x="833723" y="2644170"/>
            <a:ext cx="11147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Turpinās 1.fāzes pasākumi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Iekšējās robežkontroles atjaunošana (LT robeža) (24/7), ietverot noteiktu kategoriju transportlīdzekļu dezinfekciju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 nepieciešams tiek izsludināta Ārkārtas situācija valstī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4FE3-D91F-A654-20A1-F53AD9D2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0EFF11-2A96-981A-F95B-865242FE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8" y="99615"/>
            <a:ext cx="1245331" cy="1384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943F6-9B93-95E0-51DB-BCD26AAFFD8E}"/>
              </a:ext>
            </a:extLst>
          </p:cNvPr>
          <p:cNvSpPr txBox="1"/>
          <p:nvPr/>
        </p:nvSpPr>
        <p:spPr>
          <a:xfrm>
            <a:off x="519773" y="1659624"/>
            <a:ext cx="3632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Svarīgākās darbības:</a:t>
            </a:r>
            <a:endParaRPr lang="lv-LV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aisnstūris: ar noapaļotiem stūriem 2">
            <a:extLst>
              <a:ext uri="{FF2B5EF4-FFF2-40B4-BE49-F238E27FC236}">
                <a16:creationId xmlns:a16="http://schemas.microsoft.com/office/drawing/2014/main" id="{D70AA4B4-14AF-95AC-712A-EB1FB1A63759}"/>
              </a:ext>
            </a:extLst>
          </p:cNvPr>
          <p:cNvSpPr/>
          <p:nvPr/>
        </p:nvSpPr>
        <p:spPr>
          <a:xfrm>
            <a:off x="1683054" y="205561"/>
            <a:ext cx="10297888" cy="91102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lv-LV" sz="32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MNS tiek konstatēta Lietuvā</a:t>
            </a:r>
            <a:endParaRPr lang="lv-LV" sz="3200" b="1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A0160-E1A4-366B-2FFC-C84BCC67B70C}"/>
              </a:ext>
            </a:extLst>
          </p:cNvPr>
          <p:cNvSpPr txBox="1"/>
          <p:nvPr/>
        </p:nvSpPr>
        <p:spPr>
          <a:xfrm>
            <a:off x="519773" y="2507786"/>
            <a:ext cx="113425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Turpinās 1. un 2. fāzes pasākumi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Iekšējās robežkontroles uzturēšana (LT robeža) (24/7)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 transporta līdzekļu dezinfekcija uz robežas (LT) - dezinfekcijas nodrošināšana (24/7)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PVD uzsāk MNS aktīvas uzraudzības programmu - paraugu noņemšana un laboratoriskā izmeklēšana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 nepieciešams tiek izsludināta Ārkārtas situācija valstī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35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12411</TotalTime>
  <Words>1033</Words>
  <Application>Microsoft Office PowerPoint</Application>
  <PresentationFormat>Widescreen</PresentationFormat>
  <Paragraphs>269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Mutes un nagu sērgas  apdraudējuma Latvijai attīstības posmi un  nepieciešamie resursi</vt:lpstr>
      <vt:lpstr>PowerPoint Presentation</vt:lpstr>
      <vt:lpstr>MNS ES dalībvalstīs: hronoloģija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MNS ES dalībvalstīs – papildus informācija</vt:lpstr>
      <vt:lpstr>Paldies par Jūsu uzmanību un atbalstu!</vt:lpstr>
    </vt:vector>
  </TitlesOfParts>
  <Company>PVD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Mārtiņš Seržants</dc:creator>
  <cp:lastModifiedBy>Antra Briņķe</cp:lastModifiedBy>
  <cp:revision>209</cp:revision>
  <dcterms:created xsi:type="dcterms:W3CDTF">2024-04-02T11:12:16Z</dcterms:created>
  <dcterms:modified xsi:type="dcterms:W3CDTF">2025-04-07T14:47:57Z</dcterms:modified>
</cp:coreProperties>
</file>